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3" r:id="rId3"/>
    <p:sldId id="295" r:id="rId4"/>
    <p:sldId id="298" r:id="rId5"/>
    <p:sldId id="330" r:id="rId6"/>
    <p:sldId id="299" r:id="rId7"/>
    <p:sldId id="305" r:id="rId8"/>
    <p:sldId id="302" r:id="rId9"/>
    <p:sldId id="303" r:id="rId10"/>
    <p:sldId id="300" r:id="rId11"/>
    <p:sldId id="331" r:id="rId12"/>
    <p:sldId id="301" r:id="rId13"/>
    <p:sldId id="327" r:id="rId14"/>
    <p:sldId id="304" r:id="rId15"/>
    <p:sldId id="306" r:id="rId16"/>
    <p:sldId id="328" r:id="rId17"/>
    <p:sldId id="307" r:id="rId18"/>
    <p:sldId id="329" r:id="rId19"/>
    <p:sldId id="308" r:id="rId20"/>
    <p:sldId id="320" r:id="rId21"/>
    <p:sldId id="321" r:id="rId22"/>
    <p:sldId id="324" r:id="rId23"/>
    <p:sldId id="322" r:id="rId24"/>
    <p:sldId id="325" r:id="rId25"/>
    <p:sldId id="326" r:id="rId26"/>
    <p:sldId id="32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F1896-F805-4F72-8B7E-E9E01144C604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C223-B406-4E6F-9CFD-6DE97E69D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272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A9EF-4BB8-4555-89D0-26CDB7B121FC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2C9F7-466C-4D69-B4DF-44FFF30946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72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C9F7-466C-4D69-B4DF-44FFF30946C2}" type="slidenum">
              <a:rPr lang="en-GB" smtClean="0"/>
              <a:t>1</a:t>
            </a:fld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16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C9F7-466C-4D69-B4DF-44FFF30946C2}" type="slidenum">
              <a:rPr lang="en-GB" smtClean="0"/>
              <a:t>21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6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C9F7-466C-4D69-B4DF-44FFF30946C2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6531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85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958876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65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571383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1749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036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7639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36186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4717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3228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051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46772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2442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621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0525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2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Fluid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By </a:t>
            </a:r>
            <a:r>
              <a:rPr lang="en-GB" dirty="0" err="1">
                <a:solidFill>
                  <a:schemeClr val="tx1"/>
                </a:solidFill>
                <a:latin typeface="Cambria" panose="02040503050406030204" pitchFamily="18" charset="0"/>
              </a:rPr>
              <a:t>Dr.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 OMARI MASHI KHALFAN</a:t>
            </a:r>
          </a:p>
          <a:p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NIT</a:t>
            </a:r>
            <a:r>
              <a:rPr lang="en-GB" dirty="0">
                <a:solidFill>
                  <a:schemeClr val="bg1"/>
                </a:solidFill>
                <a:latin typeface="Cambria" panose="02040503050406030204" pitchFamily="18" charset="0"/>
              </a:rPr>
              <a:t>, 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MECHANICAL ENGINEERING DEPT</a:t>
            </a:r>
            <a:r>
              <a:rPr lang="en-GB" dirty="0">
                <a:solidFill>
                  <a:schemeClr val="bg1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0" y="6135089"/>
            <a:ext cx="918780" cy="370171"/>
          </a:xfrm>
        </p:spPr>
        <p:txBody>
          <a:bodyPr/>
          <a:lstStyle/>
          <a:p>
            <a:fld id="{6AAA67B9-2D50-473A-8E2C-0061FAB4E66B}" type="datetime1">
              <a:rPr lang="en-GB" smtClean="0"/>
              <a:t>17/04/2019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1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dirty="0">
                <a:solidFill>
                  <a:prstClr val="black"/>
                </a:solidFill>
                <a:latin typeface="Cambria" panose="02040503050406030204" pitchFamily="18" charset="0"/>
              </a:rPr>
              <a:t>2.3. Bulk Modulus, </a:t>
            </a:r>
            <a:r>
              <a:rPr lang="el-GR" dirty="0">
                <a:solidFill>
                  <a:prstClr val="black"/>
                </a:solidFill>
                <a:latin typeface="Cambria" panose="02040503050406030204" pitchFamily="18" charset="0"/>
              </a:rPr>
              <a:t>β</a:t>
            </a:r>
            <a:r>
              <a:rPr lang="en-GB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tr-TR" sz="2800" dirty="0"/>
                  <a:t> </a:t>
                </a:r>
                <a:r>
                  <a:rPr lang="en-GB" sz="2800" dirty="0">
                    <a:latin typeface="Cambria" panose="02040503050406030204" pitchFamily="18" charset="0"/>
                  </a:rPr>
                  <a:t>Bulk modulus, is a measure of compressibility of fluid and comes into play when calculations of volume changes are needed in applications involving large pressure differences.</a:t>
                </a:r>
                <a:r>
                  <a:rPr lang="tr-TR" sz="2800" dirty="0"/>
                  <a:t>  </a:t>
                </a:r>
                <a:endParaRPr lang="en-GB" sz="2800" dirty="0"/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r>
                      <a:rPr lang="tr-TR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tr-TR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𝑃</m:t>
                        </m:r>
                      </m:num>
                      <m:den>
                        <m:d>
                          <m:d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</m:d>
                      </m:den>
                    </m:f>
                  </m:oMath>
                </a14:m>
                <a:r>
                  <a:rPr lang="tr-TR" sz="2800" dirty="0">
                    <a:solidFill>
                      <a:schemeClr val="tx1"/>
                    </a:solidFill>
                  </a:rPr>
                  <a:t>     </a:t>
                </a:r>
                <a:endParaRPr lang="en-GB" sz="2800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1" t="-14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22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>
                    <a:latin typeface="Cambria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latin typeface="Cambria" panose="02040503050406030204" pitchFamily="18" charset="0"/>
                  </a:rPr>
                  <a:t>change in pressure and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𝑉</m:t>
                    </m:r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latin typeface="Cambria" panose="02040503050406030204" pitchFamily="18" charset="0"/>
                  </a:rPr>
                  <a:t>is volumetric strain (change in volume per original volume)</a:t>
                </a:r>
                <a:r>
                  <a:rPr lang="tr-TR" sz="2400" dirty="0">
                    <a:latin typeface="Cambria" panose="02040503050406030204" pitchFamily="18" charset="0"/>
                  </a:rPr>
                  <a:t> </a:t>
                </a:r>
                <a:endParaRPr lang="en-GB" sz="2400" dirty="0">
                  <a:latin typeface="Cambria" panose="02040503050406030204" pitchFamily="18" charset="0"/>
                </a:endParaRPr>
              </a:p>
              <a:p>
                <a:r>
                  <a:rPr lang="en-GB" sz="2400" dirty="0">
                    <a:latin typeface="Cambria" panose="02040503050406030204" pitchFamily="18" charset="0"/>
                  </a:rPr>
                  <a:t>The negative sign implies that volume decreases as pressure increases. The units of bulk modulus  are N/m² or Pa.</a:t>
                </a:r>
                <a:r>
                  <a:rPr lang="tr-TR" sz="2400" dirty="0">
                    <a:latin typeface="Cambria" panose="02040503050406030204" pitchFamily="18" charset="0"/>
                  </a:rPr>
                  <a:t>    </a:t>
                </a: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5" t="-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ambria" panose="02040503050406030204" pitchFamily="18" charset="0"/>
              </a:rPr>
              <a:t>2.4. Specific Gravity, Sg</a:t>
            </a:r>
            <a:endParaRPr lang="tr-TR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İçerik Yer Tutucusu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GB" dirty="0">
                    <a:latin typeface="Cambria" panose="02040503050406030204" pitchFamily="18" charset="0"/>
                  </a:rPr>
                  <a:t>Specific gravity refers to the ratio of density of a substance to the density of water at 4C° and standard atmospheric pressure.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 specific gravity is expressed as: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GB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  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 is density of fluid (kg/m³) and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𝜌</m:t>
                    </m:r>
                    <m:r>
                      <a:rPr lang="en-GB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﷮</m:t>
                    </m:r>
                    <m:r>
                      <a:rPr lang="en-GB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𝑤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 is density of water (kg/m³) </a:t>
                </a:r>
              </a:p>
            </p:txBody>
          </p:sp>
        </mc:Choice>
        <mc:Fallback xmlns="">
          <p:sp>
            <p:nvSpPr>
              <p:cNvPr id="3" name="2 İçerik Yer Tutucusu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38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ikdörtgen 5"/>
              <p:cNvSpPr/>
              <p:nvPr/>
            </p:nvSpPr>
            <p:spPr>
              <a:xfrm>
                <a:off x="1828800" y="2057400"/>
                <a:ext cx="7162800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3200" dirty="0">
                    <a:latin typeface="Cambria" panose="02040503050406030204" pitchFamily="18" charset="0"/>
                  </a:rPr>
                  <a:t>Some important formulae in fluid power system (hydraulic) are as given below:</a:t>
                </a:r>
              </a:p>
              <a:p>
                <a:r>
                  <a:rPr lang="en-GB" sz="3200" u="sng" dirty="0">
                    <a:latin typeface="Cambria" panose="02040503050406030204" pitchFamily="18" charset="0"/>
                  </a:rPr>
                  <a:t>1. Pascal theory</a:t>
                </a:r>
                <a:r>
                  <a:rPr lang="en-GB" sz="3200" dirty="0">
                    <a:latin typeface="Cambria" panose="020405030504060302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</a:rPr>
                      <m:t>𝑃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𝐹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/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GB" sz="3200" dirty="0">
                    <a:latin typeface="Cambria" panose="02040503050406030204" pitchFamily="18" charset="0"/>
                  </a:rPr>
                  <a:t>  where P is pressure in N/m²</a:t>
                </a:r>
              </a:p>
              <a:p>
                <a:r>
                  <a:rPr lang="en-GB" sz="3200" dirty="0">
                    <a:latin typeface="Cambria" panose="02040503050406030204" pitchFamily="18" charset="0"/>
                  </a:rPr>
                  <a:t>         F: is force applied (N)</a:t>
                </a:r>
              </a:p>
              <a:p>
                <a:pPr lvl="1"/>
                <a:r>
                  <a:rPr lang="en-GB" sz="3200" dirty="0">
                    <a:latin typeface="Cambria" panose="02040503050406030204" pitchFamily="18" charset="0"/>
                  </a:rPr>
                  <a:t>         A: is area over which the force applies (m²)</a:t>
                </a:r>
              </a:p>
            </p:txBody>
          </p:sp>
        </mc:Choice>
        <mc:Fallback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057400"/>
                <a:ext cx="7162800" cy="4031873"/>
              </a:xfrm>
              <a:prstGeom prst="rect">
                <a:avLst/>
              </a:prstGeom>
              <a:blipFill>
                <a:blip r:embed="rId2"/>
                <a:stretch>
                  <a:fillRect l="-2128" t="-1967" b="-39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23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624110"/>
            <a:ext cx="7391400" cy="1280890"/>
          </a:xfrm>
          <a:solidFill>
            <a:schemeClr val="accent2"/>
          </a:solidFill>
        </p:spPr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FLUID POWER FORMULAE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81200"/>
                <a:ext cx="7619999" cy="4419600"/>
              </a:xfr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 fontScale="92500" lnSpcReduction="20000"/>
              </a:bodyPr>
              <a:lstStyle/>
              <a:p>
                <a:pPr marL="457200" lvl="1" indent="0">
                  <a:buNone/>
                </a:pPr>
                <a:endParaRPr lang="en-GB" dirty="0">
                  <a:latin typeface="Cambria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sz="4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2. </a:t>
                </a:r>
                <a:r>
                  <a:rPr lang="en-GB" sz="4000" u="sn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Hydraulic Input Power –P</a:t>
                </a:r>
              </a:p>
              <a:p>
                <a:pPr marL="457200" lvl="1" indent="0">
                  <a:buNone/>
                </a:pPr>
                <a:endParaRPr lang="en-GB" u="sng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sz="4200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GB" sz="4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sz="4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4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GB" sz="4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  <m:r>
                          <a:rPr lang="en-GB" sz="4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𝑄</m:t>
                        </m:r>
                      </m:num>
                      <m:den>
                        <m:r>
                          <a:rPr lang="en-GB" sz="4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600∗</m:t>
                        </m:r>
                        <m:sSub>
                          <m:sSubPr>
                            <m:ctrlPr>
                              <a:rPr lang="en-GB" sz="4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4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ƞ</m:t>
                            </m:r>
                          </m:e>
                          <m:sub>
                            <m:r>
                              <a:rPr lang="en-GB" sz="4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4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   (kW) </a:t>
                </a:r>
              </a:p>
              <a:p>
                <a:pPr marL="457200" lvl="1" indent="0">
                  <a:buNone/>
                </a:pPr>
                <a:endParaRPr lang="en-GB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sz="3200" dirty="0">
                    <a:solidFill>
                      <a:prstClr val="white"/>
                    </a:solidFill>
                    <a:latin typeface="Cambria" panose="02040503050406030204" pitchFamily="18" charset="0"/>
                  </a:rPr>
                  <a:t>where </a:t>
                </a:r>
                <a:r>
                  <a:rPr lang="en-GB" sz="3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GB" sz="3200" dirty="0">
                    <a:solidFill>
                      <a:prstClr val="white"/>
                    </a:solidFill>
                    <a:latin typeface="Cambria" panose="02040503050406030204" pitchFamily="18" charset="0"/>
                  </a:rPr>
                  <a:t> is power in kW,</a:t>
                </a:r>
              </a:p>
              <a:p>
                <a:pPr marL="457200" lvl="1" indent="0">
                  <a:buNone/>
                </a:pPr>
                <a:r>
                  <a:rPr lang="en-GB" sz="3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GB" sz="3200" dirty="0">
                    <a:solidFill>
                      <a:prstClr val="white"/>
                    </a:solidFill>
                    <a:latin typeface="Cambria" panose="02040503050406030204" pitchFamily="18" charset="0"/>
                  </a:rPr>
                  <a:t> : pressure in (bar)</a:t>
                </a:r>
              </a:p>
              <a:p>
                <a:pPr marL="457200" lvl="1" indent="0">
                  <a:buNone/>
                </a:pPr>
                <a:r>
                  <a:rPr lang="en-GB" sz="3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Q</a:t>
                </a:r>
                <a:r>
                  <a:rPr lang="en-GB" sz="3200" dirty="0">
                    <a:solidFill>
                      <a:prstClr val="white"/>
                    </a:solidFill>
                    <a:latin typeface="Cambria" panose="02040503050406030204" pitchFamily="18" charset="0"/>
                  </a:rPr>
                  <a:t>: flow in litres per minutes (l/min)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ƞ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prstClr val="white"/>
                    </a:solidFill>
                    <a:latin typeface="Cambria" panose="02040503050406030204" pitchFamily="18" charset="0"/>
                  </a:rPr>
                  <a:t>: total efficiency</a:t>
                </a:r>
              </a:p>
              <a:p>
                <a:pPr marL="457200" lvl="1" indent="0">
                  <a:buNone/>
                </a:pPr>
                <a:endParaRPr lang="en-GB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81200"/>
                <a:ext cx="7619999" cy="4419600"/>
              </a:xfrm>
              <a:blipFill>
                <a:blip r:embed="rId2"/>
                <a:stretch>
                  <a:fillRect b="-13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49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prstClr val="black"/>
                </a:solidFill>
                <a:latin typeface="Cambria" panose="02040503050406030204" pitchFamily="18" charset="0"/>
              </a:rPr>
              <a:t>FLUID POWER FORMULAE</a:t>
            </a:r>
            <a:endParaRPr lang="en-GB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5201" y="1676400"/>
                <a:ext cx="6589200" cy="4525963"/>
              </a:xfr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GB" sz="3200" dirty="0">
                    <a:latin typeface="Cambria" panose="02040503050406030204" pitchFamily="18" charset="0"/>
                  </a:rPr>
                  <a:t>3. </a:t>
                </a:r>
                <a:r>
                  <a:rPr lang="en-GB" sz="3200" u="sng" dirty="0">
                    <a:latin typeface="Cambria" panose="02040503050406030204" pitchFamily="18" charset="0"/>
                  </a:rPr>
                  <a:t>Volumetric Flow, Q</a:t>
                </a:r>
                <a:r>
                  <a:rPr lang="en-GB" sz="3200" dirty="0">
                    <a:latin typeface="Cambria" panose="020405030504060302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/>
                      </a:rPr>
                      <m:t>𝑄</m:t>
                    </m:r>
                    <m:r>
                      <a:rPr lang="en-GB" sz="32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b>
                        </m:sSub>
                        <m:r>
                          <a:rPr lang="en-GB" sz="32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  <m:r>
                          <a:rPr lang="en-GB" sz="3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GB" sz="32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latin typeface="Cambria Math"/>
                                <a:ea typeface="Cambria Math"/>
                              </a:rPr>
                              <m:t>ƞ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/>
                                <a:ea typeface="Cambria Math"/>
                              </a:rPr>
                              <m:t>𝑣𝑜𝑙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GB" sz="32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3200" dirty="0">
                    <a:latin typeface="Cambria" panose="02040503050406030204" pitchFamily="18" charset="0"/>
                  </a:rPr>
                  <a:t>   (l/min)</a:t>
                </a:r>
              </a:p>
              <a:p>
                <a:pPr marL="457200" lvl="1" indent="0">
                  <a:buNone/>
                </a:pPr>
                <a:r>
                  <a:rPr lang="en-GB" sz="3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Q</a:t>
                </a:r>
                <a:r>
                  <a:rPr lang="en-GB" sz="3200" dirty="0">
                    <a:solidFill>
                      <a:prstClr val="white"/>
                    </a:solidFill>
                    <a:latin typeface="Cambria" panose="02040503050406030204" pitchFamily="18" charset="0"/>
                  </a:rPr>
                  <a:t>: flow in litres per minutes (l/min)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ƞ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𝑣𝑜𝑙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prstClr val="white"/>
                    </a:solidFill>
                    <a:latin typeface="Cambria" panose="02040503050406030204" pitchFamily="18" charset="0"/>
                  </a:rPr>
                  <a:t>: volumetric efficiency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      </m:t>
                        </m:r>
                        <m:r>
                          <a:rPr lang="en-GB" sz="32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GB" sz="32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sz="3200" dirty="0">
                    <a:latin typeface="Cambria" panose="02040503050406030204" pitchFamily="18" charset="0"/>
                  </a:rPr>
                  <a:t>:  pump/motor displacement (cm³/rev)</a:t>
                </a:r>
              </a:p>
              <a:p>
                <a:pPr marL="0" indent="0">
                  <a:buNone/>
                </a:pPr>
                <a:endParaRPr lang="en-GB" dirty="0">
                  <a:latin typeface="Cambria" panose="02040503050406030204" pitchFamily="18" charset="0"/>
                </a:endParaRPr>
              </a:p>
              <a:p>
                <a:endParaRPr lang="en-GB" dirty="0">
                  <a:latin typeface="Cambria" panose="02040503050406030204" pitchFamily="18" charset="0"/>
                </a:endParaRPr>
              </a:p>
              <a:p>
                <a:endParaRPr lang="en-GB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5201" y="1676400"/>
                <a:ext cx="6589200" cy="4525963"/>
              </a:xfrm>
              <a:blipFill>
                <a:blip r:embed="rId2"/>
                <a:stretch>
                  <a:fillRect l="-2313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48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Dikdörtgen 6"/>
              <p:cNvSpPr/>
              <p:nvPr/>
            </p:nvSpPr>
            <p:spPr>
              <a:xfrm>
                <a:off x="1752600" y="787783"/>
                <a:ext cx="6553200" cy="4160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4000" dirty="0">
                    <a:latin typeface="Cambria" panose="02040503050406030204" pitchFamily="18" charset="0"/>
                  </a:rPr>
                  <a:t>4. </a:t>
                </a:r>
                <a:r>
                  <a:rPr lang="en-GB" sz="4000" u="sng" dirty="0">
                    <a:latin typeface="Cambria" panose="02040503050406030204" pitchFamily="18" charset="0"/>
                  </a:rPr>
                  <a:t>Drive Torque, M</a:t>
                </a:r>
                <a:r>
                  <a:rPr lang="en-GB" sz="4000" dirty="0">
                    <a:latin typeface="Cambria" panose="02040503050406030204" pitchFamily="18" charset="0"/>
                  </a:rPr>
                  <a:t>:</a:t>
                </a:r>
              </a:p>
              <a:p>
                <a:endParaRPr lang="en-GB" sz="400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4000" i="1">
                        <a:latin typeface="Cambria Math"/>
                      </a:rPr>
                      <m:t>𝑀</m:t>
                    </m:r>
                    <m:r>
                      <a:rPr lang="en-GB" sz="40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GB" sz="4000" i="1"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GB" sz="4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GB" sz="4000" i="1">
                            <a:latin typeface="Cambria Math"/>
                            <a:ea typeface="Cambria Math"/>
                          </a:rPr>
                          <m:t>20∗</m:t>
                        </m:r>
                        <m:r>
                          <a:rPr lang="en-GB" sz="40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GB" sz="4000" i="1"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/>
                                <a:ea typeface="Cambria Math"/>
                              </a:rPr>
                              <m:t>ƞ</m:t>
                            </m:r>
                          </m:e>
                          <m:sub>
                            <m:r>
                              <a:rPr lang="en-GB" sz="4000" i="1">
                                <a:latin typeface="Cambria Math"/>
                                <a:ea typeface="Cambria Math"/>
                              </a:rPr>
                              <m:t>h𝑚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4000" dirty="0">
                    <a:latin typeface="Cambria" panose="02040503050406030204" pitchFamily="18" charset="0"/>
                  </a:rPr>
                  <a:t>     (N.m)</a:t>
                </a:r>
              </a:p>
              <a:p>
                <a:endParaRPr lang="en-GB" sz="4000" dirty="0">
                  <a:latin typeface="Cambria" panose="02040503050406030204" pitchFamily="18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ƞ</m:t>
                        </m:r>
                      </m:e>
                      <m:sub>
                        <m:r>
                          <a:rPr lang="en-GB" sz="4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h𝑚</m:t>
                        </m:r>
                      </m:sub>
                    </m:sSub>
                  </m:oMath>
                </a14:m>
                <a:r>
                  <a:rPr lang="en-GB" sz="4000" dirty="0">
                    <a:solidFill>
                      <a:prstClr val="white"/>
                    </a:solidFill>
                    <a:latin typeface="Cambria" panose="02040503050406030204" pitchFamily="18" charset="0"/>
                  </a:rPr>
                  <a:t>: </a:t>
                </a:r>
                <a:r>
                  <a:rPr lang="en-GB" sz="4000" dirty="0">
                    <a:latin typeface="Cambria" panose="02040503050406030204" pitchFamily="18" charset="0"/>
                  </a:rPr>
                  <a:t>Hydro mechanical efficiency </a:t>
                </a:r>
                <a:r>
                  <a:rPr lang="en-GB" sz="4000" dirty="0">
                    <a:solidFill>
                      <a:prstClr val="white"/>
                    </a:solidFill>
                    <a:latin typeface="Cambria" panose="02040503050406030204" pitchFamily="18" charset="0"/>
                  </a:rPr>
                  <a:t>mechanical </a:t>
                </a:r>
                <a:r>
                  <a:rPr lang="en-GB" sz="2000" dirty="0">
                    <a:solidFill>
                      <a:prstClr val="white"/>
                    </a:solidFill>
                    <a:latin typeface="Cambria" panose="02040503050406030204" pitchFamily="18" charset="0"/>
                  </a:rPr>
                  <a:t>efficiency</a:t>
                </a:r>
              </a:p>
            </p:txBody>
          </p:sp>
        </mc:Choice>
        <mc:Fallback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787783"/>
                <a:ext cx="6553200" cy="4160434"/>
              </a:xfrm>
              <a:prstGeom prst="rect">
                <a:avLst/>
              </a:prstGeom>
              <a:blipFill>
                <a:blip r:embed="rId2"/>
                <a:stretch>
                  <a:fillRect l="-3349" t="-2635" b="-5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14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dirty="0">
                <a:solidFill>
                  <a:prstClr val="black"/>
                </a:solidFill>
                <a:latin typeface="Cambria" panose="02040503050406030204" pitchFamily="18" charset="0"/>
              </a:rPr>
              <a:t>FLUID POWER FORMULAE</a:t>
            </a:r>
            <a:endParaRPr lang="en-GB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en-GB" sz="3300" dirty="0">
                    <a:latin typeface="Cambria" panose="02040503050406030204" pitchFamily="18" charset="0"/>
                  </a:rPr>
                  <a:t>5. Mechanical torque can also be calculated by using this formula:</a:t>
                </a:r>
              </a:p>
              <a:p>
                <a14:m>
                  <m:oMath xmlns:m="http://schemas.openxmlformats.org/officeDocument/2006/math">
                    <m:r>
                      <a:rPr lang="en-GB" sz="3300" b="0" i="1" smtClean="0">
                        <a:solidFill>
                          <a:schemeClr val="tx1"/>
                        </a:solidFill>
                        <a:latin typeface="Cambria Math"/>
                      </a:rPr>
                      <m:t>𝑀</m:t>
                    </m:r>
                    <m:r>
                      <a:rPr lang="en-GB" sz="33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=9549∗</m:t>
                    </m:r>
                    <m:f>
                      <m:fPr>
                        <m:ctrlPr>
                          <a:rPr lang="en-GB" sz="3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33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𝑃</m:t>
                        </m:r>
                      </m:num>
                      <m:den>
                        <m:r>
                          <a:rPr lang="en-GB" sz="33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GB" sz="3300" dirty="0">
                  <a:latin typeface="Cambria" panose="02040503050406030204" pitchFamily="18" charset="0"/>
                </a:endParaRPr>
              </a:p>
              <a:p>
                <a:r>
                  <a:rPr lang="en-GB" sz="3300" dirty="0">
                    <a:latin typeface="Cambria" panose="02040503050406030204" pitchFamily="18" charset="0"/>
                  </a:rPr>
                  <a:t>Where M : torque in N.m, P: Power in (kW), n: speed of rotation (rev/min)</a:t>
                </a:r>
              </a:p>
              <a:p>
                <a:endParaRPr lang="en-GB" sz="3300" dirty="0">
                  <a:latin typeface="Cambria" panose="02040503050406030204" pitchFamily="18" charset="0"/>
                </a:endParaRPr>
              </a:p>
              <a:p>
                <a:endParaRPr lang="en-GB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2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82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ikdörtgen 5"/>
              <p:cNvSpPr/>
              <p:nvPr/>
            </p:nvSpPr>
            <p:spPr>
              <a:xfrm>
                <a:off x="1371600" y="685801"/>
                <a:ext cx="7086600" cy="4663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4000" dirty="0">
                    <a:latin typeface="Cambria" panose="02040503050406030204" pitchFamily="18" charset="0"/>
                  </a:rPr>
                  <a:t>6. </a:t>
                </a:r>
                <a:r>
                  <a:rPr lang="en-GB" sz="4000" u="sng" dirty="0">
                    <a:latin typeface="Cambria" panose="02040503050406030204" pitchFamily="18" charset="0"/>
                  </a:rPr>
                  <a:t>Flow velocity, v</a:t>
                </a:r>
                <a:r>
                  <a:rPr lang="en-GB" sz="4000" dirty="0">
                    <a:latin typeface="Cambria" panose="02040503050406030204" pitchFamily="18" charset="0"/>
                  </a:rPr>
                  <a:t>:</a:t>
                </a:r>
              </a:p>
              <a:p>
                <a:endParaRPr lang="en-GB" sz="400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4000" i="1">
                        <a:latin typeface="Cambria Math"/>
                        <a:ea typeface="Cambria Math"/>
                      </a:rPr>
                      <m:t>𝜗</m:t>
                    </m:r>
                    <m:r>
                      <a:rPr lang="en-GB" sz="4000" i="1">
                        <a:latin typeface="Cambria Math"/>
                        <a:ea typeface="Cambria Math"/>
                      </a:rPr>
                      <m:t>=21.22 ∗</m:t>
                    </m:r>
                    <m:f>
                      <m:fPr>
                        <m:ctrlPr>
                          <a:rPr lang="en-GB" sz="4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4000" i="1">
                            <a:latin typeface="Cambria Math"/>
                            <a:ea typeface="Cambria Math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GB" sz="4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GB" sz="4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4000" dirty="0">
                    <a:latin typeface="Cambria" panose="02040503050406030204" pitchFamily="18" charset="0"/>
                  </a:rPr>
                  <a:t>   (m/s)</a:t>
                </a:r>
              </a:p>
              <a:p>
                <a:endParaRPr lang="en-GB" sz="4000" dirty="0">
                  <a:latin typeface="Cambria" panose="02040503050406030204" pitchFamily="18" charset="0"/>
                </a:endParaRPr>
              </a:p>
              <a:p>
                <a:r>
                  <a:rPr lang="en-GB" sz="4000" dirty="0">
                    <a:latin typeface="Cambria" panose="02040503050406030204" pitchFamily="18" charset="0"/>
                  </a:rPr>
                  <a:t>Where v: flow velocity  (m/s)</a:t>
                </a:r>
              </a:p>
              <a:p>
                <a:r>
                  <a:rPr lang="en-GB" sz="4000" dirty="0">
                    <a:latin typeface="Cambria" panose="02040503050406030204" pitchFamily="18" charset="0"/>
                  </a:rPr>
                  <a:t>Q: flow rate (l/min)</a:t>
                </a:r>
              </a:p>
              <a:p>
                <a:r>
                  <a:rPr lang="en-GB" sz="4000" dirty="0">
                    <a:latin typeface="Cambria" panose="02040503050406030204" pitchFamily="18" charset="0"/>
                  </a:rPr>
                  <a:t>d: pipe diameter (mm)</a:t>
                </a:r>
              </a:p>
            </p:txBody>
          </p:sp>
        </mc:Choice>
        <mc:Fallback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85801"/>
                <a:ext cx="7086600" cy="4663328"/>
              </a:xfrm>
              <a:prstGeom prst="rect">
                <a:avLst/>
              </a:prstGeom>
              <a:blipFill>
                <a:blip r:embed="rId2"/>
                <a:stretch>
                  <a:fillRect l="-3009" t="-2356" b="-4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51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dirty="0">
                <a:solidFill>
                  <a:prstClr val="black"/>
                </a:solidFill>
                <a:latin typeface="Cambria" panose="02040503050406030204" pitchFamily="18" charset="0"/>
              </a:rPr>
              <a:t>FLUID POWER FORMULAE</a:t>
            </a:r>
            <a:endParaRPr lang="en-GB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>
                    <a:latin typeface="Cambria" panose="02040503050406030204" pitchFamily="18" charset="0"/>
                  </a:rPr>
                  <a:t>7. </a:t>
                </a:r>
                <a:r>
                  <a:rPr lang="en-GB" u="sng" dirty="0">
                    <a:latin typeface="Cambria" panose="02040503050406030204" pitchFamily="18" charset="0"/>
                  </a:rPr>
                  <a:t>Pressure losses in transmission lines</a:t>
                </a:r>
                <a:r>
                  <a:rPr lang="en-GB" dirty="0">
                    <a:latin typeface="Cambria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</m:sSub>
                    <m:r>
                      <a:rPr lang="en-GB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∗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den>
                    </m:f>
                    <m:r>
                      <a:rPr lang="en-GB" b="0" i="0" smtClean="0">
                        <a:latin typeface="Cambria Math"/>
                        <a:ea typeface="Cambria Math"/>
                      </a:rPr>
                      <m:t> ∗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ρ</m:t>
                        </m:r>
                        <m:sSup>
                          <m:sSup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l-GR" b="0" i="1" smtClean="0">
                                <a:latin typeface="Cambria Math"/>
                                <a:ea typeface="Cambria Math"/>
                              </a:rPr>
                              <m:t>𝜗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b="0" dirty="0">
                    <a:latin typeface="Cambria" panose="02040503050406030204" pitchFamily="18" charset="0"/>
                    <a:ea typeface="Cambria Math"/>
                  </a:rPr>
                  <a:t>  (Pa)</a:t>
                </a:r>
              </a:p>
              <a:p>
                <a:r>
                  <a:rPr lang="en-GB" dirty="0">
                    <a:latin typeface="Cambria" panose="02040503050406030204" pitchFamily="18" charset="0"/>
                    <a:ea typeface="Cambria Math"/>
                  </a:rPr>
                  <a:t>Where: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b="0" dirty="0">
                    <a:latin typeface="Cambria" panose="02040503050406030204" pitchFamily="18" charset="0"/>
                    <a:ea typeface="Cambria Math"/>
                  </a:rPr>
                  <a:t> is pressure loss in pipes</a:t>
                </a:r>
              </a:p>
              <a:p>
                <a:r>
                  <a:rPr lang="en-GB" dirty="0">
                    <a:latin typeface="Cambria" panose="02040503050406030204" pitchFamily="18" charset="0"/>
                    <a:ea typeface="Cambria Math"/>
                  </a:rPr>
                  <a:t>L: Pipe length (m)</a:t>
                </a:r>
              </a:p>
              <a:p>
                <a:r>
                  <a:rPr lang="en-GB" b="0" dirty="0">
                    <a:latin typeface="Cambria" panose="02040503050406030204" pitchFamily="18" charset="0"/>
                    <a:ea typeface="Cambria Math"/>
                  </a:rPr>
                  <a:t>D: Inner pipe diameter (m)</a:t>
                </a:r>
              </a:p>
              <a:p>
                <a:r>
                  <a:rPr lang="en-GB" dirty="0">
                    <a:latin typeface="Cambria" panose="02040503050406030204" pitchFamily="18" charset="0"/>
                    <a:ea typeface="Cambria Math"/>
                  </a:rPr>
                  <a:t>f: Coefficient of friction for laminar flow </a:t>
                </a:r>
              </a:p>
              <a:p>
                <a:r>
                  <a:rPr lang="en-GB" dirty="0">
                    <a:latin typeface="Cambria" panose="02040503050406030204" pitchFamily="18" charset="0"/>
                    <a:ea typeface="Cambria Math"/>
                  </a:rPr>
                  <a:t>For laminar flow, f=64/Re  </a:t>
                </a:r>
              </a:p>
              <a:p>
                <a:r>
                  <a:rPr lang="en-GB" dirty="0">
                    <a:latin typeface="Cambria" panose="02040503050406030204" pitchFamily="18" charset="0"/>
                    <a:ea typeface="Cambria Math"/>
                  </a:rPr>
                  <a:t>where Re is Reynold’s number calculated by: </a:t>
                </a:r>
                <a:endParaRPr lang="en-GB" b="0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𝑅𝑒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𝜌𝜗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GB" dirty="0">
                  <a:latin typeface="Cambria" panose="02040503050406030204" pitchFamily="18" charset="0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ρ</m:t>
                    </m:r>
                  </m:oMath>
                </a14:m>
                <a:r>
                  <a:rPr lang="en-GB" b="0" dirty="0">
                    <a:latin typeface="Cambria" panose="02040503050406030204" pitchFamily="18" charset="0"/>
                    <a:ea typeface="Cambria Math"/>
                  </a:rPr>
                  <a:t>: oil density (kg/m³)</a:t>
                </a:r>
              </a:p>
              <a:p>
                <a:r>
                  <a:rPr lang="en-GB" dirty="0">
                    <a:latin typeface="Cambria" panose="02040503050406030204" pitchFamily="18" charset="0"/>
                    <a:ea typeface="Cambria Math"/>
                  </a:rPr>
                  <a:t>v: mean fluid velocity (m/s) </a:t>
                </a:r>
                <a:endParaRPr lang="en-GB" b="0" dirty="0">
                  <a:latin typeface="Cambria" panose="02040503050406030204" pitchFamily="18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70" t="-806" b="-12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04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dirty="0">
                <a:solidFill>
                  <a:prstClr val="white"/>
                </a:solidFill>
                <a:latin typeface="Cambria" panose="02040503050406030204" pitchFamily="18" charset="0"/>
              </a:rPr>
              <a:t>2. FLUID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GB" sz="2700" dirty="0">
                <a:solidFill>
                  <a:prstClr val="black"/>
                </a:solidFill>
                <a:latin typeface="Cambria" panose="02040503050406030204" pitchFamily="18" charset="0"/>
              </a:rPr>
              <a:t>2.1 </a:t>
            </a:r>
            <a:r>
              <a:rPr lang="en-GB" sz="2700" u="sng" dirty="0">
                <a:solidFill>
                  <a:prstClr val="black"/>
                </a:solidFill>
                <a:latin typeface="Cambria" panose="02040503050406030204" pitchFamily="18" charset="0"/>
              </a:rPr>
              <a:t>Viscosity</a:t>
            </a:r>
            <a:r>
              <a:rPr lang="en-GB" sz="2700" dirty="0">
                <a:solidFill>
                  <a:prstClr val="black"/>
                </a:solidFill>
                <a:latin typeface="Cambria" panose="02040503050406030204" pitchFamily="18" charset="0"/>
              </a:rPr>
              <a:t>:  viscosity is a measure of fluid resistance against shear force</a:t>
            </a:r>
          </a:p>
          <a:p>
            <a:pPr lvl="0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96200" y="6135089"/>
            <a:ext cx="842580" cy="370171"/>
          </a:xfrm>
        </p:spPr>
        <p:txBody>
          <a:bodyPr/>
          <a:lstStyle/>
          <a:p>
            <a:fld id="{99EB9383-CECC-4A2D-990C-1DC805E89D47}" type="datetime1">
              <a:rPr lang="en-GB" smtClean="0"/>
              <a:t>17/04/2019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28" y="3074889"/>
            <a:ext cx="635515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253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dirty="0">
                <a:solidFill>
                  <a:prstClr val="black"/>
                </a:solidFill>
                <a:latin typeface="Cambria" panose="02040503050406030204" pitchFamily="18" charset="0"/>
              </a:rPr>
              <a:t>FLUID POWER FORMULAE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u="sng" dirty="0">
                    <a:latin typeface="Cambria" panose="02040503050406030204" pitchFamily="18" charset="0"/>
                  </a:rPr>
                  <a:t>8. Pressure losses in valves</a:t>
                </a:r>
                <a:r>
                  <a:rPr lang="en-GB" dirty="0">
                    <a:latin typeface="Cambria" panose="02040503050406030204" pitchFamily="18" charset="0"/>
                  </a:rPr>
                  <a:t>,</a:t>
                </a:r>
                <a:r>
                  <a:rPr lang="en-GB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:</a:t>
                </a:r>
              </a:p>
              <a:p>
                <a:endParaRPr lang="en-GB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sub>
                    </m:sSub>
                    <m:r>
                      <a:rPr lang="en-GB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𝜌</m:t>
                        </m:r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  <m:sup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  (Pa)</a:t>
                </a:r>
              </a:p>
              <a:p>
                <a:endParaRPr lang="en-GB" dirty="0">
                  <a:latin typeface="Cambria" panose="02040503050406030204" pitchFamily="18" charset="0"/>
                </a:endParaRPr>
              </a:p>
              <a:p>
                <a:r>
                  <a:rPr lang="en-GB" dirty="0">
                    <a:latin typeface="Cambria" panose="02040503050406030204" pitchFamily="18" charset="0"/>
                  </a:rPr>
                  <a:t>Where; 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: Pressure loss in valve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 A: valve orifice area (m²)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C</a:t>
                </a:r>
                <a:r>
                  <a:rPr lang="en-GB" sz="2100" dirty="0">
                    <a:latin typeface="Cambria" panose="02040503050406030204" pitchFamily="18" charset="0"/>
                  </a:rPr>
                  <a:t>d</a:t>
                </a:r>
                <a:r>
                  <a:rPr lang="en-GB" dirty="0">
                    <a:latin typeface="Cambria" panose="02040503050406030204" pitchFamily="18" charset="0"/>
                  </a:rPr>
                  <a:t>: Discharge coefficient approx. 0.62.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 Q: Fluid flow rate (m³/s)</a:t>
                </a:r>
              </a:p>
              <a:p>
                <a:r>
                  <a:rPr lang="en-GB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: density of fluid (kg/m³)</a:t>
                </a:r>
              </a:p>
              <a:p>
                <a:endParaRPr lang="en-GB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3" t="-1129" b="-16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02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FLUID POWER COMPONENTS</a:t>
            </a:r>
            <a:endParaRPr lang="en-GB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sz="2000" dirty="0">
                <a:solidFill>
                  <a:srgbClr val="FFC000"/>
                </a:solidFill>
                <a:latin typeface="Cambria" panose="02040503050406030204" pitchFamily="18" charset="0"/>
              </a:rPr>
              <a:t>1. </a:t>
            </a:r>
            <a:r>
              <a:rPr lang="tr-TR" sz="2000" dirty="0">
                <a:solidFill>
                  <a:srgbClr val="FFC000"/>
                </a:solidFill>
                <a:latin typeface="Cambria" panose="02040503050406030204" pitchFamily="18" charset="0"/>
              </a:rPr>
              <a:t>HYDRAULIC PUMP</a:t>
            </a:r>
            <a:endParaRPr lang="en-GB" sz="2000" dirty="0">
              <a:solidFill>
                <a:srgbClr val="FFC000"/>
              </a:solidFill>
              <a:latin typeface="Cambria" panose="02040503050406030204" pitchFamily="18" charset="0"/>
            </a:endParaRPr>
          </a:p>
          <a:p>
            <a:pPr lvl="1"/>
            <a:r>
              <a:rPr lang="en-GB" sz="2000" dirty="0">
                <a:latin typeface="Cambria" panose="02040503050406030204" pitchFamily="18" charset="0"/>
              </a:rPr>
              <a:t>Pumps in hydraulic systems are used to convert mechanical energy</a:t>
            </a:r>
            <a:r>
              <a:rPr lang="tr-TR" sz="2000" dirty="0">
                <a:latin typeface="Cambria" panose="02040503050406030204" pitchFamily="18" charset="0"/>
              </a:rPr>
              <a:t> </a:t>
            </a:r>
            <a:r>
              <a:rPr lang="en-GB" sz="2000" dirty="0">
                <a:latin typeface="Cambria" panose="02040503050406030204" pitchFamily="18" charset="0"/>
              </a:rPr>
              <a:t>to fluid energy</a:t>
            </a:r>
            <a:r>
              <a:rPr lang="tr-TR" sz="2000" dirty="0">
                <a:latin typeface="Cambria" panose="02040503050406030204" pitchFamily="18" charset="0"/>
              </a:rPr>
              <a:t>.</a:t>
            </a:r>
            <a:endParaRPr lang="en-GB" sz="2000" dirty="0">
              <a:latin typeface="Cambria" panose="02040503050406030204" pitchFamily="18" charset="0"/>
            </a:endParaRPr>
          </a:p>
          <a:p>
            <a:pPr lvl="1"/>
            <a:r>
              <a:rPr lang="en-GB" sz="2000" dirty="0">
                <a:latin typeface="Cambria" panose="02040503050406030204" pitchFamily="18" charset="0"/>
              </a:rPr>
              <a:t>There are basically three types of pumps used in hydraulic  systems: </a:t>
            </a:r>
          </a:p>
          <a:p>
            <a:pPr lvl="1"/>
            <a:r>
              <a:rPr lang="en-GB" sz="2000" dirty="0" err="1">
                <a:latin typeface="Cambria" panose="02040503050406030204" pitchFamily="18" charset="0"/>
              </a:rPr>
              <a:t>i</a:t>
            </a:r>
            <a:r>
              <a:rPr lang="en-GB" sz="2000" dirty="0">
                <a:latin typeface="Cambria" panose="02040503050406030204" pitchFamily="18" charset="0"/>
              </a:rPr>
              <a:t>) Gear Pumps-(external, internal and gerotor gear pumps)</a:t>
            </a:r>
          </a:p>
          <a:p>
            <a:pPr lvl="1"/>
            <a:r>
              <a:rPr lang="en-GB" sz="2000" dirty="0">
                <a:latin typeface="Cambria" panose="02040503050406030204" pitchFamily="18" charset="0"/>
              </a:rPr>
              <a:t>ii) Vane Pumps</a:t>
            </a:r>
          </a:p>
          <a:p>
            <a:pPr lvl="1"/>
            <a:r>
              <a:rPr lang="en-GB" sz="2000" dirty="0">
                <a:latin typeface="Cambria" panose="02040503050406030204" pitchFamily="18" charset="0"/>
              </a:rPr>
              <a:t>iii) Piston Pumps</a:t>
            </a:r>
          </a:p>
          <a:p>
            <a:pPr lvl="1"/>
            <a:endParaRPr lang="en-GB" sz="2000" dirty="0"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endParaRPr lang="en-GB" sz="2000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A7CB-E2BB-4A68-97A1-F736D4A8BF0E}" type="datetime1">
              <a:rPr lang="en-GB" smtClean="0"/>
              <a:t>17/04/2019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TYPES OF HYDRAULIC PUMPS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GB" sz="3300" dirty="0">
                <a:solidFill>
                  <a:srgbClr val="FFC000"/>
                </a:solidFill>
                <a:latin typeface="Cambria" panose="02040503050406030204" pitchFamily="18" charset="0"/>
              </a:rPr>
              <a:t> </a:t>
            </a:r>
            <a:r>
              <a:rPr lang="tr-TR" sz="3300" u="sng" dirty="0">
                <a:solidFill>
                  <a:srgbClr val="FFC000"/>
                </a:solidFill>
                <a:latin typeface="Cambria" panose="02040503050406030204" pitchFamily="18" charset="0"/>
              </a:rPr>
              <a:t>Gear </a:t>
            </a:r>
            <a:r>
              <a:rPr lang="en-GB" sz="3300" u="sng" dirty="0">
                <a:solidFill>
                  <a:srgbClr val="FFC000"/>
                </a:solidFill>
                <a:latin typeface="Cambria" panose="02040503050406030204" pitchFamily="18" charset="0"/>
              </a:rPr>
              <a:t>Pumps</a:t>
            </a:r>
          </a:p>
          <a:p>
            <a:pPr lvl="1"/>
            <a:r>
              <a:rPr lang="en-GB" sz="2000" dirty="0">
                <a:latin typeface="Cambria" panose="02040503050406030204" pitchFamily="18" charset="0"/>
              </a:rPr>
              <a:t>Gear pumps are low cost types of pumps which always operate as constant (fixed</a:t>
            </a:r>
            <a:r>
              <a:rPr lang="tr-TR" sz="2000" dirty="0">
                <a:latin typeface="Cambria" panose="02040503050406030204" pitchFamily="18" charset="0"/>
              </a:rPr>
              <a:t>) </a:t>
            </a:r>
            <a:r>
              <a:rPr lang="en-GB" sz="2000" dirty="0">
                <a:latin typeface="Cambria" panose="02040503050406030204" pitchFamily="18" charset="0"/>
              </a:rPr>
              <a:t>displacement pumps in hydraulic systems. They are available as external gear, internal</a:t>
            </a:r>
            <a:r>
              <a:rPr lang="tr-TR" sz="2000" dirty="0">
                <a:latin typeface="Cambria" panose="02040503050406030204" pitchFamily="18" charset="0"/>
              </a:rPr>
              <a:t> </a:t>
            </a:r>
            <a:r>
              <a:rPr lang="en-GB" sz="2000" dirty="0">
                <a:latin typeface="Cambria" panose="02040503050406030204" pitchFamily="18" charset="0"/>
              </a:rPr>
              <a:t>gear and gerotor  types</a:t>
            </a:r>
            <a:r>
              <a:rPr lang="tr-TR" sz="2000" dirty="0">
                <a:latin typeface="Cambria" panose="02040503050406030204" pitchFamily="18" charset="0"/>
              </a:rPr>
              <a:t>.</a:t>
            </a:r>
            <a:endParaRPr lang="en-GB" sz="2000" dirty="0">
              <a:latin typeface="Cambria" panose="02040503050406030204" pitchFamily="18" charset="0"/>
            </a:endParaRPr>
          </a:p>
          <a:p>
            <a:pPr lvl="1"/>
            <a:r>
              <a:rPr lang="en-GB" sz="2000" dirty="0">
                <a:latin typeface="Cambria" panose="02040503050406030204" pitchFamily="18" charset="0"/>
              </a:rPr>
              <a:t>They operate </a:t>
            </a:r>
            <a:r>
              <a:rPr lang="tr-TR" sz="2000" dirty="0">
                <a:latin typeface="Cambria" panose="02040503050406030204" pitchFamily="18" charset="0"/>
              </a:rPr>
              <a:t>at </a:t>
            </a:r>
            <a:r>
              <a:rPr lang="en-GB" sz="2000" dirty="0">
                <a:latin typeface="Cambria" panose="02040503050406030204" pitchFamily="18" charset="0"/>
              </a:rPr>
              <a:t>relatively lower operating pressures as compared to the other types of pumps in the field. This is due to leakage through the gear teeth as operating pressures increase.</a:t>
            </a:r>
          </a:p>
          <a:p>
            <a:pPr lvl="1"/>
            <a:r>
              <a:rPr lang="en-GB" sz="2000" dirty="0">
                <a:latin typeface="Cambria" panose="02040503050406030204" pitchFamily="18" charset="0"/>
              </a:rPr>
              <a:t>Therefore, these types of pumps are used when the operating pressure required for a system is not too high. Typically at a maximum value of 250 Bar</a:t>
            </a:r>
            <a:r>
              <a:rPr lang="tr-TR" sz="2000" dirty="0">
                <a:latin typeface="Cambria" panose="02040503050406030204" pitchFamily="18" charset="0"/>
              </a:rPr>
              <a:t>.</a:t>
            </a:r>
            <a:endParaRPr lang="en-GB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FFC000"/>
              </a:solidFill>
              <a:latin typeface="Cambria" panose="02040503050406030204" pitchFamily="18" charset="0"/>
            </a:endParaRPr>
          </a:p>
          <a:p>
            <a:endParaRPr lang="en-GB" dirty="0">
              <a:latin typeface="Cambria" panose="02040503050406030204" pitchFamily="18" charset="0"/>
            </a:endParaRPr>
          </a:p>
          <a:p>
            <a:endParaRPr lang="en-GB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CA60-4EC5-4361-881B-87EDFF296E4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02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TYPES OF HYDRAULIC PUMPS</a:t>
            </a:r>
            <a:endParaRPr lang="en-GB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/>
            <a:endParaRPr lang="en-GB" sz="2400" dirty="0">
              <a:solidFill>
                <a:prstClr val="white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rgbClr val="FFC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96200" y="6135089"/>
            <a:ext cx="842580" cy="370171"/>
          </a:xfrm>
        </p:spPr>
        <p:txBody>
          <a:bodyPr/>
          <a:lstStyle/>
          <a:p>
            <a:fld id="{FDA5A7CB-E2BB-4A68-97A1-F736D4A8BF0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128867"/>
            <a:ext cx="6858000" cy="378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6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052290"/>
          </a:xfrm>
          <a:solidFill>
            <a:schemeClr val="accent2"/>
          </a:solidFill>
        </p:spPr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VANE PUMPS</a:t>
            </a:r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Vane pumps are pumps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en-GB" dirty="0">
                <a:latin typeface="Cambria" panose="02040503050406030204" pitchFamily="18" charset="0"/>
              </a:rPr>
              <a:t>with vanes that slide back and forth in slots</a:t>
            </a:r>
            <a:r>
              <a:rPr lang="tr-TR" dirty="0">
                <a:latin typeface="Cambria" panose="02040503050406030204" pitchFamily="18" charset="0"/>
              </a:rPr>
              <a:t>. </a:t>
            </a:r>
            <a:r>
              <a:rPr lang="en-GB" dirty="0">
                <a:latin typeface="Cambria" panose="02040503050406030204" pitchFamily="18" charset="0"/>
              </a:rPr>
              <a:t> </a:t>
            </a:r>
            <a:r>
              <a:rPr lang="tr-TR" dirty="0">
                <a:latin typeface="Cambria" panose="02040503050406030204" pitchFamily="18" charset="0"/>
              </a:rPr>
              <a:t>Springs </a:t>
            </a:r>
            <a:r>
              <a:rPr lang="en-GB" dirty="0">
                <a:latin typeface="Cambria" panose="02040503050406030204" pitchFamily="18" charset="0"/>
              </a:rPr>
              <a:t>are inserted into the slots to push out the vanes until they contact  the cam ring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r>
              <a:rPr lang="en-GB" dirty="0">
                <a:latin typeface="Cambria" panose="02040503050406030204" pitchFamily="18" charset="0"/>
              </a:rPr>
              <a:t>Vane pumps are available as both fixed displacement and variable displacement types.</a:t>
            </a:r>
            <a:r>
              <a:rPr lang="tr-TR" dirty="0">
                <a:latin typeface="Cambria" panose="02040503050406030204" pitchFamily="18" charset="0"/>
              </a:rPr>
              <a:t> </a:t>
            </a:r>
          </a:p>
          <a:p>
            <a:r>
              <a:rPr lang="en-GB" dirty="0">
                <a:latin typeface="Cambria" panose="02040503050406030204" pitchFamily="18" charset="0"/>
              </a:rPr>
              <a:t>If the cam ring is fixed in position so that a fixed volume is delivered, the vane pump becomes a fixed displacement pump type.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7696200" y="6135089"/>
            <a:ext cx="842580" cy="370171"/>
          </a:xfrm>
        </p:spPr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56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052290"/>
          </a:xfrm>
          <a:solidFill>
            <a:schemeClr val="accent2"/>
          </a:solidFill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PISTON PUMPS</a:t>
            </a:r>
            <a:endParaRPr lang="en-GB" dirty="0">
              <a:latin typeface="Cambria" panose="020405030504060302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Piston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en-GB" dirty="0">
                <a:latin typeface="Cambria" panose="02040503050406030204" pitchFamily="18" charset="0"/>
              </a:rPr>
              <a:t>pumps are pumps whose oil pumping elements are pistons.</a:t>
            </a:r>
          </a:p>
          <a:p>
            <a:r>
              <a:rPr lang="en-GB" dirty="0">
                <a:latin typeface="Cambria" panose="02040503050406030204" pitchFamily="18" charset="0"/>
              </a:rPr>
              <a:t>These types of pumps are also available as both fixed and variable displacement types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  <a:p>
            <a:r>
              <a:rPr lang="en-GB" dirty="0">
                <a:latin typeface="Cambria" panose="02040503050406030204" pitchFamily="18" charset="0"/>
              </a:rPr>
              <a:t>The pistons are mounted on a swash plate located at an angle. If the swash plate is fixed then the pump becomes fixed displacement whereas a pump with its plate varying is a variable displacement pump</a:t>
            </a:r>
            <a:r>
              <a:rPr lang="tr-TR" dirty="0">
                <a:latin typeface="Cambria" panose="02040503050406030204" pitchFamily="18" charset="0"/>
              </a:rPr>
              <a:t>. </a:t>
            </a:r>
            <a:endParaRPr lang="en-GB" dirty="0">
              <a:latin typeface="Cambria" panose="02040503050406030204" pitchFamily="18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3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TYPES OF HYDRAULIC PUMPS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905000"/>
            <a:ext cx="6781800" cy="4114800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7696200" y="6135089"/>
            <a:ext cx="842580" cy="370171"/>
          </a:xfrm>
        </p:spPr>
        <p:txBody>
          <a:bodyPr/>
          <a:lstStyle/>
          <a:p>
            <a:fld id="{99EB9383-CECC-4A2D-990C-1DC805E89D47}" type="datetime1">
              <a:rPr lang="en-GB" smtClean="0"/>
              <a:t>17/04/2019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br>
              <a:rPr lang="en-GB" sz="3200" dirty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GB" dirty="0">
                <a:solidFill>
                  <a:prstClr val="white"/>
                </a:solidFill>
                <a:latin typeface="Cambria" panose="02040503050406030204" pitchFamily="18" charset="0"/>
              </a:rPr>
              <a:t>2. FLUID PROPERTIES</a:t>
            </a:r>
            <a:endParaRPr lang="en-GB" sz="3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0" y="6135089"/>
            <a:ext cx="918780" cy="370171"/>
          </a:xfrm>
        </p:spPr>
        <p:txBody>
          <a:bodyPr/>
          <a:lstStyle/>
          <a:p>
            <a:fld id="{99EB9383-CECC-4A2D-990C-1DC805E89D47}" type="datetime1">
              <a:rPr lang="en-GB" smtClean="0"/>
              <a:t>17/04/2019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ikdörtgen 5"/>
              <p:cNvSpPr/>
              <p:nvPr/>
            </p:nvSpPr>
            <p:spPr>
              <a:xfrm>
                <a:off x="1096206" y="1600200"/>
                <a:ext cx="7086600" cy="4310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" panose="02040503050406030204" pitchFamily="18" charset="0"/>
                  </a:rPr>
                  <a:t>If the top plate moves with velocity v, and the bottom plate is stationary, fluid molecules near top plate will be moving while those near bottom plate will be stationary, thereby a velocity profile is established. The slope of the velocity profile is given by:</a:t>
                </a:r>
              </a:p>
              <a:p>
                <a14:m>
                  <m:oMath xmlns:m="http://schemas.openxmlformats.org/officeDocument/2006/math">
                    <m:r>
                      <a:rPr lang="en-GB" sz="2400">
                        <a:latin typeface="Cambria Math"/>
                      </a:rPr>
                      <m:t> </m:t>
                    </m:r>
                    <m:r>
                      <a:rPr lang="en-GB" sz="2400" i="1">
                        <a:latin typeface="Cambria Math"/>
                      </a:rPr>
                      <m:t>𝑠𝑙𝑜𝑝𝑒</m:t>
                    </m:r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𝑣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GB" sz="2400" dirty="0">
                    <a:latin typeface="Cambria" panose="02040503050406030204" pitchFamily="18" charset="0"/>
                  </a:rPr>
                  <a:t>If the plate has an area A and a force F is required to keep it moving, then shear stress in the fluid between the plates is induced, given by: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GB" sz="2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GB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1600200"/>
                <a:ext cx="7086600" cy="4310988"/>
              </a:xfrm>
              <a:prstGeom prst="rect">
                <a:avLst/>
              </a:prstGeom>
              <a:blipFill>
                <a:blip r:embed="rId2"/>
                <a:stretch>
                  <a:fillRect l="-1377" t="-1132" r="-16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38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prstClr val="white"/>
                </a:solidFill>
                <a:latin typeface="Cambria" panose="02040503050406030204" pitchFamily="18" charset="0"/>
              </a:rPr>
              <a:t>2. FLUID PROPERTIES</a:t>
            </a:r>
            <a:endParaRPr lang="en-GB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en-GB" sz="2400" dirty="0">
                    <a:latin typeface="Cambria" panose="02040503050406030204" pitchFamily="18" charset="0"/>
                  </a:rPr>
                  <a:t>The ratio between the shear stress to the slope is termed as Dynamic (absolute) viscosity, designated by </a:t>
                </a:r>
                <a:r>
                  <a:rPr lang="el-GR" sz="2400" dirty="0">
                    <a:latin typeface="Cambria" panose="02040503050406030204" pitchFamily="18" charset="0"/>
                  </a:rPr>
                  <a:t>μ</a:t>
                </a:r>
                <a:r>
                  <a:rPr lang="en-GB" sz="2400" dirty="0">
                    <a:latin typeface="Cambria" panose="020405030504060302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GB" sz="240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, (N.s/m² or </a:t>
                </a:r>
                <a:r>
                  <a:rPr lang="en-GB" sz="2400" dirty="0" err="1">
                    <a:latin typeface="Cambria" panose="02040503050406030204" pitchFamily="18" charset="0"/>
                  </a:rPr>
                  <a:t>Pa.s</a:t>
                </a:r>
                <a:r>
                  <a:rPr lang="en-GB" sz="2400" dirty="0">
                    <a:latin typeface="Cambria" panose="02040503050406030204" pitchFamily="18" charset="0"/>
                  </a:rPr>
                  <a:t>) </a:t>
                </a:r>
              </a:p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GB" sz="24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GB" sz="2400" i="1" smtClean="0">
                        <a:latin typeface="Cambria Math"/>
                        <a:ea typeface="Cambria Math"/>
                      </a:rPr>
                      <m:t>𝜇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240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num>
                      <m:den>
                        <m:r>
                          <a:rPr lang="en-GB" sz="240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where </a:t>
                </a:r>
                <a:r>
                  <a:rPr lang="el-GR" sz="2400" dirty="0">
                    <a:latin typeface="Cambria" panose="02040503050406030204" pitchFamily="18" charset="0"/>
                  </a:rPr>
                  <a:t>μ</a:t>
                </a:r>
                <a:r>
                  <a:rPr lang="en-GB" sz="2400" dirty="0">
                    <a:latin typeface="Cambria" panose="02040503050406030204" pitchFamily="18" charset="0"/>
                  </a:rPr>
                  <a:t> is coefficient of dynamic viscosity and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sz="24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𝑑𝑣</m:t>
                        </m:r>
                      </m:num>
                      <m:den>
                        <m:r>
                          <a:rPr lang="en-GB" sz="2400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GB" sz="2400" dirty="0">
                    <a:solidFill>
                      <a:prstClr val="white"/>
                    </a:solidFill>
                    <a:latin typeface="Cambria" panose="02040503050406030204" pitchFamily="18" charset="0"/>
                  </a:rPr>
                  <a:t>  is known as velocity gradient.</a:t>
                </a:r>
              </a:p>
              <a:p>
                <a:endParaRPr lang="en-GB" dirty="0">
                  <a:solidFill>
                    <a:prstClr val="white"/>
                  </a:solidFill>
                  <a:latin typeface="Cambria" panose="02040503050406030204" pitchFamily="18" charset="0"/>
                </a:endParaRPr>
              </a:p>
              <a:p>
                <a:endParaRPr lang="en-GB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124" r="-2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00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21D-964C-47DE-9755-5AC09C6EE94C}" type="datetime1">
              <a:rPr lang="en-GB" smtClean="0"/>
              <a:t>17/04/2019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ikdörtgen 5"/>
              <p:cNvSpPr/>
              <p:nvPr/>
            </p:nvSpPr>
            <p:spPr>
              <a:xfrm>
                <a:off x="2133600" y="1828800"/>
                <a:ext cx="64008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Dynamic viscosity is usually expressed in units of </a:t>
                </a:r>
                <a:r>
                  <a:rPr lang="en-GB" sz="24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centi</a:t>
                </a:r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-Poise, where 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</a:rPr>
                      <m:t>𝑐𝑃</m:t>
                    </m:r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N.s/m²</a:t>
                </a:r>
              </a:p>
              <a:p>
                <a:endParaRPr lang="en-GB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For Newtonian fluids the coefficient of dynamic viscosity tends to change as per variations of temperature and pressure.</a:t>
                </a:r>
              </a:p>
            </p:txBody>
          </p:sp>
        </mc:Choice>
        <mc:Fallback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828800"/>
                <a:ext cx="6400800" cy="2308324"/>
              </a:xfrm>
              <a:prstGeom prst="rect">
                <a:avLst/>
              </a:prstGeom>
              <a:blipFill>
                <a:blip r:embed="rId2"/>
                <a:stretch>
                  <a:fillRect l="-1429" t="-2111" r="-1238" b="-50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46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prstClr val="black"/>
                </a:solidFill>
                <a:latin typeface="Cambria" panose="02040503050406030204" pitchFamily="18" charset="0"/>
              </a:rPr>
              <a:t>2.2. Kinematic Viscosity, </a:t>
            </a:r>
            <a:r>
              <a:rPr lang="az-Cyrl-AZ" dirty="0">
                <a:solidFill>
                  <a:prstClr val="black"/>
                </a:solidFill>
                <a:latin typeface="Cambria" panose="02040503050406030204" pitchFamily="18" charset="0"/>
              </a:rPr>
              <a:t>ѵ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 fontScale="85000" lnSpcReduction="10000"/>
              </a:bodyPr>
              <a:lstStyle/>
              <a:p>
                <a:r>
                  <a:rPr lang="en-GB" dirty="0">
                    <a:latin typeface="Cambria" panose="02040503050406030204" pitchFamily="18" charset="0"/>
                  </a:rPr>
                  <a:t>The ratio of dynamic viscosity to density of fluid is known as kinematic viscosity. </a:t>
                </a:r>
              </a:p>
              <a:p>
                <a:endParaRPr lang="en-GB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z-Cyrl-AZ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ѵ</m:t>
                    </m:r>
                    <m:r>
                      <a:rPr lang="en-GB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, (m²/s)</a:t>
                </a:r>
              </a:p>
              <a:p>
                <a:endParaRPr lang="en-GB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r>
                  <a:rPr lang="en-GB" dirty="0">
                    <a:latin typeface="Cambria" panose="020405030504060302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𝜌</m:t>
                    </m:r>
                    <m:r>
                      <a:rPr lang="en-GB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is density of fluid (kg/m³)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Kinematic viscosity is expressed in Centi-Stokes where,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1</m:t>
                    </m:r>
                    <m:r>
                      <a:rPr lang="en-GB" b="0" i="1" smtClean="0">
                        <a:latin typeface="Cambria Math"/>
                      </a:rPr>
                      <m:t>𝑐𝑆𝑡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 m²/s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Oil viscosity is affected by its temperature, therefore as temperature increases viscosity of oil drops . It is therefore necessary to state viscosity of oil per a given standard temperature (40C° for ISO specification) 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A hydraulic fluid referred to as VG 32 has a viscosity of 32 </a:t>
                </a:r>
                <a:r>
                  <a:rPr lang="en-GB" dirty="0" err="1">
                    <a:latin typeface="Cambria" panose="02040503050406030204" pitchFamily="18" charset="0"/>
                  </a:rPr>
                  <a:t>cSt</a:t>
                </a:r>
                <a:r>
                  <a:rPr lang="en-GB" dirty="0">
                    <a:latin typeface="Cambria" panose="02040503050406030204" pitchFamily="18" charset="0"/>
                  </a:rPr>
                  <a:t> at 40C°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7" t="-6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09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GB" sz="2800" dirty="0">
                <a:latin typeface="Cambria" panose="02040503050406030204" pitchFamily="18" charset="0"/>
              </a:rPr>
              <a:t>Variation of Kinematic viscosity with Temperature</a:t>
            </a:r>
            <a:r>
              <a:rPr lang="en-GB" dirty="0">
                <a:latin typeface="Cambria" panose="02040503050406030204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01" y="1905001"/>
            <a:ext cx="658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3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prstClr val="white"/>
                </a:solidFill>
                <a:latin typeface="Cambria" panose="02040503050406030204" pitchFamily="18" charset="0"/>
              </a:rPr>
              <a:t>2. FLUID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Oil viscosity should be kept within a certain acceptable range during operation of a fluid power system. Otherwise, system operation will change with temperature. </a:t>
            </a:r>
          </a:p>
          <a:p>
            <a:r>
              <a:rPr lang="en-GB" dirty="0">
                <a:latin typeface="Cambria" panose="02040503050406030204" pitchFamily="18" charset="0"/>
              </a:rPr>
              <a:t>Viscosity index (VI) is a number used to indicate effect of temperature variation on the viscosity of oil. A low viscosity index means large change of viscosity occurs when temperature changes whereas a high viscosity index means that only minor change in oil viscosity takes place over a wide range of temperatures. </a:t>
            </a:r>
          </a:p>
        </p:txBody>
      </p:sp>
    </p:spTree>
    <p:extLst>
      <p:ext uri="{BB962C8B-B14F-4D97-AF65-F5344CB8AC3E}">
        <p14:creationId xmlns:p14="http://schemas.microsoft.com/office/powerpoint/2010/main" val="88952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18017"/>
            <a:ext cx="6589199" cy="128089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Effects of Viscosity on Hydraulic System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35350"/>
            <a:ext cx="7010400" cy="45259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sz="2400" dirty="0">
                <a:latin typeface="Cambria" panose="02040503050406030204" pitchFamily="18" charset="0"/>
              </a:rPr>
              <a:t>Because viscosity introduces resistance to fluid flow and to the motion of bodies moving in the fluid, the following outcomes are likely to exist:</a:t>
            </a:r>
          </a:p>
          <a:p>
            <a:r>
              <a:rPr lang="en-GB" sz="2400" dirty="0">
                <a:latin typeface="Cambria" panose="02040503050406030204" pitchFamily="18" charset="0"/>
              </a:rPr>
              <a:t>-Hydraulic losses in transmission lines</a:t>
            </a:r>
          </a:p>
          <a:p>
            <a:r>
              <a:rPr lang="en-GB" sz="2400" dirty="0">
                <a:latin typeface="Cambria" panose="02040503050406030204" pitchFamily="18" charset="0"/>
              </a:rPr>
              <a:t>-Resistance to fluid flow in narrow conduits</a:t>
            </a:r>
          </a:p>
          <a:p>
            <a:r>
              <a:rPr lang="en-GB" sz="2400" dirty="0">
                <a:latin typeface="Cambria" panose="02040503050406030204" pitchFamily="18" charset="0"/>
              </a:rPr>
              <a:t>-Viscous friction forces and damping effects  </a:t>
            </a:r>
          </a:p>
        </p:txBody>
      </p:sp>
    </p:spTree>
    <p:extLst>
      <p:ext uri="{BB962C8B-B14F-4D97-AF65-F5344CB8AC3E}">
        <p14:creationId xmlns:p14="http://schemas.microsoft.com/office/powerpoint/2010/main" val="132731508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911</Words>
  <Application>Microsoft Office PowerPoint</Application>
  <PresentationFormat>Ekran Gösterisi (4:3)</PresentationFormat>
  <Paragraphs>163</Paragraphs>
  <Slides>26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Century Gothic</vt:lpstr>
      <vt:lpstr>Wingdings 3</vt:lpstr>
      <vt:lpstr>Duman</vt:lpstr>
      <vt:lpstr>Fluid Power</vt:lpstr>
      <vt:lpstr>2. FLUID PROPERTIES</vt:lpstr>
      <vt:lpstr> 2. FLUID PROPERTIES</vt:lpstr>
      <vt:lpstr>2. FLUID PROPERTIES</vt:lpstr>
      <vt:lpstr>PowerPoint Sunusu</vt:lpstr>
      <vt:lpstr>2.2. Kinematic Viscosity, ѵ</vt:lpstr>
      <vt:lpstr>Variation of Kinematic viscosity with Temperature.</vt:lpstr>
      <vt:lpstr>2. FLUID PROPERTIES</vt:lpstr>
      <vt:lpstr>Effects of Viscosity on Hydraulic System Operation</vt:lpstr>
      <vt:lpstr>2.3. Bulk Modulus, β </vt:lpstr>
      <vt:lpstr>PowerPoint Sunusu</vt:lpstr>
      <vt:lpstr>2.4. Specific Gravity, Sg</vt:lpstr>
      <vt:lpstr>PowerPoint Sunusu</vt:lpstr>
      <vt:lpstr>FLUID POWER FORMULAE</vt:lpstr>
      <vt:lpstr>FLUID POWER FORMULAE</vt:lpstr>
      <vt:lpstr>PowerPoint Sunusu</vt:lpstr>
      <vt:lpstr>FLUID POWER FORMULAE</vt:lpstr>
      <vt:lpstr>PowerPoint Sunusu</vt:lpstr>
      <vt:lpstr>FLUID POWER FORMULAE</vt:lpstr>
      <vt:lpstr>FLUID POWER FORMULAE</vt:lpstr>
      <vt:lpstr>FLUID POWER COMPONENTS</vt:lpstr>
      <vt:lpstr>TYPES OF HYDRAULIC PUMPS</vt:lpstr>
      <vt:lpstr>TYPES OF HYDRAULIC PUMPS</vt:lpstr>
      <vt:lpstr>VANE PUMPS</vt:lpstr>
      <vt:lpstr>PISTON PUMPS</vt:lpstr>
      <vt:lpstr>TYPES OF HYDRAULIC PUMPS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AIDED DESIGN</dc:title>
  <dc:creator>Omari Mashi KHALFAN</dc:creator>
  <cp:lastModifiedBy>SERIN</cp:lastModifiedBy>
  <cp:revision>346</cp:revision>
  <dcterms:created xsi:type="dcterms:W3CDTF">2006-08-16T00:00:00Z</dcterms:created>
  <dcterms:modified xsi:type="dcterms:W3CDTF">2019-04-17T02:05:57Z</dcterms:modified>
</cp:coreProperties>
</file>