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6" r:id="rId4"/>
    <p:sldId id="327" r:id="rId5"/>
    <p:sldId id="328" r:id="rId6"/>
    <p:sldId id="329" r:id="rId7"/>
    <p:sldId id="330" r:id="rId8"/>
    <p:sldId id="331" r:id="rId9"/>
    <p:sldId id="338" r:id="rId10"/>
    <p:sldId id="332" r:id="rId11"/>
    <p:sldId id="333" r:id="rId12"/>
    <p:sldId id="334" r:id="rId13"/>
    <p:sldId id="335" r:id="rId14"/>
    <p:sldId id="339" r:id="rId15"/>
    <p:sldId id="336" r:id="rId16"/>
    <p:sldId id="305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F1896-F805-4F72-8B7E-E9E01144C604}" type="datetimeFigureOut">
              <a:rPr lang="en-GB" smtClean="0"/>
              <a:t>29/05/2019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C223-B406-4E6F-9CFD-6DE97E69D7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827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A9EF-4BB8-4555-89D0-26CDB7B121FC}" type="datetimeFigureOut">
              <a:rPr lang="en-GB" smtClean="0"/>
              <a:t>29/05/2019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2C9F7-466C-4D69-B4DF-44FFF30946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372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2C9F7-466C-4D69-B4DF-44FFF30946C2}" type="slidenum">
              <a:rPr lang="en-GB" smtClean="0"/>
              <a:t>1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F3B-9F6A-44FF-8F1D-050F2C91A51E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56D-4A6D-40D6-9A7F-D2F424A2432E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8814-6F50-4E2A-8298-78F16546E393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948-0F19-4FC3-9E70-5CDD70C393DB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A20-0D1D-4D30-B3DC-9AAA01F8064A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5349-86B4-4B05-A110-8249F1F55425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C70-122A-4283-8895-F06AAF13E4AA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E63D-F676-43C8-8E98-1B3C13237AF6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AF9-96C0-4698-B0C0-477A22D9F8AD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18CC-39D3-41A2-9331-C158D6D085F7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1F721D-964C-47DE-9755-5AC09C6EE94C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29.5.2019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00536" y="1777121"/>
            <a:ext cx="5648623" cy="948641"/>
          </a:xfrm>
          <a:solidFill>
            <a:schemeClr val="accent2"/>
          </a:solidFill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Flu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>
                <a:latin typeface="Cambria" panose="02040503050406030204" pitchFamily="18" charset="0"/>
              </a:rPr>
              <a:t>d Power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35892" y="2182863"/>
            <a:ext cx="6511131" cy="8592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BY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</a:rPr>
              <a:t>Dr.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OMARI MASHI KHALFAN</a:t>
            </a:r>
          </a:p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NATIONAL INSTITUTE OF TRANSPORT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MECHANICAL ENGINEERING DEPT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67B9-2D50-473A-8E2C-0061FAB4E66B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GENERAL GAS LAW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However, </a:t>
                </a:r>
                <a:r>
                  <a:rPr lang="tr-TR" dirty="0" err="1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tr-TR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charging takes place rapidly, then volume of accumulator is given by</a:t>
                </a:r>
                <a:r>
                  <a:rPr lang="tr-TR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tr-TR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3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3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ACCUMULATOR CIRCUIT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20" y="914400"/>
            <a:ext cx="3960322" cy="4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82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 err="1">
                <a:latin typeface="Cambria" panose="02040503050406030204" pitchFamily="18" charset="0"/>
              </a:rPr>
              <a:t>example</a:t>
            </a:r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685800" y="1166843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ambria" panose="02040503050406030204" pitchFamily="18" charset="0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n accumulator </a:t>
            </a:r>
            <a:r>
              <a:rPr lang="tr-TR" sz="2400" dirty="0">
                <a:latin typeface="Cambria" panose="02040503050406030204" pitchFamily="18" charset="0"/>
              </a:rPr>
              <a:t>is </a:t>
            </a:r>
            <a:r>
              <a:rPr lang="tr-TR" sz="2400" dirty="0" err="1">
                <a:latin typeface="Cambria" panose="02040503050406030204" pitchFamily="18" charset="0"/>
              </a:rPr>
              <a:t>to</a:t>
            </a:r>
            <a:r>
              <a:rPr lang="tr-TR" sz="2400" dirty="0">
                <a:latin typeface="Cambria" panose="02040503050406030204" pitchFamily="18" charset="0"/>
              </a:rPr>
              <a:t> deliver</a:t>
            </a:r>
            <a:r>
              <a:rPr lang="en-US" sz="2400" dirty="0">
                <a:latin typeface="Cambria" panose="02040503050406030204" pitchFamily="18" charset="0"/>
              </a:rPr>
              <a:t> 4 L of oil when ,operating </a:t>
            </a:r>
            <a:r>
              <a:rPr lang="en-GB" sz="2400" dirty="0">
                <a:latin typeface="Cambria" panose="02040503050406030204" pitchFamily="18" charset="0"/>
              </a:rPr>
              <a:t>between</a:t>
            </a:r>
            <a:r>
              <a:rPr lang="tr-T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207 bar </a:t>
            </a:r>
            <a:r>
              <a:rPr lang="en-GB" sz="2400" dirty="0">
                <a:latin typeface="Cambria" panose="02040503050406030204" pitchFamily="18" charset="0"/>
              </a:rPr>
              <a:t>and</a:t>
            </a:r>
            <a:r>
              <a:rPr lang="en-US" sz="2400" dirty="0">
                <a:latin typeface="Cambria" panose="02040503050406030204" pitchFamily="18" charset="0"/>
              </a:rPr>
              <a:t> 110 bar in 0.8 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It is assumed here that the operating pressure is achieved by a slow charging process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such that the ideal isothermal process </a:t>
            </a:r>
            <a:r>
              <a:rPr lang="en-US" sz="2400" i="1" dirty="0">
                <a:latin typeface="Cambria" panose="02040503050406030204" pitchFamily="18" charset="0"/>
              </a:rPr>
              <a:t>n </a:t>
            </a:r>
            <a:r>
              <a:rPr lang="en-US" sz="2400" dirty="0">
                <a:latin typeface="Cambria" panose="02040503050406030204" pitchFamily="18" charset="0"/>
              </a:rPr>
              <a:t>= 1 may be assumed.</a:t>
            </a:r>
            <a:r>
              <a:rPr lang="tr-T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If </a:t>
            </a:r>
            <a:r>
              <a:rPr lang="en-GB" sz="2400" dirty="0">
                <a:latin typeface="Cambria" panose="02040503050406030204" pitchFamily="18" charset="0"/>
              </a:rPr>
              <a:t>the gas used</a:t>
            </a:r>
            <a:r>
              <a:rPr lang="tr-T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in the bladder</a:t>
            </a:r>
            <a:r>
              <a:rPr lang="tr-TR" sz="2400" dirty="0">
                <a:latin typeface="Cambria" panose="02040503050406030204" pitchFamily="18" charset="0"/>
              </a:rPr>
              <a:t> has n=1.82</a:t>
            </a:r>
            <a:r>
              <a:rPr lang="en-US" sz="2400" dirty="0">
                <a:latin typeface="Cambria" panose="02040503050406030204" pitchFamily="18" charset="0"/>
              </a:rPr>
              <a:t>. What is the size of the accumulator?</a:t>
            </a:r>
          </a:p>
        </p:txBody>
      </p:sp>
    </p:spTree>
    <p:extLst>
      <p:ext uri="{BB962C8B-B14F-4D97-AF65-F5344CB8AC3E}">
        <p14:creationId xmlns:p14="http://schemas.microsoft.com/office/powerpoint/2010/main" val="2928437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>
                <a:latin typeface="Cambria" panose="02040503050406030204" pitchFamily="18" charset="0"/>
              </a:rPr>
            </a:br>
            <a:r>
              <a:rPr lang="tr-TR" dirty="0">
                <a:latin typeface="Cambria" panose="02040503050406030204" pitchFamily="18" charset="0"/>
              </a:rPr>
              <a:t>Solut</a:t>
            </a:r>
            <a:r>
              <a:rPr lang="en-GB" dirty="0">
                <a:latin typeface="Cambria" panose="02040503050406030204" pitchFamily="18" charset="0"/>
              </a:rPr>
              <a:t>I</a:t>
            </a:r>
            <a:r>
              <a:rPr lang="tr-TR" dirty="0">
                <a:latin typeface="Cambria" panose="02040503050406030204" pitchFamily="18" charset="0"/>
              </a:rPr>
              <a:t>on:</a:t>
            </a:r>
            <a:br>
              <a:rPr lang="tr-TR" dirty="0">
                <a:latin typeface="Cambria" panose="02040503050406030204" pitchFamily="18" charset="0"/>
              </a:rPr>
            </a:br>
            <a:endParaRPr lang="en-GB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1219200" y="1219200"/>
            <a:ext cx="563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Given</a:t>
            </a:r>
            <a:r>
              <a:rPr lang="tr-TR" sz="2400" dirty="0">
                <a:latin typeface="Cambria" panose="02040503050406030204" pitchFamily="18" charset="0"/>
              </a:rPr>
              <a:t> :</a:t>
            </a:r>
            <a:endParaRPr lang="en-GB" sz="2400" dirty="0">
              <a:latin typeface="Cambria" panose="02040503050406030204" pitchFamily="18" charset="0"/>
            </a:endParaRPr>
          </a:p>
          <a:p>
            <a:r>
              <a:rPr lang="tr-TR" sz="2400" dirty="0">
                <a:latin typeface="Cambria" panose="02040503050406030204" pitchFamily="18" charset="0"/>
              </a:rPr>
              <a:t>P2= 207 bar, </a:t>
            </a:r>
            <a:endParaRPr lang="en-GB" sz="2400" dirty="0">
              <a:latin typeface="Cambria" panose="02040503050406030204" pitchFamily="18" charset="0"/>
            </a:endParaRPr>
          </a:p>
          <a:p>
            <a:r>
              <a:rPr lang="tr-TR" sz="2400" dirty="0">
                <a:latin typeface="Cambria" panose="02040503050406030204" pitchFamily="18" charset="0"/>
              </a:rPr>
              <a:t>P1=110 bar, </a:t>
            </a:r>
            <a:endParaRPr lang="en-GB" sz="2400" dirty="0">
              <a:latin typeface="Cambria" panose="02040503050406030204" pitchFamily="18" charset="0"/>
            </a:endParaRPr>
          </a:p>
          <a:p>
            <a:r>
              <a:rPr lang="tr-TR" sz="2400" dirty="0">
                <a:latin typeface="Cambria" panose="02040503050406030204" pitchFamily="18" charset="0"/>
              </a:rPr>
              <a:t>n= 1.82 </a:t>
            </a:r>
            <a:r>
              <a:rPr lang="en-US" sz="2400" dirty="0">
                <a:latin typeface="Cambria" panose="02040503050406030204" pitchFamily="18" charset="0"/>
              </a:rPr>
              <a:t>therefore pre</a:t>
            </a:r>
            <a:r>
              <a:rPr lang="tr-TR" sz="2400" dirty="0">
                <a:latin typeface="Cambria" panose="02040503050406030204" pitchFamily="18" charset="0"/>
              </a:rPr>
              <a:t>-</a:t>
            </a:r>
            <a:r>
              <a:rPr lang="en-US" sz="2400" dirty="0">
                <a:latin typeface="Cambria" panose="02040503050406030204" pitchFamily="18" charset="0"/>
              </a:rPr>
              <a:t>charge pressure</a:t>
            </a:r>
            <a:r>
              <a:rPr lang="tr-TR" sz="2400" dirty="0">
                <a:latin typeface="Cambria" panose="02040503050406030204" pitchFamily="18" charset="0"/>
              </a:rPr>
              <a:t>, P0= 90% P1 </a:t>
            </a:r>
            <a:endParaRPr lang="en-GB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     </a:t>
            </a:r>
            <a:r>
              <a:rPr lang="tr-TR" sz="2400" dirty="0">
                <a:latin typeface="Cambria" panose="02040503050406030204" pitchFamily="18" charset="0"/>
              </a:rPr>
              <a:t>= 110(0.9)=99 bar.</a:t>
            </a:r>
          </a:p>
        </p:txBody>
      </p:sp>
    </p:spTree>
    <p:extLst>
      <p:ext uri="{BB962C8B-B14F-4D97-AF65-F5344CB8AC3E}">
        <p14:creationId xmlns:p14="http://schemas.microsoft.com/office/powerpoint/2010/main" val="4099986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ikdörtgen 5"/>
              <p:cNvSpPr/>
              <p:nvPr/>
            </p:nvSpPr>
            <p:spPr>
              <a:xfrm>
                <a:off x="1143000" y="1066800"/>
                <a:ext cx="6781800" cy="371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Slow isothermal charging to working pressure:</a:t>
                </a:r>
                <a:endParaRPr lang="tr-TR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</a:endParaRPr>
              </a:p>
              <a:p>
                <a:pPr/>
                <a:endParaRPr lang="tr-TR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1" i="1">
                          <a:latin typeface="Cambria Math" panose="02040503050406030204" pitchFamily="18" charset="0"/>
                        </a:rPr>
                        <m:t>𝟗𝟗</m:t>
                      </m:r>
                      <m:sSub>
                        <m:sSubPr>
                          <m:ctrlPr>
                            <a:rPr lang="tr-T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tr-T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𝟐𝟎𝟕</m:t>
                      </m:r>
                      <m:sSub>
                        <m:sSubPr>
                          <m:ctrlP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tr-TR" b="1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dirty="0">
                    <a:latin typeface="Cambria" panose="02040503050406030204" pitchFamily="18" charset="0"/>
                  </a:rPr>
                  <a:t>V0=2.09V2</a:t>
                </a:r>
                <a:endParaRPr lang="en-GB" dirty="0">
                  <a:latin typeface="Cambria" panose="02040503050406030204" pitchFamily="18" charset="0"/>
                </a:endParaRPr>
              </a:p>
              <a:p>
                <a:endParaRPr lang="tr-TR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Fast discharging: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Cambria" panose="02040503050406030204" pitchFamily="18" charset="0"/>
                </a:endParaRPr>
              </a:p>
              <a:p>
                <a:endParaRPr lang="tr-TR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</a:rPr>
                      <m:t>𝟏𝟏𝟎</m:t>
                    </m:r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tr-T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tr-TR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𝟖𝟐</m:t>
                        </m:r>
                      </m:sup>
                    </m:sSup>
                    <m:r>
                      <a:rPr lang="tr-T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𝟐𝟎𝟕</m:t>
                    </m:r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tr-T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tr-T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𝟖𝟐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from here V1=1.41V2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But the volume discharged is 4 liters,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V1-V2= 4,  here, 1.41V2-V2=4, V2=9.76 liters, hence V0= 20.5 </a:t>
                </a:r>
                <a:r>
                  <a:rPr lang="tr-TR" dirty="0">
                    <a:latin typeface="Cambria" panose="02040503050406030204" pitchFamily="18" charset="0"/>
                  </a:rPr>
                  <a:t>L</a:t>
                </a:r>
              </a:p>
            </p:txBody>
          </p:sp>
        </mc:Choice>
        <mc:Fallback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066800"/>
                <a:ext cx="6781800" cy="3716980"/>
              </a:xfrm>
              <a:prstGeom prst="rect">
                <a:avLst/>
              </a:prstGeom>
              <a:blipFill>
                <a:blip r:embed="rId2"/>
                <a:stretch>
                  <a:fillRect l="-809" t="-984" b="-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30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tr-TR" dirty="0">
                <a:latin typeface="Cambria" panose="02040503050406030204" pitchFamily="18" charset="0"/>
              </a:rPr>
              <a:t>1.</a:t>
            </a:r>
            <a:r>
              <a:rPr lang="en-GB" dirty="0">
                <a:latin typeface="Cambria" panose="02040503050406030204" pitchFamily="18" charset="0"/>
              </a:rPr>
              <a:t>Unload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>
                <a:latin typeface="Cambria" panose="02040503050406030204" pitchFamily="18" charset="0"/>
              </a:rPr>
              <a:t>ng C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 err="1">
                <a:latin typeface="Cambria" panose="02040503050406030204" pitchFamily="18" charset="0"/>
              </a:rPr>
              <a:t>rcu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>
                <a:latin typeface="Cambria" panose="02040503050406030204" pitchFamily="18" charset="0"/>
              </a:rPr>
              <a:t>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</a:rPr>
              <a:t>w</a:t>
            </a:r>
            <a:r>
              <a:rPr lang="tr-TR" dirty="0">
                <a:latin typeface="Cambria" panose="02040503050406030204" pitchFamily="18" charset="0"/>
              </a:rPr>
              <a:t>I</a:t>
            </a:r>
            <a:r>
              <a:rPr lang="en-GB" dirty="0" err="1">
                <a:latin typeface="Cambria" panose="02040503050406030204" pitchFamily="18" charset="0"/>
              </a:rPr>
              <a:t>th</a:t>
            </a:r>
            <a:r>
              <a:rPr lang="en-GB" dirty="0">
                <a:latin typeface="Cambria" panose="02040503050406030204" pitchFamily="18" charset="0"/>
              </a:rPr>
              <a:t> Accumulator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1955" y="1037004"/>
            <a:ext cx="4842950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429000" y="1524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38600" y="3441676"/>
            <a:ext cx="1447800" cy="111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4558757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mbria" panose="02040503050406030204" pitchFamily="18" charset="0"/>
              </a:rPr>
              <a:t>Unloading Valve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1339334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</a:rPr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878340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problems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 operating pressure of an 80 mm diameter cylinder is 160 bar. If the cylinder has a stroke of 100 mm and it is required that the stroke be completed in 5 seconds; </a:t>
            </a:r>
          </a:p>
          <a:p>
            <a:pPr lvl="2"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What should the pump flowrate be</a:t>
            </a:r>
            <a:r>
              <a:rPr lang="tr-TR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?</a:t>
            </a: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lvl="2"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Calculate the power of the electric motor necessary to drive the pump for this application { Assume the efficiency is 0.85}</a:t>
            </a:r>
          </a:p>
          <a:p>
            <a:pPr>
              <a:buAutoNum type="arabicPeriod"/>
            </a:pP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What should be the diameter of a cylinder operating at 160 bar if it has to exert a force of 126 </a:t>
            </a:r>
            <a:r>
              <a:rPr lang="en-GB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kN</a:t>
            </a:r>
            <a:r>
              <a:rPr lang="tr-TR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?</a:t>
            </a: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lvl="2"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If the piston diameter becomes 80 mm; what will be the operating pressure</a:t>
            </a:r>
            <a:r>
              <a:rPr lang="tr-TR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?</a:t>
            </a: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lvl="2">
              <a:buAutoNum type="arabicPeriod"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If the pressure calculated above is used in retraction stroke how much force will be exerted if the cylinder has a rod diameter of 56 mm</a:t>
            </a:r>
            <a:r>
              <a:rPr lang="tr-TR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?</a:t>
            </a: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6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HYDRAULIC ACCUMULATOR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402088" y="889844"/>
            <a:ext cx="759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A hydraulic accumulator is a device used in hydraulic systems to store energy. The storage is achieved by the ability of the device in keeping hydraulic fluid at high pressures as a result of compressibility of the gas the accumulator contains.</a:t>
            </a:r>
          </a:p>
          <a:p>
            <a:endParaRPr lang="tr-TR" dirty="0">
              <a:latin typeface="Cambria" panose="02040503050406030204" pitchFamily="18" charset="0"/>
            </a:endParaRPr>
          </a:p>
          <a:p>
            <a:r>
              <a:rPr lang="tr-TR" u="sng" dirty="0">
                <a:latin typeface="Cambria" panose="02040503050406030204" pitchFamily="18" charset="0"/>
              </a:rPr>
              <a:t>Construction </a:t>
            </a:r>
            <a:r>
              <a:rPr lang="en-GB" u="sng" dirty="0">
                <a:latin typeface="Cambria" panose="02040503050406030204" pitchFamily="18" charset="0"/>
              </a:rPr>
              <a:t>and Operation:</a:t>
            </a:r>
          </a:p>
          <a:p>
            <a:r>
              <a:rPr lang="en-US" dirty="0">
                <a:latin typeface="Cambria" panose="02040503050406030204" pitchFamily="18" charset="0"/>
              </a:rPr>
              <a:t>Basically, accumulator is a cylinder which contains two types of fluids (gas and oil) separated by a bladder, diaphragm or piston depending on the type of accumulator.</a:t>
            </a:r>
          </a:p>
          <a:p>
            <a:r>
              <a:rPr lang="en-US" dirty="0">
                <a:latin typeface="Cambria" panose="02040503050406030204" pitchFamily="18" charset="0"/>
              </a:rPr>
              <a:t>The gas portion of the device is initially filled with a gas (generally nitrogen) at a certain charge pressure, </a:t>
            </a:r>
            <a:r>
              <a:rPr lang="tr-TR" dirty="0">
                <a:latin typeface="Cambria" panose="02040503050406030204" pitchFamily="18" charset="0"/>
              </a:rPr>
              <a:t>P0 </a:t>
            </a:r>
            <a:r>
              <a:rPr lang="en-US" dirty="0">
                <a:latin typeface="Cambria" panose="02040503050406030204" pitchFamily="18" charset="0"/>
              </a:rPr>
              <a:t>then oil is filled into the liquid portion up to a maximum operating pressure  required</a:t>
            </a:r>
            <a:r>
              <a:rPr lang="tr-TR" dirty="0">
                <a:latin typeface="Cambria" panose="02040503050406030204" pitchFamily="18" charset="0"/>
              </a:rPr>
              <a:t> P2</a:t>
            </a:r>
            <a:r>
              <a:rPr lang="en-US" dirty="0">
                <a:latin typeface="Cambria" panose="02040503050406030204" pitchFamily="18" charset="0"/>
              </a:rPr>
              <a:t>. Then oil is discharged as pressurized gas expands until minimum operating pressure is reached</a:t>
            </a:r>
            <a:r>
              <a:rPr lang="tr-TR" dirty="0">
                <a:latin typeface="Cambria" panose="02040503050406030204" pitchFamily="18" charset="0"/>
              </a:rPr>
              <a:t> P1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2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TYPES OF ACCUMULATORS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30" y="1113641"/>
            <a:ext cx="7092000" cy="3868356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ACCUMULTORS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4 Resim" descr="DSCF0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3"/>
          <a:stretch>
            <a:fillRect/>
          </a:stretch>
        </p:blipFill>
        <p:spPr bwMode="auto">
          <a:xfrm>
            <a:off x="914400" y="914400"/>
            <a:ext cx="7486638" cy="416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16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FUNCTIONS OF ACCUMULATORS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914400" y="914401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Accumulators have several functions in a hydraulic system. These are:</a:t>
            </a:r>
          </a:p>
          <a:p>
            <a:pPr>
              <a:buAutoNum type="arabicParenR"/>
            </a:pPr>
            <a:r>
              <a:rPr lang="en-US" sz="2400" dirty="0">
                <a:latin typeface="Cambria" panose="02040503050406030204" pitchFamily="18" charset="0"/>
              </a:rPr>
              <a:t>Energy storage . Fluid at high pressure can be stored in accumulator.</a:t>
            </a:r>
          </a:p>
          <a:p>
            <a:pPr>
              <a:buAutoNum type="arabicParenR"/>
            </a:pPr>
            <a:r>
              <a:rPr lang="en-US" sz="2400" dirty="0">
                <a:latin typeface="Cambria" panose="02040503050406030204" pitchFamily="18" charset="0"/>
              </a:rPr>
              <a:t>Used as a back up system in case of power failure (when no electricity the system can operate in emergency)</a:t>
            </a:r>
          </a:p>
          <a:p>
            <a:pPr>
              <a:buAutoNum type="arabicParenR"/>
            </a:pPr>
            <a:r>
              <a:rPr lang="en-US" sz="2400" dirty="0">
                <a:latin typeface="Cambria" panose="02040503050406030204" pitchFamily="18" charset="0"/>
              </a:rPr>
              <a:t>Provide additional volume of hydraulic oil into the system</a:t>
            </a:r>
          </a:p>
          <a:p>
            <a:pPr>
              <a:buAutoNum type="arabicParenR"/>
            </a:pPr>
            <a:r>
              <a:rPr lang="en-US" sz="2400" dirty="0">
                <a:latin typeface="Cambria" panose="02040503050406030204" pitchFamily="18" charset="0"/>
              </a:rPr>
              <a:t>Deadening pressure pulsation in hydraulic systems</a:t>
            </a:r>
          </a:p>
          <a:p>
            <a:pPr>
              <a:buAutoNum type="arabicParenR"/>
            </a:pPr>
            <a:r>
              <a:rPr lang="en-US" sz="2400" dirty="0">
                <a:latin typeface="Cambria" panose="02040503050406030204" pitchFamily="18" charset="0"/>
              </a:rPr>
              <a:t>Maintaining constant fluid flow when system demand is greater than pump supply</a:t>
            </a:r>
          </a:p>
        </p:txBody>
      </p:sp>
    </p:spTree>
    <p:extLst>
      <p:ext uri="{BB962C8B-B14F-4D97-AF65-F5344CB8AC3E}">
        <p14:creationId xmlns:p14="http://schemas.microsoft.com/office/powerpoint/2010/main" val="4053466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8655" y="152400"/>
            <a:ext cx="7520940" cy="624840"/>
          </a:xfrm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ACC-PRESSURE AND VOLUME RELATIONSHIP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56888"/>
            <a:ext cx="5353050" cy="40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1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548640"/>
          </a:xfrm>
          <a:solidFill>
            <a:schemeClr val="accent2"/>
          </a:solidFill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GENERAL GAS LAW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kdörtgen 6"/>
              <p:cNvSpPr/>
              <p:nvPr/>
            </p:nvSpPr>
            <p:spPr>
              <a:xfrm>
                <a:off x="490208" y="1676400"/>
                <a:ext cx="7936230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</a:rPr>
                  <a:t>Calculations of pressure and sizing of accumulators is based on the expansion and compression of the gas filled into the accumulator and hence general gas law is employed.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/>
                <a:endParaRPr lang="en-US" sz="24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tr-TR" sz="2400" dirty="0">
                  <a:latin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endParaRPr lang="tr-TR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8" y="1676400"/>
                <a:ext cx="7936230" cy="3600986"/>
              </a:xfrm>
              <a:prstGeom prst="rect">
                <a:avLst/>
              </a:prstGeom>
              <a:blipFill>
                <a:blip r:embed="rId2"/>
                <a:stretch>
                  <a:fillRect l="-1152" t="-1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33400" y="1066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Where, P0 : charge pressure</a:t>
            </a:r>
            <a:r>
              <a:rPr lang="tr-TR" sz="2400" dirty="0">
                <a:latin typeface="Cambria" panose="02040503050406030204" pitchFamily="18" charset="0"/>
              </a:rPr>
              <a:t>, </a:t>
            </a:r>
            <a:r>
              <a:rPr lang="en-US" sz="2400" dirty="0">
                <a:latin typeface="Cambria" panose="02040503050406030204" pitchFamily="18" charset="0"/>
              </a:rPr>
              <a:t>generally taken as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90% of the minimum operating pressure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P1 : Minimum operating pressure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P2 : Maximum operating pressure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V0 : Accumulator volume at charge pressure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V1:  Gas volume at minimum operating pressure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V2:  Gas volume at maximum operating pressure</a:t>
            </a:r>
            <a:endParaRPr lang="tr-TR" sz="2400" dirty="0">
              <a:latin typeface="Cambria" panose="02040503050406030204" pitchFamily="18" charset="0"/>
            </a:endParaRPr>
          </a:p>
          <a:p>
            <a:r>
              <a:rPr lang="tr-TR" sz="2400" dirty="0">
                <a:latin typeface="Cambria" panose="02040503050406030204" pitchFamily="18" charset="0"/>
              </a:rPr>
              <a:t>n: is </a:t>
            </a:r>
            <a:r>
              <a:rPr lang="en-US" sz="2400" dirty="0">
                <a:latin typeface="Cambria" panose="02040503050406030204" pitchFamily="18" charset="0"/>
              </a:rPr>
              <a:t>polytropic gas constant, for nitrogen </a:t>
            </a:r>
            <a:r>
              <a:rPr lang="tr-TR" sz="2400" dirty="0">
                <a:latin typeface="Cambria" panose="02040503050406030204" pitchFamily="18" charset="0"/>
              </a:rPr>
              <a:t>n= 1.4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72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GENERAL GAS LAW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383-CECC-4A2D-990C-1DC805E89D47}" type="datetime1">
              <a:rPr lang="en-GB" smtClean="0"/>
              <a:t>29/05/2019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kdörtgen 6"/>
              <p:cNvSpPr/>
              <p:nvPr/>
            </p:nvSpPr>
            <p:spPr>
              <a:xfrm>
                <a:off x="609600" y="990600"/>
                <a:ext cx="7848600" cy="3652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The working volume of oil from accumulator is the difference between the gas volumes at minimum and maximum operating pressures, calculated by</a:t>
                </a:r>
                <a:r>
                  <a:rPr lang="tr-TR" dirty="0">
                    <a:latin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b="1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tr-TR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Where </a:t>
                </a:r>
                <a:r>
                  <a:rPr lang="en-US" dirty="0" err="1">
                    <a:latin typeface="Cambria" panose="02040503050406030204" pitchFamily="18" charset="0"/>
                  </a:rPr>
                  <a:t>Vw</a:t>
                </a:r>
                <a:r>
                  <a:rPr lang="en-US" dirty="0">
                    <a:latin typeface="Cambria" panose="02040503050406030204" pitchFamily="18" charset="0"/>
                  </a:rPr>
                  <a:t> is the functional volume of oil  of accumulator.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If accumulator charging and discharging occurs at constant temperature (i.e. slowly), then </a:t>
                </a:r>
                <a:r>
                  <a:rPr lang="en-US" dirty="0" err="1">
                    <a:latin typeface="Cambria" panose="02040503050406030204" pitchFamily="18" charset="0"/>
                  </a:rPr>
                  <a:t>polytropic</a:t>
                </a:r>
                <a:r>
                  <a:rPr lang="en-US" dirty="0">
                    <a:latin typeface="Cambria" panose="02040503050406030204" pitchFamily="18" charset="0"/>
                  </a:rPr>
                  <a:t> constant is taken as 1, whereas in adiabatic condition, n is assigned the value with respect to the gas involved. In isothermal condition, the accumulator volume, V0 is calculated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𝑉𝑤</m:t>
                          </m:r>
                        </m:num>
                        <m:den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90600"/>
                <a:ext cx="7848600" cy="3652731"/>
              </a:xfrm>
              <a:prstGeom prst="rect">
                <a:avLst/>
              </a:prstGeom>
              <a:blipFill>
                <a:blip r:embed="rId2"/>
                <a:stretch>
                  <a:fillRect l="-621" t="-1169" r="-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58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670</Words>
  <Application>Microsoft Office PowerPoint</Application>
  <PresentationFormat>Ekran Gösterisi 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8" baseType="lpstr">
      <vt:lpstr>Adobe Ming Std L</vt:lpstr>
      <vt:lpstr>Arial</vt:lpstr>
      <vt:lpstr>Calibri</vt:lpstr>
      <vt:lpstr>Cambria</vt:lpstr>
      <vt:lpstr>Cambria Math</vt:lpstr>
      <vt:lpstr>Franklin Gothic Book</vt:lpstr>
      <vt:lpstr>Franklin Gothic Medium</vt:lpstr>
      <vt:lpstr>Times New Roman</vt:lpstr>
      <vt:lpstr>Tunga</vt:lpstr>
      <vt:lpstr>Wingdings</vt:lpstr>
      <vt:lpstr>Angles</vt:lpstr>
      <vt:lpstr>1_Angles</vt:lpstr>
      <vt:lpstr>FluId Power Systems</vt:lpstr>
      <vt:lpstr>HYDRAULIC ACCUMULATOR</vt:lpstr>
      <vt:lpstr>TYPES OF ACCUMULATORS</vt:lpstr>
      <vt:lpstr>ACCUMULTORS</vt:lpstr>
      <vt:lpstr>FUNCTIONS OF ACCUMULATORS</vt:lpstr>
      <vt:lpstr>ACC-PRESSURE AND VOLUME RELATIONSHIP</vt:lpstr>
      <vt:lpstr>GENERAL GAS LAW</vt:lpstr>
      <vt:lpstr>PowerPoint Sunusu</vt:lpstr>
      <vt:lpstr>GENERAL GAS LAW</vt:lpstr>
      <vt:lpstr>GENERAL GAS LAW</vt:lpstr>
      <vt:lpstr>ACCUMULATOR CIRCUIT</vt:lpstr>
      <vt:lpstr>example</vt:lpstr>
      <vt:lpstr> SolutIon: </vt:lpstr>
      <vt:lpstr>PowerPoint Sunusu</vt:lpstr>
      <vt:lpstr>1.UnloadIng CIrcuIt wIth Accumulator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DESIGN</dc:title>
  <dc:creator>Omari Mashi KHALFAN</dc:creator>
  <cp:lastModifiedBy>SERIN</cp:lastModifiedBy>
  <cp:revision>356</cp:revision>
  <dcterms:created xsi:type="dcterms:W3CDTF">2006-08-16T00:00:00Z</dcterms:created>
  <dcterms:modified xsi:type="dcterms:W3CDTF">2019-05-29T06:05:38Z</dcterms:modified>
</cp:coreProperties>
</file>