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34"/>
  </p:notesMasterIdLst>
  <p:handoutMasterIdLst>
    <p:handoutMasterId r:id="rId35"/>
  </p:handoutMasterIdLst>
  <p:sldIdLst>
    <p:sldId id="256" r:id="rId3"/>
    <p:sldId id="326" r:id="rId4"/>
    <p:sldId id="327" r:id="rId5"/>
    <p:sldId id="328" r:id="rId6"/>
    <p:sldId id="329" r:id="rId7"/>
    <p:sldId id="330" r:id="rId8"/>
    <p:sldId id="331" r:id="rId9"/>
    <p:sldId id="332" r:id="rId10"/>
    <p:sldId id="333" r:id="rId11"/>
    <p:sldId id="334" r:id="rId12"/>
    <p:sldId id="335" r:id="rId13"/>
    <p:sldId id="336" r:id="rId14"/>
    <p:sldId id="257" r:id="rId15"/>
    <p:sldId id="319" r:id="rId16"/>
    <p:sldId id="340" r:id="rId17"/>
    <p:sldId id="324" r:id="rId18"/>
    <p:sldId id="320" r:id="rId19"/>
    <p:sldId id="321" r:id="rId20"/>
    <p:sldId id="258" r:id="rId21"/>
    <p:sldId id="322" r:id="rId22"/>
    <p:sldId id="323" r:id="rId23"/>
    <p:sldId id="316" r:id="rId24"/>
    <p:sldId id="304" r:id="rId25"/>
    <p:sldId id="305" r:id="rId26"/>
    <p:sldId id="306" r:id="rId27"/>
    <p:sldId id="307" r:id="rId28"/>
    <p:sldId id="342" r:id="rId29"/>
    <p:sldId id="308" r:id="rId30"/>
    <p:sldId id="341" r:id="rId31"/>
    <p:sldId id="343" r:id="rId32"/>
    <p:sldId id="34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02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6F1896-F805-4F72-8B7E-E9E01144C604}" type="datetimeFigureOut">
              <a:rPr lang="en-GB" smtClean="0"/>
              <a:t>02/03/2017</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CEC223-B406-4E6F-9CFD-6DE97E69D7E3}" type="slidenum">
              <a:rPr lang="en-GB" smtClean="0"/>
              <a:t>‹#›</a:t>
            </a:fld>
            <a:endParaRPr lang="en-GB" dirty="0"/>
          </a:p>
        </p:txBody>
      </p:sp>
    </p:spTree>
    <p:extLst>
      <p:ext uri="{BB962C8B-B14F-4D97-AF65-F5344CB8AC3E}">
        <p14:creationId xmlns:p14="http://schemas.microsoft.com/office/powerpoint/2010/main" val="256148272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57A9EF-4BB8-4555-89D0-26CDB7B121FC}" type="datetimeFigureOut">
              <a:rPr lang="en-GB" smtClean="0"/>
              <a:t>02/03/2017</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72C9F7-466C-4D69-B4DF-44FFF30946C2}" type="slidenum">
              <a:rPr lang="en-GB" smtClean="0"/>
              <a:t>‹#›</a:t>
            </a:fld>
            <a:endParaRPr lang="en-GB" dirty="0"/>
          </a:p>
        </p:txBody>
      </p:sp>
    </p:spTree>
    <p:extLst>
      <p:ext uri="{BB962C8B-B14F-4D97-AF65-F5344CB8AC3E}">
        <p14:creationId xmlns:p14="http://schemas.microsoft.com/office/powerpoint/2010/main" val="371037284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272C9F7-466C-4D69-B4DF-44FFF30946C2}" type="slidenum">
              <a:rPr lang="en-GB" smtClean="0"/>
              <a:t>1</a:t>
            </a:fld>
            <a:endParaRPr lang="en-GB"/>
          </a:p>
        </p:txBody>
      </p:sp>
      <p:sp>
        <p:nvSpPr>
          <p:cNvPr id="6" name="Header Placeholder 5"/>
          <p:cNvSpPr>
            <a:spLocks noGrp="1"/>
          </p:cNvSpPr>
          <p:nvPr>
            <p:ph type="hdr" sz="quarter" idx="11"/>
          </p:nvPr>
        </p:nvSpPr>
        <p:spPr/>
        <p:txBody>
          <a:bodyPr/>
          <a:lstStyle/>
          <a:p>
            <a:endParaRPr lang="en-GB"/>
          </a:p>
        </p:txBody>
      </p:sp>
    </p:spTree>
    <p:extLst>
      <p:ext uri="{BB962C8B-B14F-4D97-AF65-F5344CB8AC3E}">
        <p14:creationId xmlns:p14="http://schemas.microsoft.com/office/powerpoint/2010/main" val="3227164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272C9F7-466C-4D69-B4DF-44FFF30946C2}" type="slidenum">
              <a:rPr lang="en-GB" smtClean="0"/>
              <a:t>13</a:t>
            </a:fld>
            <a:endParaRPr lang="en-GB"/>
          </a:p>
        </p:txBody>
      </p:sp>
      <p:sp>
        <p:nvSpPr>
          <p:cNvPr id="5" name="Header Placeholder 4"/>
          <p:cNvSpPr>
            <a:spLocks noGrp="1"/>
          </p:cNvSpPr>
          <p:nvPr>
            <p:ph type="hdr" sz="quarter" idx="11"/>
          </p:nvPr>
        </p:nvSpPr>
        <p:spPr/>
        <p:txBody>
          <a:bodyPr/>
          <a:lstStyle/>
          <a:p>
            <a:endParaRPr lang="en-GB"/>
          </a:p>
        </p:txBody>
      </p:sp>
    </p:spTree>
    <p:extLst>
      <p:ext uri="{BB962C8B-B14F-4D97-AF65-F5344CB8AC3E}">
        <p14:creationId xmlns:p14="http://schemas.microsoft.com/office/powerpoint/2010/main" val="358372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272C9F7-466C-4D69-B4DF-44FFF30946C2}" type="slidenum">
              <a:rPr lang="en-GB" smtClean="0">
                <a:solidFill>
                  <a:prstClr val="black"/>
                </a:solidFill>
              </a:rPr>
              <a:pPr/>
              <a:t>14</a:t>
            </a:fld>
            <a:endParaRPr lang="en-GB">
              <a:solidFill>
                <a:prstClr val="black"/>
              </a:solidFill>
            </a:endParaRPr>
          </a:p>
        </p:txBody>
      </p:sp>
      <p:sp>
        <p:nvSpPr>
          <p:cNvPr id="5" name="Header Placeholder 4"/>
          <p:cNvSpPr>
            <a:spLocks noGrp="1"/>
          </p:cNvSpPr>
          <p:nvPr>
            <p:ph type="hdr" sz="quarter" idx="11"/>
          </p:nvPr>
        </p:nvSpPr>
        <p:spPr/>
        <p:txBody>
          <a:bodyPr/>
          <a:lstStyle/>
          <a:p>
            <a:endParaRPr lang="en-GB">
              <a:solidFill>
                <a:prstClr val="black"/>
              </a:solidFill>
            </a:endParaRPr>
          </a:p>
        </p:txBody>
      </p:sp>
    </p:spTree>
    <p:extLst>
      <p:ext uri="{BB962C8B-B14F-4D97-AF65-F5344CB8AC3E}">
        <p14:creationId xmlns:p14="http://schemas.microsoft.com/office/powerpoint/2010/main" val="358372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subtitle style</a:t>
            </a:r>
            <a:endParaRPr lang="en-US" dirty="0"/>
          </a:p>
        </p:txBody>
      </p:sp>
      <p:sp>
        <p:nvSpPr>
          <p:cNvPr id="4" name="Date Placeholder 3"/>
          <p:cNvSpPr>
            <a:spLocks noGrp="1"/>
          </p:cNvSpPr>
          <p:nvPr>
            <p:ph type="dt" sz="half" idx="10"/>
          </p:nvPr>
        </p:nvSpPr>
        <p:spPr/>
        <p:txBody>
          <a:bodyPr/>
          <a:lstStyle/>
          <a:p>
            <a:fld id="{C07B8470-999E-4EEB-8BC7-F47192C52C91}" type="datetime1">
              <a:rPr lang="tr-TR" smtClean="0"/>
              <a:t>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FB3AEB-8E9D-49F9-A55E-811F42CA7979}" type="datetime1">
              <a:rPr lang="tr-TR" smtClean="0"/>
              <a:t>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0755C1-F867-4611-BDE3-3D9B59B521A2}" type="datetime1">
              <a:rPr lang="tr-TR" smtClean="0"/>
              <a:t>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subtitle style</a:t>
            </a:r>
            <a:endParaRPr lang="en-US" dirty="0"/>
          </a:p>
        </p:txBody>
      </p:sp>
      <p:sp>
        <p:nvSpPr>
          <p:cNvPr id="4" name="Date Placeholder 3"/>
          <p:cNvSpPr>
            <a:spLocks noGrp="1"/>
          </p:cNvSpPr>
          <p:nvPr>
            <p:ph type="dt" sz="half" idx="10"/>
          </p:nvPr>
        </p:nvSpPr>
        <p:spPr/>
        <p:txBody>
          <a:bodyPr/>
          <a:lstStyle/>
          <a:p>
            <a:fld id="{3E888E57-127C-401E-AA31-426D3AB9797B}" type="datetime1">
              <a:rPr lang="tr-TR" smtClean="0">
                <a:solidFill>
                  <a:prstClr val="black">
                    <a:tint val="75000"/>
                  </a:prstClr>
                </a:solidFill>
              </a:rPr>
              <a:t>2.3.2017</a:t>
            </a:fld>
            <a:endParaRPr lang="tr-TR"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tr-TR"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1DEFA8C-F947-479F-BE07-76B6B3F80BF1}" type="slidenum">
              <a:rPr lang="tr-TR" smtClean="0">
                <a:solidFill>
                  <a:prstClr val="black">
                    <a:tint val="75000"/>
                  </a:prstClr>
                </a:solidFill>
              </a:rPr>
              <a:pPr/>
              <a:t>‹#›</a:t>
            </a:fld>
            <a:endParaRPr lang="tr-TR" dirty="0">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994D15-5BDD-468D-A89C-A24CBFCAEBA0}" type="datetime1">
              <a:rPr lang="tr-TR" smtClean="0">
                <a:solidFill>
                  <a:prstClr val="black">
                    <a:tint val="75000"/>
                  </a:prstClr>
                </a:solidFill>
              </a:rPr>
              <a:t>2.3.2017</a:t>
            </a:fld>
            <a:endParaRPr lang="tr-TR"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tr-TR"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1DEFA8C-F947-479F-BE07-76B6B3F80BF1}" type="slidenum">
              <a:rPr lang="tr-TR" smtClean="0">
                <a:solidFill>
                  <a:prstClr val="black">
                    <a:tint val="75000"/>
                  </a:prstClr>
                </a:solidFill>
              </a:rPr>
              <a:pPr/>
              <a:t>‹#›</a:t>
            </a:fld>
            <a:endParaRPr lang="tr-TR" dirty="0">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text styles</a:t>
            </a:r>
          </a:p>
        </p:txBody>
      </p:sp>
      <p:sp>
        <p:nvSpPr>
          <p:cNvPr id="4" name="Date Placeholder 3"/>
          <p:cNvSpPr>
            <a:spLocks noGrp="1"/>
          </p:cNvSpPr>
          <p:nvPr>
            <p:ph type="dt" sz="half" idx="10"/>
          </p:nvPr>
        </p:nvSpPr>
        <p:spPr/>
        <p:txBody>
          <a:bodyPr/>
          <a:lstStyle/>
          <a:p>
            <a:fld id="{1BA23CB2-C3E1-4055-91A6-334AF31F55D3}" type="datetime1">
              <a:rPr lang="tr-TR" smtClean="0">
                <a:solidFill>
                  <a:prstClr val="black">
                    <a:tint val="75000"/>
                  </a:prstClr>
                </a:solidFill>
              </a:rPr>
              <a:t>2.3.2017</a:t>
            </a:fld>
            <a:endParaRPr lang="tr-TR"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tr-TR"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1DEFA8C-F947-479F-BE07-76B6B3F80BF1}" type="slidenum">
              <a:rPr lang="tr-TR" smtClean="0">
                <a:solidFill>
                  <a:prstClr val="black">
                    <a:tint val="75000"/>
                  </a:prstClr>
                </a:solidFill>
              </a:rPr>
              <a:pPr/>
              <a:t>‹#›</a:t>
            </a:fld>
            <a:endParaRPr lang="tr-TR" dirty="0">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D1A3F-0173-459F-A371-DFFCCA95C67C}" type="datetime1">
              <a:rPr lang="tr-TR" smtClean="0">
                <a:solidFill>
                  <a:prstClr val="black">
                    <a:tint val="75000"/>
                  </a:prstClr>
                </a:solidFill>
              </a:rPr>
              <a:t>2.3.2017</a:t>
            </a:fld>
            <a:endParaRPr lang="tr-TR"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tr-TR"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1DEFA8C-F947-479F-BE07-76B6B3F80BF1}" type="slidenum">
              <a:rPr lang="tr-TR" smtClean="0">
                <a:solidFill>
                  <a:prstClr val="black">
                    <a:tint val="75000"/>
                  </a:prstClr>
                </a:solidFill>
              </a:rPr>
              <a:pPr/>
              <a:t>‹#›</a:t>
            </a:fld>
            <a:endParaRPr lang="tr-TR" dirty="0">
              <a:solidFill>
                <a:prstClr val="black">
                  <a:tint val="75000"/>
                </a:prstClr>
              </a:solidFill>
            </a:endParaRPr>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CF7D26-6BE7-4E7A-BB37-5A637E0E9438}" type="datetime1">
              <a:rPr lang="tr-TR" smtClean="0">
                <a:solidFill>
                  <a:prstClr val="black">
                    <a:tint val="75000"/>
                  </a:prstClr>
                </a:solidFill>
              </a:rPr>
              <a:t>2.3.2017</a:t>
            </a:fld>
            <a:endParaRPr lang="tr-TR"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tr-TR"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1DEFA8C-F947-479F-BE07-76B6B3F80BF1}" type="slidenum">
              <a:rPr lang="tr-TR" smtClean="0">
                <a:solidFill>
                  <a:prstClr val="black">
                    <a:tint val="75000"/>
                  </a:prstClr>
                </a:solidFill>
              </a:rPr>
              <a:pPr/>
              <a:t>‹#›</a:t>
            </a:fld>
            <a:endParaRPr lang="tr-TR" dirty="0">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2928B3E-B29F-4FA0-8D2C-D395B7EE662E}" type="datetime1">
              <a:rPr lang="tr-TR" smtClean="0">
                <a:solidFill>
                  <a:prstClr val="black">
                    <a:tint val="75000"/>
                  </a:prstClr>
                </a:solidFill>
              </a:rPr>
              <a:t>2.3.2017</a:t>
            </a:fld>
            <a:endParaRPr lang="tr-TR"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tr-TR"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1DEFA8C-F947-479F-BE07-76B6B3F80BF1}" type="slidenum">
              <a:rPr lang="tr-TR" smtClean="0">
                <a:solidFill>
                  <a:prstClr val="black">
                    <a:tint val="75000"/>
                  </a:prstClr>
                </a:solidFill>
              </a:rPr>
              <a:pPr/>
              <a:t>‹#›</a:t>
            </a:fld>
            <a:endParaRPr lang="tr-TR" dirty="0">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DC560D-C48C-497F-99B0-7019B49CA75C}" type="datetime1">
              <a:rPr lang="tr-TR" smtClean="0">
                <a:solidFill>
                  <a:prstClr val="black">
                    <a:tint val="75000"/>
                  </a:prstClr>
                </a:solidFill>
              </a:rPr>
              <a:t>2.3.2017</a:t>
            </a:fld>
            <a:endParaRPr lang="tr-TR"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tr-TR"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1DEFA8C-F947-479F-BE07-76B6B3F80BF1}" type="slidenum">
              <a:rPr lang="tr-TR" smtClean="0">
                <a:solidFill>
                  <a:prstClr val="black">
                    <a:tint val="75000"/>
                  </a:prstClr>
                </a:solidFill>
              </a:rPr>
              <a:pPr/>
              <a:t>‹#›</a:t>
            </a:fld>
            <a:endParaRPr lang="tr-TR" dirty="0">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a:t>Click to edit Master text styles</a:t>
            </a:r>
          </a:p>
        </p:txBody>
      </p:sp>
      <p:sp>
        <p:nvSpPr>
          <p:cNvPr id="5" name="Date Placeholder 4"/>
          <p:cNvSpPr>
            <a:spLocks noGrp="1"/>
          </p:cNvSpPr>
          <p:nvPr>
            <p:ph type="dt" sz="half" idx="10"/>
          </p:nvPr>
        </p:nvSpPr>
        <p:spPr/>
        <p:txBody>
          <a:bodyPr/>
          <a:lstStyle/>
          <a:p>
            <a:fld id="{E742D206-3987-40BA-89B9-996715971708}" type="datetime1">
              <a:rPr lang="tr-TR" smtClean="0">
                <a:solidFill>
                  <a:prstClr val="black">
                    <a:tint val="75000"/>
                  </a:prstClr>
                </a:solidFill>
              </a:rPr>
              <a:t>2.3.2017</a:t>
            </a:fld>
            <a:endParaRPr lang="tr-TR" dirty="0">
              <a:solidFill>
                <a:prstClr val="black">
                  <a:tint val="75000"/>
                </a:prstClr>
              </a:solidFill>
            </a:endParaRPr>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tr-TR" dirty="0">
              <a:solidFill>
                <a:prstClr val="black">
                  <a:tint val="75000"/>
                </a:prstClr>
              </a:solidFill>
            </a:endParaRP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1DEFA8C-F947-479F-BE07-76B6B3F80BF1}" type="slidenum">
              <a:rPr lang="tr-TR" smtClean="0">
                <a:solidFill>
                  <a:prstClr val="black">
                    <a:tint val="75000"/>
                  </a:prstClr>
                </a:solidFill>
              </a:rPr>
              <a:pPr/>
              <a:t>‹#›</a:t>
            </a:fld>
            <a:endParaRPr lang="tr-TR" dirty="0">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9C6B41-9EAC-476D-8FDD-21B57FD20CD3}" type="datetime1">
              <a:rPr lang="tr-TR" smtClean="0"/>
              <a:t>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dirty="0"/>
              <a:t>Click icon to add picture</a:t>
            </a:r>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68B3E5-95A3-4340-BC18-FBF3E8D5558D}" type="datetime1">
              <a:rPr lang="tr-TR" smtClean="0">
                <a:solidFill>
                  <a:prstClr val="black">
                    <a:tint val="75000"/>
                  </a:prstClr>
                </a:solidFill>
              </a:rPr>
              <a:t>2.3.2017</a:t>
            </a:fld>
            <a:endParaRPr lang="tr-TR"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tr-TR"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1DEFA8C-F947-479F-BE07-76B6B3F80BF1}" type="slidenum">
              <a:rPr lang="tr-TR" smtClean="0">
                <a:solidFill>
                  <a:prstClr val="black">
                    <a:tint val="75000"/>
                  </a:prstClr>
                </a:solidFill>
              </a:rPr>
              <a:pPr/>
              <a:t>‹#›</a:t>
            </a:fld>
            <a:endParaRPr lang="tr-TR" dirty="0">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A2444B-2032-4656-B15A-2C340B9F5D38}" type="datetime1">
              <a:rPr lang="tr-TR" smtClean="0">
                <a:solidFill>
                  <a:prstClr val="black">
                    <a:tint val="75000"/>
                  </a:prstClr>
                </a:solidFill>
              </a:rPr>
              <a:t>2.3.2017</a:t>
            </a:fld>
            <a:endParaRPr lang="tr-TR"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tr-TR"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1DEFA8C-F947-479F-BE07-76B6B3F80BF1}" type="slidenum">
              <a:rPr lang="tr-TR" smtClean="0">
                <a:solidFill>
                  <a:prstClr val="black">
                    <a:tint val="75000"/>
                  </a:prstClr>
                </a:solidFill>
              </a:rPr>
              <a:pPr/>
              <a:t>‹#›</a:t>
            </a:fld>
            <a:endParaRPr lang="tr-TR" dirty="0">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CC3210-4BD0-4501-A615-6116C5F88FA1}" type="datetime1">
              <a:rPr lang="tr-TR" smtClean="0">
                <a:solidFill>
                  <a:prstClr val="black">
                    <a:tint val="75000"/>
                  </a:prstClr>
                </a:solidFill>
              </a:rPr>
              <a:t>2.3.2017</a:t>
            </a:fld>
            <a:endParaRPr lang="tr-TR"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tr-TR"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1DEFA8C-F947-479F-BE07-76B6B3F80BF1}" type="slidenum">
              <a:rPr lang="tr-TR" smtClean="0">
                <a:solidFill>
                  <a:prstClr val="black">
                    <a:tint val="75000"/>
                  </a:prstClr>
                </a:solidFill>
              </a:rPr>
              <a:pPr/>
              <a:t>‹#›</a:t>
            </a:fld>
            <a:endParaRPr lang="tr-TR" dirty="0">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text styles</a:t>
            </a:r>
          </a:p>
        </p:txBody>
      </p:sp>
      <p:sp>
        <p:nvSpPr>
          <p:cNvPr id="4" name="Date Placeholder 3"/>
          <p:cNvSpPr>
            <a:spLocks noGrp="1"/>
          </p:cNvSpPr>
          <p:nvPr>
            <p:ph type="dt" sz="half" idx="10"/>
          </p:nvPr>
        </p:nvSpPr>
        <p:spPr/>
        <p:txBody>
          <a:bodyPr/>
          <a:lstStyle/>
          <a:p>
            <a:fld id="{FC1B79D6-1094-42AD-AEF0-91A0B245C00A}" type="datetime1">
              <a:rPr lang="tr-TR" smtClean="0"/>
              <a:t>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E62484-3EEB-41C8-880E-69119797E488}" type="datetime1">
              <a:rPr lang="tr-TR" smtClean="0"/>
              <a:t>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29F539-1369-435E-ABEA-1E5B90CACF18}" type="datetime1">
              <a:rPr lang="tr-TR" smtClean="0"/>
              <a:t>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F55BD0-5548-4FB1-ABF5-17225071FD32}" type="datetime1">
              <a:rPr lang="tr-TR" smtClean="0"/>
              <a:t>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FD2C69-A117-4988-B652-956491126535}" type="datetime1">
              <a:rPr lang="tr-TR" smtClean="0"/>
              <a:t>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a:t>Click to edit Master text styles</a:t>
            </a:r>
          </a:p>
        </p:txBody>
      </p:sp>
      <p:sp>
        <p:nvSpPr>
          <p:cNvPr id="5" name="Date Placeholder 4"/>
          <p:cNvSpPr>
            <a:spLocks noGrp="1"/>
          </p:cNvSpPr>
          <p:nvPr>
            <p:ph type="dt" sz="half" idx="10"/>
          </p:nvPr>
        </p:nvSpPr>
        <p:spPr/>
        <p:txBody>
          <a:bodyPr/>
          <a:lstStyle/>
          <a:p>
            <a:fld id="{FD06E036-4502-4E50-9F5B-09732FF2C912}" type="datetime1">
              <a:rPr lang="tr-TR" smtClean="0"/>
              <a:t>2.3.2017</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dirty="0"/>
              <a:t>Click icon to add picture</a:t>
            </a:r>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6F8D38-3D97-4F21-B553-842A5F0CCBA4}" type="datetime1">
              <a:rPr lang="tr-TR" smtClean="0"/>
              <a:t>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707C1E53-6D17-43C4-867E-099B8133FE4D}" type="datetime1">
              <a:rPr lang="tr-TR" smtClean="0"/>
              <a:t>2.3.2017</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3188446B-1AEB-44A4-8954-C066B835581A}" type="datetime1">
              <a:rPr lang="tr-TR" smtClean="0">
                <a:solidFill>
                  <a:prstClr val="black">
                    <a:tint val="75000"/>
                  </a:prstClr>
                </a:solidFill>
              </a:rPr>
              <a:t>2.3.2017</a:t>
            </a:fld>
            <a:endParaRPr lang="tr-TR" dirty="0">
              <a:solidFill>
                <a:prstClr val="black">
                  <a:tint val="75000"/>
                </a:prstClr>
              </a:solidFill>
            </a:endParaRPr>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tr-TR" dirty="0">
              <a:solidFill>
                <a:prstClr val="black">
                  <a:tint val="75000"/>
                </a:prstClr>
              </a:solidFill>
            </a:endParaRPr>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1DEFA8C-F947-479F-BE07-76B6B3F80BF1}" type="slidenum">
              <a:rPr lang="tr-TR" smtClean="0">
                <a:solidFill>
                  <a:prstClr val="black">
                    <a:tint val="75000"/>
                  </a:prstClr>
                </a:solidFill>
              </a:rPr>
              <a:pPr/>
              <a:t>‹#›</a:t>
            </a:fld>
            <a:endParaRPr lang="tr-TR"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700536" y="1777121"/>
            <a:ext cx="5648623" cy="948641"/>
          </a:xfrm>
          <a:solidFill>
            <a:schemeClr val="accent2"/>
          </a:solidFill>
        </p:spPr>
        <p:txBody>
          <a:bodyPr/>
          <a:lstStyle/>
          <a:p>
            <a:r>
              <a:rPr lang="en-GB" dirty="0">
                <a:latin typeface="Cambria" panose="02040503050406030204" pitchFamily="18" charset="0"/>
              </a:rPr>
              <a:t>Flu</a:t>
            </a:r>
            <a:r>
              <a:rPr lang="tr-TR" dirty="0">
                <a:latin typeface="Cambria" panose="02040503050406030204" pitchFamily="18" charset="0"/>
              </a:rPr>
              <a:t>I</a:t>
            </a:r>
            <a:r>
              <a:rPr lang="en-GB" dirty="0">
                <a:latin typeface="Cambria" panose="02040503050406030204" pitchFamily="18" charset="0"/>
              </a:rPr>
              <a:t>d Power Systems</a:t>
            </a:r>
          </a:p>
        </p:txBody>
      </p:sp>
      <p:sp>
        <p:nvSpPr>
          <p:cNvPr id="3" name="Subtitle 2"/>
          <p:cNvSpPr>
            <a:spLocks noGrp="1"/>
          </p:cNvSpPr>
          <p:nvPr>
            <p:ph type="subTitle" idx="1"/>
          </p:nvPr>
        </p:nvSpPr>
        <p:spPr>
          <a:xfrm rot="19140000">
            <a:off x="1235892" y="2182863"/>
            <a:ext cx="6511131" cy="859224"/>
          </a:xfrm>
        </p:spPr>
        <p:style>
          <a:lnRef idx="3">
            <a:schemeClr val="lt1"/>
          </a:lnRef>
          <a:fillRef idx="1">
            <a:schemeClr val="accent1"/>
          </a:fillRef>
          <a:effectRef idx="1">
            <a:schemeClr val="accent1"/>
          </a:effectRef>
          <a:fontRef idx="minor">
            <a:schemeClr val="lt1"/>
          </a:fontRef>
        </p:style>
        <p:txBody>
          <a:bodyPr>
            <a:normAutofit/>
          </a:bodyPr>
          <a:lstStyle/>
          <a:p>
            <a:r>
              <a:rPr lang="en-GB" dirty="0">
                <a:solidFill>
                  <a:schemeClr val="tx1"/>
                </a:solidFill>
                <a:latin typeface="Cambria" panose="02040503050406030204" pitchFamily="18" charset="0"/>
              </a:rPr>
              <a:t>BY Dr. OMARI MASHI KHALFAN</a:t>
            </a:r>
          </a:p>
          <a:p>
            <a:r>
              <a:rPr lang="en-GB" dirty="0">
                <a:solidFill>
                  <a:schemeClr val="accent1">
                    <a:lumMod val="40000"/>
                    <a:lumOff val="60000"/>
                  </a:schemeClr>
                </a:solidFill>
                <a:latin typeface="Cambria" panose="02040503050406030204" pitchFamily="18" charset="0"/>
              </a:rPr>
              <a:t>nit</a:t>
            </a:r>
            <a:r>
              <a:rPr lang="en-GB" dirty="0">
                <a:solidFill>
                  <a:schemeClr val="bg1"/>
                </a:solidFill>
                <a:latin typeface="Cambria" panose="02040503050406030204" pitchFamily="18" charset="0"/>
              </a:rPr>
              <a:t>, </a:t>
            </a:r>
            <a:r>
              <a:rPr lang="en-GB" dirty="0">
                <a:solidFill>
                  <a:schemeClr val="accent1">
                    <a:lumMod val="40000"/>
                    <a:lumOff val="60000"/>
                  </a:schemeClr>
                </a:solidFill>
                <a:latin typeface="Cambria" panose="02040503050406030204" pitchFamily="18" charset="0"/>
              </a:rPr>
              <a:t>MECHANICAL ENGINEERING DEPT</a:t>
            </a:r>
            <a:r>
              <a:rPr lang="en-GB" dirty="0">
                <a:solidFill>
                  <a:schemeClr val="bg1"/>
                </a:solidFill>
                <a:latin typeface="Cambria" panose="02040503050406030204" pitchFamily="18" charset="0"/>
              </a:rPr>
              <a:t>.</a:t>
            </a:r>
          </a:p>
        </p:txBody>
      </p:sp>
      <p:sp>
        <p:nvSpPr>
          <p:cNvPr id="4" name="Date Placeholder 3"/>
          <p:cNvSpPr>
            <a:spLocks noGrp="1"/>
          </p:cNvSpPr>
          <p:nvPr>
            <p:ph type="dt" sz="half" idx="10"/>
          </p:nvPr>
        </p:nvSpPr>
        <p:spPr/>
        <p:txBody>
          <a:bodyPr/>
          <a:lstStyle/>
          <a:p>
            <a:fld id="{B522428B-0739-49CD-914C-48908603B271}" type="datetime1">
              <a:rPr lang="tr-TR" smtClean="0"/>
              <a:t>2.3.2017</a:t>
            </a:fld>
            <a:endParaRPr lang="en-US" dirty="0"/>
          </a:p>
        </p:txBody>
      </p:sp>
    </p:spTree>
    <p:extLst>
      <p:ext uri="{BB962C8B-B14F-4D97-AF65-F5344CB8AC3E}">
        <p14:creationId xmlns:p14="http://schemas.microsoft.com/office/powerpoint/2010/main" val="505218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chemeClr val="accent2"/>
          </a:solidFill>
        </p:spPr>
        <p:txBody>
          <a:bodyPr/>
          <a:lstStyle/>
          <a:p>
            <a:r>
              <a:rPr lang="tr-TR" dirty="0">
                <a:latin typeface="Cambria" panose="02040503050406030204" pitchFamily="18" charset="0"/>
              </a:rPr>
              <a:t>ACCUMULATOR CIRCUIT</a:t>
            </a:r>
          </a:p>
        </p:txBody>
      </p:sp>
      <p:sp>
        <p:nvSpPr>
          <p:cNvPr id="4" name="Veri Yer Tutucusu 3"/>
          <p:cNvSpPr>
            <a:spLocks noGrp="1"/>
          </p:cNvSpPr>
          <p:nvPr>
            <p:ph type="dt" sz="half" idx="10"/>
          </p:nvPr>
        </p:nvSpPr>
        <p:spPr/>
        <p:txBody>
          <a:bodyPr/>
          <a:lstStyle/>
          <a:p>
            <a:fld id="{410286D9-534D-47A6-87C7-142E607A3A34}" type="datetime1">
              <a:rPr lang="tr-TR" smtClean="0"/>
              <a:t>2.3.2017</a:t>
            </a:fld>
            <a:endParaRPr lang="en-US"/>
          </a:p>
        </p:txBody>
      </p:sp>
      <p:pic>
        <p:nvPicPr>
          <p:cNvPr id="10" name="İçerik Yer Tutucusu 9"/>
          <p:cNvPicPr>
            <a:picLocks noGrp="1" noChangeAspect="1"/>
          </p:cNvPicPr>
          <p:nvPr>
            <p:ph idx="1"/>
          </p:nvPr>
        </p:nvPicPr>
        <p:blipFill>
          <a:blip r:embed="rId2"/>
          <a:stretch>
            <a:fillRect/>
          </a:stretch>
        </p:blipFill>
        <p:spPr>
          <a:xfrm>
            <a:off x="2176520" y="914400"/>
            <a:ext cx="3960322" cy="4192908"/>
          </a:xfrm>
          <a:prstGeom prst="rect">
            <a:avLst/>
          </a:prstGeom>
        </p:spPr>
      </p:pic>
    </p:spTree>
    <p:extLst>
      <p:ext uri="{BB962C8B-B14F-4D97-AF65-F5344CB8AC3E}">
        <p14:creationId xmlns:p14="http://schemas.microsoft.com/office/powerpoint/2010/main" val="688682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chemeClr val="accent2"/>
          </a:solidFill>
        </p:spPr>
        <p:txBody>
          <a:bodyPr/>
          <a:lstStyle/>
          <a:p>
            <a:r>
              <a:rPr lang="en-GB" dirty="0">
                <a:latin typeface="Cambria" panose="02040503050406030204" pitchFamily="18" charset="0"/>
              </a:rPr>
              <a:t>example</a:t>
            </a:r>
          </a:p>
        </p:txBody>
      </p:sp>
      <p:sp>
        <p:nvSpPr>
          <p:cNvPr id="3" name="İçerik Yer Tutucusu 2"/>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tr-TR" b="0" dirty="0">
                <a:latin typeface="Cambria" panose="02040503050406030204" pitchFamily="18" charset="0"/>
              </a:rPr>
              <a:t>A</a:t>
            </a:r>
            <a:r>
              <a:rPr lang="en-US" b="0" dirty="0">
                <a:latin typeface="Cambria" panose="02040503050406030204" pitchFamily="18" charset="0"/>
              </a:rPr>
              <a:t>n accumulator </a:t>
            </a:r>
            <a:r>
              <a:rPr lang="tr-TR" b="0" dirty="0">
                <a:latin typeface="Cambria" panose="02040503050406030204" pitchFamily="18" charset="0"/>
              </a:rPr>
              <a:t>is </a:t>
            </a:r>
            <a:r>
              <a:rPr lang="en-GB" b="0" dirty="0">
                <a:latin typeface="Cambria" panose="02040503050406030204" pitchFamily="18" charset="0"/>
              </a:rPr>
              <a:t>to</a:t>
            </a:r>
            <a:r>
              <a:rPr lang="tr-TR" b="0" dirty="0">
                <a:latin typeface="Cambria" panose="02040503050406030204" pitchFamily="18" charset="0"/>
              </a:rPr>
              <a:t> deliver</a:t>
            </a:r>
            <a:r>
              <a:rPr lang="en-US" b="0" dirty="0">
                <a:latin typeface="Cambria" panose="02040503050406030204" pitchFamily="18" charset="0"/>
              </a:rPr>
              <a:t> 4 L of oil when ,operating </a:t>
            </a:r>
            <a:r>
              <a:rPr lang="en-GB" b="0" dirty="0">
                <a:latin typeface="Cambria" panose="02040503050406030204" pitchFamily="18" charset="0"/>
              </a:rPr>
              <a:t>between</a:t>
            </a:r>
            <a:r>
              <a:rPr lang="tr-TR" b="0" dirty="0">
                <a:latin typeface="Cambria" panose="02040503050406030204" pitchFamily="18" charset="0"/>
              </a:rPr>
              <a:t> </a:t>
            </a:r>
            <a:r>
              <a:rPr lang="en-US" b="0" dirty="0">
                <a:latin typeface="Cambria" panose="02040503050406030204" pitchFamily="18" charset="0"/>
              </a:rPr>
              <a:t>207 bar </a:t>
            </a:r>
            <a:r>
              <a:rPr lang="en-GB" b="0" dirty="0">
                <a:latin typeface="Cambria" panose="02040503050406030204" pitchFamily="18" charset="0"/>
              </a:rPr>
              <a:t>and</a:t>
            </a:r>
            <a:r>
              <a:rPr lang="en-US" b="0" dirty="0">
                <a:latin typeface="Cambria" panose="02040503050406030204" pitchFamily="18" charset="0"/>
              </a:rPr>
              <a:t> 110 bar in 0.8 s.</a:t>
            </a:r>
          </a:p>
          <a:p>
            <a:r>
              <a:rPr lang="en-US" b="0" dirty="0">
                <a:latin typeface="Cambria" panose="02040503050406030204" pitchFamily="18" charset="0"/>
              </a:rPr>
              <a:t>It is assumed here that the operating pressure is achieved by a slow charging process</a:t>
            </a:r>
          </a:p>
          <a:p>
            <a:r>
              <a:rPr lang="en-US" b="0" dirty="0">
                <a:latin typeface="Cambria" panose="02040503050406030204" pitchFamily="18" charset="0"/>
              </a:rPr>
              <a:t>such that the ideal isothermal process </a:t>
            </a:r>
            <a:r>
              <a:rPr lang="en-US" b="0" i="1" dirty="0">
                <a:latin typeface="Cambria" panose="02040503050406030204" pitchFamily="18" charset="0"/>
              </a:rPr>
              <a:t>n </a:t>
            </a:r>
            <a:r>
              <a:rPr lang="en-US" b="0" dirty="0">
                <a:latin typeface="Cambria" panose="02040503050406030204" pitchFamily="18" charset="0"/>
              </a:rPr>
              <a:t>= 1 may be assumed.</a:t>
            </a:r>
            <a:r>
              <a:rPr lang="tr-TR" b="0" dirty="0">
                <a:latin typeface="Cambria" panose="02040503050406030204" pitchFamily="18" charset="0"/>
              </a:rPr>
              <a:t> </a:t>
            </a:r>
            <a:r>
              <a:rPr lang="en-US" b="0" dirty="0">
                <a:latin typeface="Cambria" panose="02040503050406030204" pitchFamily="18" charset="0"/>
              </a:rPr>
              <a:t>If </a:t>
            </a:r>
            <a:r>
              <a:rPr lang="en-GB" b="0" dirty="0">
                <a:latin typeface="Cambria" panose="02040503050406030204" pitchFamily="18" charset="0"/>
              </a:rPr>
              <a:t>the gas used</a:t>
            </a:r>
            <a:r>
              <a:rPr lang="tr-TR" b="0" dirty="0">
                <a:latin typeface="Cambria" panose="02040503050406030204" pitchFamily="18" charset="0"/>
              </a:rPr>
              <a:t> </a:t>
            </a:r>
            <a:r>
              <a:rPr lang="en-US" b="0" dirty="0">
                <a:latin typeface="Cambria" panose="02040503050406030204" pitchFamily="18" charset="0"/>
              </a:rPr>
              <a:t>in the bladder</a:t>
            </a:r>
            <a:r>
              <a:rPr lang="tr-TR" b="0" dirty="0">
                <a:latin typeface="Cambria" panose="02040503050406030204" pitchFamily="18" charset="0"/>
              </a:rPr>
              <a:t> has n=1.82</a:t>
            </a:r>
            <a:r>
              <a:rPr lang="en-US" b="0" dirty="0">
                <a:latin typeface="Cambria" panose="02040503050406030204" pitchFamily="18" charset="0"/>
              </a:rPr>
              <a:t>. What is the size of the accumulator?</a:t>
            </a:r>
          </a:p>
          <a:p>
            <a:endParaRPr lang="tr-TR" dirty="0">
              <a:latin typeface="Cambria" panose="02040503050406030204" pitchFamily="18" charset="0"/>
            </a:endParaRPr>
          </a:p>
          <a:p>
            <a:r>
              <a:rPr lang="tr-TR" dirty="0">
                <a:latin typeface="Cambria" panose="02040503050406030204" pitchFamily="18" charset="0"/>
              </a:rPr>
              <a:t>Solution:</a:t>
            </a:r>
          </a:p>
          <a:p>
            <a:endParaRPr lang="tr-TR" dirty="0">
              <a:latin typeface="Cambria" panose="02040503050406030204" pitchFamily="18" charset="0"/>
            </a:endParaRPr>
          </a:p>
          <a:p>
            <a:r>
              <a:rPr lang="en-GB" dirty="0">
                <a:latin typeface="Cambria" panose="02040503050406030204" pitchFamily="18" charset="0"/>
              </a:rPr>
              <a:t>Given</a:t>
            </a:r>
            <a:r>
              <a:rPr lang="tr-TR" dirty="0">
                <a:latin typeface="Cambria" panose="02040503050406030204" pitchFamily="18" charset="0"/>
              </a:rPr>
              <a:t> :P2= 207 bar, P1=110 bar, n= 1.82 </a:t>
            </a:r>
            <a:r>
              <a:rPr lang="en-US" dirty="0">
                <a:latin typeface="Cambria" panose="02040503050406030204" pitchFamily="18" charset="0"/>
              </a:rPr>
              <a:t>therefore pre</a:t>
            </a:r>
            <a:r>
              <a:rPr lang="tr-TR" dirty="0">
                <a:latin typeface="Cambria" panose="02040503050406030204" pitchFamily="18" charset="0"/>
              </a:rPr>
              <a:t>-</a:t>
            </a:r>
            <a:r>
              <a:rPr lang="en-US" dirty="0">
                <a:latin typeface="Cambria" panose="02040503050406030204" pitchFamily="18" charset="0"/>
              </a:rPr>
              <a:t>charge pressure</a:t>
            </a:r>
            <a:r>
              <a:rPr lang="tr-TR" dirty="0">
                <a:latin typeface="Cambria" panose="02040503050406030204" pitchFamily="18" charset="0"/>
              </a:rPr>
              <a:t>, P0= 90% P1 = 110(0.9)=99 bar.</a:t>
            </a:r>
          </a:p>
        </p:txBody>
      </p:sp>
      <p:sp>
        <p:nvSpPr>
          <p:cNvPr id="4" name="Veri Yer Tutucusu 3"/>
          <p:cNvSpPr>
            <a:spLocks noGrp="1"/>
          </p:cNvSpPr>
          <p:nvPr>
            <p:ph type="dt" sz="half" idx="10"/>
          </p:nvPr>
        </p:nvSpPr>
        <p:spPr/>
        <p:txBody>
          <a:bodyPr/>
          <a:lstStyle/>
          <a:p>
            <a:fld id="{DE209E45-3F1F-4583-A695-94A36E29945C}" type="datetime1">
              <a:rPr lang="tr-TR" smtClean="0"/>
              <a:t>2.3.2017</a:t>
            </a:fld>
            <a:endParaRPr lang="en-US"/>
          </a:p>
        </p:txBody>
      </p:sp>
    </p:spTree>
    <p:extLst>
      <p:ext uri="{BB962C8B-B14F-4D97-AF65-F5344CB8AC3E}">
        <p14:creationId xmlns:p14="http://schemas.microsoft.com/office/powerpoint/2010/main" val="2928437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chemeClr val="accent2"/>
          </a:solidFill>
        </p:spPr>
        <p:txBody>
          <a:bodyPr/>
          <a:lstStyle/>
          <a:p>
            <a:r>
              <a:rPr lang="en-GB" dirty="0">
                <a:latin typeface="Cambria" panose="02040503050406030204" pitchFamily="18" charset="0"/>
              </a:rPr>
              <a:t>solution</a:t>
            </a:r>
            <a:endParaRPr lang="tr-TR"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b="0" dirty="0">
                    <a:latin typeface="Cambria" panose="02040503050406030204" pitchFamily="18" charset="0"/>
                  </a:rPr>
                  <a:t>Slow isothermal charging to working pressure:</a:t>
                </a:r>
                <a:endParaRPr lang="tr-TR" b="0" dirty="0">
                  <a:latin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rPr>
                          </m:ctrlPr>
                        </m:sSubPr>
                        <m:e>
                          <m:r>
                            <a:rPr lang="tr-TR" b="1" i="1" smtClean="0">
                              <a:latin typeface="Cambria Math" panose="02040503050406030204" pitchFamily="18" charset="0"/>
                            </a:rPr>
                            <m:t>𝑷</m:t>
                          </m:r>
                        </m:e>
                        <m:sub>
                          <m:r>
                            <a:rPr lang="tr-TR" b="1" i="1" smtClean="0">
                              <a:latin typeface="Cambria Math" panose="02040503050406030204" pitchFamily="18" charset="0"/>
                            </a:rPr>
                            <m:t>𝟎</m:t>
                          </m:r>
                        </m:sub>
                      </m:sSub>
                      <m:sSub>
                        <m:sSubPr>
                          <m:ctrlPr>
                            <a:rPr lang="tr-TR" i="1" smtClean="0">
                              <a:latin typeface="Cambria Math" panose="02040503050406030204" pitchFamily="18" charset="0"/>
                            </a:rPr>
                          </m:ctrlPr>
                        </m:sSubPr>
                        <m:e>
                          <m:r>
                            <a:rPr lang="tr-TR" b="1" i="1" smtClean="0">
                              <a:latin typeface="Cambria Math" panose="02040503050406030204" pitchFamily="18" charset="0"/>
                            </a:rPr>
                            <m:t>𝑽</m:t>
                          </m:r>
                        </m:e>
                        <m:sub>
                          <m:r>
                            <a:rPr lang="tr-TR" b="1" i="1" smtClean="0">
                              <a:latin typeface="Cambria Math" panose="02040503050406030204" pitchFamily="18" charset="0"/>
                            </a:rPr>
                            <m:t>𝟎</m:t>
                          </m:r>
                        </m:sub>
                      </m:sSub>
                      <m:r>
                        <a:rPr lang="tr-TR" i="1" smtClean="0">
                          <a:latin typeface="Cambria Math" panose="02040503050406030204" pitchFamily="18" charset="0"/>
                          <a:ea typeface="Cambria Math" panose="02040503050406030204" pitchFamily="18" charset="0"/>
                        </a:rPr>
                        <m:t>=</m:t>
                      </m:r>
                      <m:sSub>
                        <m:sSubPr>
                          <m:ctrlPr>
                            <a:rPr lang="tr-TR" i="1" smtClean="0">
                              <a:latin typeface="Cambria Math" panose="02040503050406030204" pitchFamily="18" charset="0"/>
                              <a:ea typeface="Cambria Math" panose="02040503050406030204" pitchFamily="18" charset="0"/>
                            </a:rPr>
                          </m:ctrlPr>
                        </m:sSubPr>
                        <m:e>
                          <m:r>
                            <a:rPr lang="tr-TR" b="1" i="1" smtClean="0">
                              <a:latin typeface="Cambria Math" panose="02040503050406030204" pitchFamily="18" charset="0"/>
                              <a:ea typeface="Cambria Math" panose="02040503050406030204" pitchFamily="18" charset="0"/>
                            </a:rPr>
                            <m:t>𝑷</m:t>
                          </m:r>
                        </m:e>
                        <m:sub>
                          <m:r>
                            <a:rPr lang="tr-TR" b="1" i="1" smtClean="0">
                              <a:latin typeface="Cambria Math" panose="02040503050406030204" pitchFamily="18" charset="0"/>
                              <a:ea typeface="Cambria Math" panose="02040503050406030204" pitchFamily="18" charset="0"/>
                            </a:rPr>
                            <m:t>𝟐</m:t>
                          </m:r>
                        </m:sub>
                      </m:sSub>
                      <m:sSub>
                        <m:sSubPr>
                          <m:ctrlPr>
                            <a:rPr lang="tr-TR" i="1" smtClean="0">
                              <a:latin typeface="Cambria Math" panose="02040503050406030204" pitchFamily="18" charset="0"/>
                              <a:ea typeface="Cambria Math" panose="02040503050406030204" pitchFamily="18" charset="0"/>
                            </a:rPr>
                          </m:ctrlPr>
                        </m:sSubPr>
                        <m:e>
                          <m:r>
                            <a:rPr lang="tr-TR" b="1" i="1" smtClean="0">
                              <a:latin typeface="Cambria Math" panose="02040503050406030204" pitchFamily="18" charset="0"/>
                              <a:ea typeface="Cambria Math" panose="02040503050406030204" pitchFamily="18" charset="0"/>
                            </a:rPr>
                            <m:t>𝑽</m:t>
                          </m:r>
                        </m:e>
                        <m:sub>
                          <m:r>
                            <a:rPr lang="tr-TR" b="1" i="1" smtClean="0">
                              <a:latin typeface="Cambria Math" panose="02040503050406030204" pitchFamily="18" charset="0"/>
                              <a:ea typeface="Cambria Math" panose="02040503050406030204" pitchFamily="18" charset="0"/>
                            </a:rPr>
                            <m:t>𝟐</m:t>
                          </m:r>
                        </m:sub>
                      </m:sSub>
                    </m:oMath>
                  </m:oMathPara>
                </a14:m>
                <a:endParaRPr lang="tr-TR" dirty="0">
                  <a:latin typeface="Cambria" panose="02040503050406030204" pitchFamily="18" charset="0"/>
                </a:endParaRPr>
              </a:p>
              <a:p>
                <a:pPr/>
                <a14:m>
                  <m:oMathPara xmlns:m="http://schemas.openxmlformats.org/officeDocument/2006/math">
                    <m:oMathParaPr>
                      <m:jc m:val="left"/>
                    </m:oMathParaPr>
                    <m:oMath xmlns:m="http://schemas.openxmlformats.org/officeDocument/2006/math">
                      <m:r>
                        <a:rPr lang="tr-TR" b="1" i="1" smtClean="0">
                          <a:latin typeface="Cambria Math" panose="02040503050406030204" pitchFamily="18" charset="0"/>
                        </a:rPr>
                        <m:t>𝟗𝟗</m:t>
                      </m:r>
                      <m:sSub>
                        <m:sSubPr>
                          <m:ctrlPr>
                            <a:rPr lang="tr-TR" b="1" i="1" smtClean="0">
                              <a:latin typeface="Cambria Math" panose="02040503050406030204" pitchFamily="18" charset="0"/>
                            </a:rPr>
                          </m:ctrlPr>
                        </m:sSubPr>
                        <m:e>
                          <m:r>
                            <a:rPr lang="tr-TR" b="1" i="1" smtClean="0">
                              <a:latin typeface="Cambria Math" panose="02040503050406030204" pitchFamily="18" charset="0"/>
                            </a:rPr>
                            <m:t>𝑽</m:t>
                          </m:r>
                        </m:e>
                        <m:sub>
                          <m:r>
                            <a:rPr lang="tr-TR" b="1" i="1" smtClean="0">
                              <a:latin typeface="Cambria Math" panose="02040503050406030204" pitchFamily="18" charset="0"/>
                            </a:rPr>
                            <m:t>𝟎</m:t>
                          </m:r>
                        </m:sub>
                      </m:sSub>
                      <m:r>
                        <a:rPr lang="tr-TR" b="1" i="1" smtClean="0">
                          <a:latin typeface="Cambria Math" panose="02040503050406030204" pitchFamily="18" charset="0"/>
                          <a:ea typeface="Cambria Math" panose="02040503050406030204" pitchFamily="18" charset="0"/>
                        </a:rPr>
                        <m:t>=</m:t>
                      </m:r>
                      <m:r>
                        <a:rPr lang="tr-TR" b="1" i="1" smtClean="0">
                          <a:latin typeface="Cambria Math" panose="02040503050406030204" pitchFamily="18" charset="0"/>
                          <a:ea typeface="Cambria Math" panose="02040503050406030204" pitchFamily="18" charset="0"/>
                        </a:rPr>
                        <m:t>𝟐𝟎𝟕</m:t>
                      </m:r>
                      <m:sSub>
                        <m:sSubPr>
                          <m:ctrlPr>
                            <a:rPr lang="tr-TR" b="1" i="1" smtClean="0">
                              <a:latin typeface="Cambria Math" panose="02040503050406030204" pitchFamily="18" charset="0"/>
                              <a:ea typeface="Cambria Math" panose="02040503050406030204" pitchFamily="18" charset="0"/>
                            </a:rPr>
                          </m:ctrlPr>
                        </m:sSubPr>
                        <m:e>
                          <m:r>
                            <a:rPr lang="tr-TR" b="1" i="1" smtClean="0">
                              <a:latin typeface="Cambria Math" panose="02040503050406030204" pitchFamily="18" charset="0"/>
                              <a:ea typeface="Cambria Math" panose="02040503050406030204" pitchFamily="18" charset="0"/>
                            </a:rPr>
                            <m:t>𝑽</m:t>
                          </m:r>
                        </m:e>
                        <m:sub>
                          <m:r>
                            <a:rPr lang="tr-TR" b="1" i="1" smtClean="0">
                              <a:latin typeface="Cambria Math" panose="02040503050406030204" pitchFamily="18" charset="0"/>
                              <a:ea typeface="Cambria Math" panose="02040503050406030204" pitchFamily="18" charset="0"/>
                            </a:rPr>
                            <m:t>𝟐</m:t>
                          </m:r>
                        </m:sub>
                      </m:sSub>
                    </m:oMath>
                  </m:oMathPara>
                </a14:m>
                <a:endParaRPr lang="tr-TR" b="1" dirty="0">
                  <a:latin typeface="Cambria" panose="02040503050406030204" pitchFamily="18" charset="0"/>
                  <a:ea typeface="Cambria Math" panose="02040503050406030204" pitchFamily="18" charset="0"/>
                </a:endParaRPr>
              </a:p>
              <a:p>
                <a:r>
                  <a:rPr lang="tr-TR" dirty="0">
                    <a:latin typeface="Cambria" panose="02040503050406030204" pitchFamily="18" charset="0"/>
                  </a:rPr>
                  <a:t>V0=2.09V2</a:t>
                </a:r>
              </a:p>
              <a:p>
                <a:r>
                  <a:rPr lang="en-US" dirty="0">
                    <a:latin typeface="Cambria" panose="02040503050406030204" pitchFamily="18" charset="0"/>
                  </a:rPr>
                  <a:t>Fast discharging:</a:t>
                </a:r>
              </a:p>
              <a:p>
                <a:pPr/>
                <a14:m>
                  <m:oMathPara xmlns:m="http://schemas.openxmlformats.org/officeDocument/2006/math">
                    <m:oMathParaPr>
                      <m:jc m:val="left"/>
                    </m:oMathParaPr>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𝑷</m:t>
                          </m:r>
                        </m:e>
                        <m:sub>
                          <m:r>
                            <a:rPr lang="en-US" i="1">
                              <a:solidFill>
                                <a:schemeClr val="tx1"/>
                              </a:solidFill>
                              <a:latin typeface="Cambria Math" panose="02040503050406030204" pitchFamily="18" charset="0"/>
                              <a:ea typeface="Cambria Math" panose="02040503050406030204" pitchFamily="18" charset="0"/>
                            </a:rPr>
                            <m:t>𝟏</m:t>
                          </m:r>
                        </m:sub>
                      </m:sSub>
                      <m:sSup>
                        <m:sSupPr>
                          <m:ctrlPr>
                            <a:rPr lang="en-US" i="1">
                              <a:solidFill>
                                <a:schemeClr val="tx1"/>
                              </a:solidFill>
                              <a:latin typeface="Cambria Math" panose="02040503050406030204" pitchFamily="18" charset="0"/>
                              <a:ea typeface="Cambria Math" panose="02040503050406030204" pitchFamily="18" charset="0"/>
                            </a:rPr>
                          </m:ctrlPr>
                        </m:sSup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𝑽</m:t>
                              </m:r>
                            </m:e>
                            <m:sub>
                              <m:r>
                                <a:rPr lang="en-US" i="1">
                                  <a:solidFill>
                                    <a:schemeClr val="tx1"/>
                                  </a:solidFill>
                                  <a:latin typeface="Cambria Math" panose="02040503050406030204" pitchFamily="18" charset="0"/>
                                  <a:ea typeface="Cambria Math" panose="02040503050406030204" pitchFamily="18" charset="0"/>
                                </a:rPr>
                                <m:t>𝟏</m:t>
                              </m:r>
                            </m:sub>
                          </m:sSub>
                        </m:e>
                        <m:sup>
                          <m:r>
                            <a:rPr lang="en-US" i="1">
                              <a:solidFill>
                                <a:schemeClr val="tx1"/>
                              </a:solidFill>
                              <a:latin typeface="Cambria Math" panose="02040503050406030204" pitchFamily="18" charset="0"/>
                              <a:ea typeface="Cambria Math" panose="02040503050406030204" pitchFamily="18" charset="0"/>
                            </a:rPr>
                            <m:t>𝒏</m:t>
                          </m:r>
                        </m:sup>
                      </m:sSup>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𝑷</m:t>
                          </m:r>
                        </m:e>
                        <m:sub>
                          <m:r>
                            <a:rPr lang="en-US" i="1">
                              <a:solidFill>
                                <a:schemeClr val="tx1"/>
                              </a:solidFill>
                              <a:latin typeface="Cambria Math" panose="02040503050406030204" pitchFamily="18" charset="0"/>
                              <a:ea typeface="Cambria Math" panose="02040503050406030204" pitchFamily="18" charset="0"/>
                            </a:rPr>
                            <m:t>𝟐</m:t>
                          </m:r>
                        </m:sub>
                      </m:sSub>
                      <m:sSup>
                        <m:sSupPr>
                          <m:ctrlPr>
                            <a:rPr lang="en-US" i="1">
                              <a:solidFill>
                                <a:schemeClr val="tx1"/>
                              </a:solidFill>
                              <a:latin typeface="Cambria Math" panose="02040503050406030204" pitchFamily="18" charset="0"/>
                              <a:ea typeface="Cambria Math" panose="02040503050406030204" pitchFamily="18" charset="0"/>
                            </a:rPr>
                          </m:ctrlPr>
                        </m:sSup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𝑽</m:t>
                              </m:r>
                            </m:e>
                            <m:sub>
                              <m:r>
                                <a:rPr lang="en-US" i="1">
                                  <a:solidFill>
                                    <a:schemeClr val="tx1"/>
                                  </a:solidFill>
                                  <a:latin typeface="Cambria Math" panose="02040503050406030204" pitchFamily="18" charset="0"/>
                                  <a:ea typeface="Cambria Math" panose="02040503050406030204" pitchFamily="18" charset="0"/>
                                </a:rPr>
                                <m:t>𝟐</m:t>
                              </m:r>
                            </m:sub>
                          </m:sSub>
                        </m:e>
                        <m:sup>
                          <m:r>
                            <a:rPr lang="en-US" i="1">
                              <a:solidFill>
                                <a:schemeClr val="tx1"/>
                              </a:solidFill>
                              <a:latin typeface="Cambria Math" panose="02040503050406030204" pitchFamily="18" charset="0"/>
                              <a:ea typeface="Cambria Math" panose="02040503050406030204" pitchFamily="18" charset="0"/>
                            </a:rPr>
                            <m:t>𝒏</m:t>
                          </m:r>
                        </m:sup>
                      </m:sSup>
                    </m:oMath>
                  </m:oMathPara>
                </a14:m>
                <a:endParaRPr lang="tr-TR" dirty="0">
                  <a:latin typeface="Cambria" panose="02040503050406030204" pitchFamily="18" charset="0"/>
                </a:endParaRPr>
              </a:p>
              <a:p>
                <a:endParaRPr lang="tr-TR" dirty="0">
                  <a:latin typeface="Cambria" panose="02040503050406030204" pitchFamily="18" charset="0"/>
                </a:endParaRPr>
              </a:p>
              <a:p>
                <a14:m>
                  <m:oMath xmlns:m="http://schemas.openxmlformats.org/officeDocument/2006/math">
                    <m:r>
                      <a:rPr lang="tr-TR" b="1" i="1" smtClean="0">
                        <a:latin typeface="Cambria Math" panose="02040503050406030204" pitchFamily="18" charset="0"/>
                      </a:rPr>
                      <m:t>𝟏𝟏𝟎</m:t>
                    </m:r>
                    <m:sSup>
                      <m:sSupPr>
                        <m:ctrlPr>
                          <a:rPr lang="tr-TR" b="1" i="1" smtClean="0">
                            <a:latin typeface="Cambria Math" panose="02040503050406030204" pitchFamily="18" charset="0"/>
                          </a:rPr>
                        </m:ctrlPr>
                      </m:sSupPr>
                      <m:e>
                        <m:sSub>
                          <m:sSubPr>
                            <m:ctrlPr>
                              <a:rPr lang="tr-TR" b="1" i="1" smtClean="0">
                                <a:latin typeface="Cambria Math" panose="02040503050406030204" pitchFamily="18" charset="0"/>
                              </a:rPr>
                            </m:ctrlPr>
                          </m:sSubPr>
                          <m:e>
                            <m:r>
                              <a:rPr lang="tr-TR" b="1" i="1" smtClean="0">
                                <a:latin typeface="Cambria Math" panose="02040503050406030204" pitchFamily="18" charset="0"/>
                              </a:rPr>
                              <m:t>𝑽</m:t>
                            </m:r>
                          </m:e>
                          <m:sub>
                            <m:r>
                              <a:rPr lang="tr-TR" b="1" i="1" smtClean="0">
                                <a:latin typeface="Cambria Math" panose="02040503050406030204" pitchFamily="18" charset="0"/>
                              </a:rPr>
                              <m:t>𝟏</m:t>
                            </m:r>
                          </m:sub>
                        </m:sSub>
                      </m:e>
                      <m:sup>
                        <m:r>
                          <a:rPr lang="tr-TR" b="1" i="1" smtClean="0">
                            <a:latin typeface="Cambria Math" panose="02040503050406030204" pitchFamily="18" charset="0"/>
                          </a:rPr>
                          <m:t>𝟏</m:t>
                        </m:r>
                        <m:r>
                          <a:rPr lang="tr-TR" b="1" i="1" smtClean="0">
                            <a:latin typeface="Cambria Math" panose="02040503050406030204" pitchFamily="18" charset="0"/>
                          </a:rPr>
                          <m:t>.</m:t>
                        </m:r>
                        <m:r>
                          <a:rPr lang="tr-TR" b="1" i="1" smtClean="0">
                            <a:latin typeface="Cambria Math" panose="02040503050406030204" pitchFamily="18" charset="0"/>
                          </a:rPr>
                          <m:t>𝟖𝟐</m:t>
                        </m:r>
                      </m:sup>
                    </m:sSup>
                    <m:r>
                      <a:rPr lang="tr-TR" b="1" i="1" smtClean="0">
                        <a:latin typeface="Cambria Math" panose="02040503050406030204" pitchFamily="18" charset="0"/>
                        <a:ea typeface="Cambria Math" panose="02040503050406030204" pitchFamily="18" charset="0"/>
                      </a:rPr>
                      <m:t>=</m:t>
                    </m:r>
                    <m:r>
                      <a:rPr lang="tr-TR" b="1" i="1" smtClean="0">
                        <a:latin typeface="Cambria Math" panose="02040503050406030204" pitchFamily="18" charset="0"/>
                        <a:ea typeface="Cambria Math" panose="02040503050406030204" pitchFamily="18" charset="0"/>
                      </a:rPr>
                      <m:t>𝟐𝟎𝟕</m:t>
                    </m:r>
                    <m:sSup>
                      <m:sSupPr>
                        <m:ctrlPr>
                          <a:rPr lang="tr-TR" b="1" i="1" smtClean="0">
                            <a:latin typeface="Cambria Math" panose="02040503050406030204" pitchFamily="18" charset="0"/>
                            <a:ea typeface="Cambria Math" panose="02040503050406030204" pitchFamily="18" charset="0"/>
                          </a:rPr>
                        </m:ctrlPr>
                      </m:sSupPr>
                      <m:e>
                        <m:sSub>
                          <m:sSubPr>
                            <m:ctrlPr>
                              <a:rPr lang="tr-TR" b="1" i="1" smtClean="0">
                                <a:latin typeface="Cambria Math" panose="02040503050406030204" pitchFamily="18" charset="0"/>
                                <a:ea typeface="Cambria Math" panose="02040503050406030204" pitchFamily="18" charset="0"/>
                              </a:rPr>
                            </m:ctrlPr>
                          </m:sSubPr>
                          <m:e>
                            <m:r>
                              <a:rPr lang="tr-TR" b="1" i="1" smtClean="0">
                                <a:latin typeface="Cambria Math" panose="02040503050406030204" pitchFamily="18" charset="0"/>
                                <a:ea typeface="Cambria Math" panose="02040503050406030204" pitchFamily="18" charset="0"/>
                              </a:rPr>
                              <m:t>𝑽</m:t>
                            </m:r>
                          </m:e>
                          <m:sub>
                            <m:r>
                              <a:rPr lang="tr-TR" b="1" i="1" smtClean="0">
                                <a:latin typeface="Cambria Math" panose="02040503050406030204" pitchFamily="18" charset="0"/>
                                <a:ea typeface="Cambria Math" panose="02040503050406030204" pitchFamily="18" charset="0"/>
                              </a:rPr>
                              <m:t>𝟐</m:t>
                            </m:r>
                          </m:sub>
                        </m:sSub>
                      </m:e>
                      <m:sup>
                        <m:r>
                          <a:rPr lang="tr-TR" b="1" i="1" smtClean="0">
                            <a:latin typeface="Cambria Math" panose="02040503050406030204" pitchFamily="18" charset="0"/>
                            <a:ea typeface="Cambria Math" panose="02040503050406030204" pitchFamily="18" charset="0"/>
                          </a:rPr>
                          <m:t>𝟏</m:t>
                        </m:r>
                        <m:r>
                          <a:rPr lang="tr-TR" b="1" i="1" smtClean="0">
                            <a:latin typeface="Cambria Math" panose="02040503050406030204" pitchFamily="18" charset="0"/>
                            <a:ea typeface="Cambria Math" panose="02040503050406030204" pitchFamily="18" charset="0"/>
                          </a:rPr>
                          <m:t>.</m:t>
                        </m:r>
                        <m:r>
                          <a:rPr lang="tr-TR" b="1" i="1" smtClean="0">
                            <a:latin typeface="Cambria Math" panose="02040503050406030204" pitchFamily="18" charset="0"/>
                            <a:ea typeface="Cambria Math" panose="02040503050406030204" pitchFamily="18" charset="0"/>
                          </a:rPr>
                          <m:t>𝟖𝟐</m:t>
                        </m:r>
                      </m:sup>
                    </m:sSup>
                  </m:oMath>
                </a14:m>
                <a:r>
                  <a:rPr lang="en-US" dirty="0">
                    <a:latin typeface="Cambria" panose="02040503050406030204" pitchFamily="18" charset="0"/>
                  </a:rPr>
                  <a:t>, from here V1=1.41V2</a:t>
                </a:r>
              </a:p>
              <a:p>
                <a:endParaRPr lang="en-US" dirty="0">
                  <a:latin typeface="Cambria" panose="02040503050406030204" pitchFamily="18" charset="0"/>
                </a:endParaRPr>
              </a:p>
              <a:p>
                <a:r>
                  <a:rPr lang="en-US" dirty="0">
                    <a:latin typeface="Cambria" panose="02040503050406030204" pitchFamily="18" charset="0"/>
                  </a:rPr>
                  <a:t>But the volume discharged is 4 liters,</a:t>
                </a:r>
              </a:p>
              <a:p>
                <a:r>
                  <a:rPr lang="en-US" dirty="0">
                    <a:latin typeface="Cambria" panose="02040503050406030204" pitchFamily="18" charset="0"/>
                  </a:rPr>
                  <a:t>V1-V2= 4,  here, 1.41V2-V2=4, V2=9.76 liters, hence V0= 20.5 </a:t>
                </a:r>
                <a:r>
                  <a:rPr lang="tr-TR" dirty="0">
                    <a:latin typeface="Cambria" panose="02040503050406030204" pitchFamily="18" charset="0"/>
                  </a:rPr>
                  <a:t>L</a:t>
                </a: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rotWithShape="0">
                <a:blip r:embed="rId2"/>
                <a:stretch>
                  <a:fillRect l="-242" t="-338"/>
                </a:stretch>
              </a:blipFill>
            </p:spPr>
            <p:txBody>
              <a:bodyPr/>
              <a:lstStyle/>
              <a:p>
                <a:r>
                  <a:rPr lang="tr-TR">
                    <a:noFill/>
                  </a:rPr>
                  <a:t> </a:t>
                </a:r>
              </a:p>
            </p:txBody>
          </p:sp>
        </mc:Fallback>
      </mc:AlternateContent>
      <p:sp>
        <p:nvSpPr>
          <p:cNvPr id="4" name="Veri Yer Tutucusu 3"/>
          <p:cNvSpPr>
            <a:spLocks noGrp="1"/>
          </p:cNvSpPr>
          <p:nvPr>
            <p:ph type="dt" sz="half" idx="10"/>
          </p:nvPr>
        </p:nvSpPr>
        <p:spPr/>
        <p:txBody>
          <a:bodyPr/>
          <a:lstStyle/>
          <a:p>
            <a:fld id="{0BF32A35-527F-45E6-9017-1D65E767A888}" type="datetime1">
              <a:rPr lang="tr-TR" smtClean="0"/>
              <a:t>2.3.2017</a:t>
            </a:fld>
            <a:endParaRPr lang="en-US" dirty="0"/>
          </a:p>
        </p:txBody>
      </p:sp>
    </p:spTree>
    <p:extLst>
      <p:ext uri="{BB962C8B-B14F-4D97-AF65-F5344CB8AC3E}">
        <p14:creationId xmlns:p14="http://schemas.microsoft.com/office/powerpoint/2010/main" val="3027830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GB" dirty="0">
                <a:latin typeface="Cambria" panose="02040503050406030204" pitchFamily="18" charset="0"/>
              </a:rPr>
              <a:t>PRESSURE CONTROL VALVES</a:t>
            </a:r>
          </a:p>
        </p:txBody>
      </p:sp>
      <p:sp>
        <p:nvSpPr>
          <p:cNvPr id="3" name="Content Placeholder 2"/>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a:normAutofit fontScale="85000" lnSpcReduction="10000"/>
          </a:bodyPr>
          <a:lstStyle/>
          <a:p>
            <a:r>
              <a:rPr lang="en-GB" sz="2000" dirty="0">
                <a:solidFill>
                  <a:srgbClr val="FFC000"/>
                </a:solidFill>
                <a:latin typeface="Cambria" panose="02040503050406030204" pitchFamily="18" charset="0"/>
              </a:rPr>
              <a:t>1. Counterbalance Valve</a:t>
            </a:r>
          </a:p>
          <a:p>
            <a:pPr lvl="1"/>
            <a:r>
              <a:rPr lang="en-GB" sz="2000" dirty="0">
                <a:latin typeface="Cambria" panose="02040503050406030204" pitchFamily="18" charset="0"/>
              </a:rPr>
              <a:t>Counterbalance valves are among pressure controlling valves used to control overrunning loads from falling uncontrollably</a:t>
            </a:r>
            <a:r>
              <a:rPr lang="tr-TR" sz="2000" dirty="0">
                <a:latin typeface="Cambria" panose="02040503050406030204" pitchFamily="18" charset="0"/>
              </a:rPr>
              <a:t>.</a:t>
            </a:r>
            <a:endParaRPr lang="en-GB" sz="2000" dirty="0">
              <a:latin typeface="Cambria" panose="02040503050406030204" pitchFamily="18" charset="0"/>
            </a:endParaRPr>
          </a:p>
          <a:p>
            <a:pPr lvl="1"/>
            <a:r>
              <a:rPr lang="en-GB" sz="2000" u="sng" dirty="0">
                <a:latin typeface="Cambria" panose="02040503050406030204" pitchFamily="18" charset="0"/>
              </a:rPr>
              <a:t>Overrunning</a:t>
            </a:r>
            <a:r>
              <a:rPr lang="en-GB" sz="2000" dirty="0">
                <a:latin typeface="Cambria" panose="02040503050406030204" pitchFamily="18" charset="0"/>
              </a:rPr>
              <a:t> loads are loads that act in the same direction as actuator motion.</a:t>
            </a:r>
          </a:p>
          <a:p>
            <a:pPr lvl="1"/>
            <a:r>
              <a:rPr lang="en-GB" sz="2000" dirty="0">
                <a:latin typeface="Cambria" panose="02040503050406030204" pitchFamily="18" charset="0"/>
              </a:rPr>
              <a:t>On the contrary; the loads that act in opposite direction to the actuator motion are known as </a:t>
            </a:r>
            <a:r>
              <a:rPr lang="en-GB" sz="2000" u="sng" dirty="0">
                <a:latin typeface="Cambria" panose="02040503050406030204" pitchFamily="18" charset="0"/>
              </a:rPr>
              <a:t>Resistive loads.</a:t>
            </a:r>
          </a:p>
          <a:p>
            <a:pPr lvl="1"/>
            <a:r>
              <a:rPr lang="en-GB" sz="2000" dirty="0">
                <a:latin typeface="Cambria" panose="02040503050406030204" pitchFamily="18" charset="0"/>
              </a:rPr>
              <a:t>Essentially; a counterbalance valve is a pressure relief valve incorporated with a check valve and a pilot line. </a:t>
            </a:r>
          </a:p>
          <a:p>
            <a:pPr lvl="1"/>
            <a:r>
              <a:rPr lang="en-GB" sz="2000" dirty="0">
                <a:latin typeface="Cambria" panose="02040503050406030204" pitchFamily="18" charset="0"/>
              </a:rPr>
              <a:t>The valve allows free flow to the actuator in one direction and blocks the flow in opposite direction until a  set threshold pressure value is reached.</a:t>
            </a:r>
          </a:p>
          <a:p>
            <a:pPr lvl="1"/>
            <a:r>
              <a:rPr lang="en-GB" sz="2000" dirty="0">
                <a:latin typeface="Cambria" panose="02040503050406030204" pitchFamily="18" charset="0"/>
              </a:rPr>
              <a:t>A counterbalance valve with an additional externally piloted line is commonly known as a brake valve. This is commonly used in controlling hydraulic motors from running out of control.</a:t>
            </a:r>
          </a:p>
          <a:p>
            <a:pPr lvl="1"/>
            <a:endParaRPr lang="en-GB" sz="2000" u="sng" dirty="0">
              <a:latin typeface="Cambria" panose="02040503050406030204" pitchFamily="18" charset="0"/>
            </a:endParaRPr>
          </a:p>
          <a:p>
            <a:pPr lvl="1"/>
            <a:endParaRPr lang="en-GB" sz="2000" dirty="0">
              <a:latin typeface="Cambria" panose="02040503050406030204" pitchFamily="18" charset="0"/>
            </a:endParaRPr>
          </a:p>
          <a:p>
            <a:pPr marL="457200" lvl="1" indent="0">
              <a:buNone/>
            </a:pPr>
            <a:endParaRPr lang="en-GB" sz="2000" dirty="0">
              <a:latin typeface="Cambria" panose="02040503050406030204" pitchFamily="18" charset="0"/>
            </a:endParaRPr>
          </a:p>
        </p:txBody>
      </p:sp>
      <p:sp>
        <p:nvSpPr>
          <p:cNvPr id="4" name="Date Placeholder 3"/>
          <p:cNvSpPr>
            <a:spLocks noGrp="1"/>
          </p:cNvSpPr>
          <p:nvPr>
            <p:ph type="dt" sz="half" idx="10"/>
          </p:nvPr>
        </p:nvSpPr>
        <p:spPr/>
        <p:txBody>
          <a:bodyPr/>
          <a:lstStyle/>
          <a:p>
            <a:fld id="{DC9593E3-7D3B-4946-A0B4-A748B2A9DD3E}" type="datetime1">
              <a:rPr lang="tr-TR" smtClean="0"/>
              <a:t>2.3.2017</a:t>
            </a:fld>
            <a:endParaRPr lang="en-US" dirty="0"/>
          </a:p>
        </p:txBody>
      </p:sp>
    </p:spTree>
    <p:extLst>
      <p:ext uri="{BB962C8B-B14F-4D97-AF65-F5344CB8AC3E}">
        <p14:creationId xmlns:p14="http://schemas.microsoft.com/office/powerpoint/2010/main" val="3877875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GB" sz="2400" dirty="0">
                <a:latin typeface="Cambria" panose="02040503050406030204" pitchFamily="18" charset="0"/>
              </a:rPr>
              <a:t>Counterbalance  and brake valve symbols</a:t>
            </a:r>
          </a:p>
        </p:txBody>
      </p:sp>
      <p:sp>
        <p:nvSpPr>
          <p:cNvPr id="3" name="Content Placeholder 2"/>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lvl="1"/>
            <a:endParaRPr lang="en-GB" sz="2400" dirty="0">
              <a:solidFill>
                <a:prstClr val="white"/>
              </a:solidFill>
              <a:latin typeface="Cambria" panose="02040503050406030204" pitchFamily="18" charset="0"/>
            </a:endParaRPr>
          </a:p>
          <a:p>
            <a:pPr marL="0" indent="0">
              <a:buNone/>
            </a:pPr>
            <a:endParaRPr lang="en-GB" dirty="0">
              <a:solidFill>
                <a:srgbClr val="FFC000"/>
              </a:solidFill>
              <a:latin typeface="Cambria" panose="02040503050406030204" pitchFamily="18" charset="0"/>
            </a:endParaRPr>
          </a:p>
        </p:txBody>
      </p:sp>
      <p:sp>
        <p:nvSpPr>
          <p:cNvPr id="4" name="Date Placeholder 3"/>
          <p:cNvSpPr>
            <a:spLocks noGrp="1"/>
          </p:cNvSpPr>
          <p:nvPr>
            <p:ph type="dt" sz="half" idx="10"/>
          </p:nvPr>
        </p:nvSpPr>
        <p:spPr/>
        <p:txBody>
          <a:bodyPr/>
          <a:lstStyle/>
          <a:p>
            <a:fld id="{49B2738D-D713-4D9B-8774-357CD75A913E}" type="datetime1">
              <a:rPr lang="tr-TR" smtClean="0">
                <a:solidFill>
                  <a:prstClr val="black">
                    <a:tint val="75000"/>
                  </a:prstClr>
                </a:solidFill>
              </a:rPr>
              <a:t>2.3.2017</a:t>
            </a:fld>
            <a:endParaRPr lang="en-US" dirty="0">
              <a:solidFill>
                <a:prstClr val="black">
                  <a:tint val="75000"/>
                </a:prstClr>
              </a:solidFill>
            </a:endParaRPr>
          </a:p>
        </p:txBody>
      </p:sp>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60" y="1100627"/>
            <a:ext cx="7578078" cy="3579849"/>
          </a:xfrm>
          <a:prstGeom prst="rect">
            <a:avLst/>
          </a:prstGeom>
        </p:spPr>
      </p:pic>
    </p:spTree>
    <p:extLst>
      <p:ext uri="{BB962C8B-B14F-4D97-AF65-F5344CB8AC3E}">
        <p14:creationId xmlns:p14="http://schemas.microsoft.com/office/powerpoint/2010/main" val="3312771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dirty="0">
                <a:latin typeface="Cambria" panose="02040503050406030204" pitchFamily="18" charset="0"/>
                <a:ea typeface="Adobe Ming Std L" panose="02020300000000000000" pitchFamily="18" charset="-128"/>
              </a:rPr>
              <a:t>Functions of a counterbalance valve</a:t>
            </a:r>
          </a:p>
        </p:txBody>
      </p:sp>
      <p:sp>
        <p:nvSpPr>
          <p:cNvPr id="3" name="İçerik Yer Tutucusu 2"/>
          <p:cNvSpPr>
            <a:spLocks noGrp="1"/>
          </p:cNvSpPr>
          <p:nvPr>
            <p:ph idx="1"/>
          </p:nvPr>
        </p:nvSpPr>
        <p:spPr/>
        <p:txBody>
          <a:bodyPr/>
          <a:lstStyle/>
          <a:p>
            <a:r>
              <a:rPr lang="en-GB" dirty="0">
                <a:latin typeface="Cambria" panose="02040503050406030204" pitchFamily="18" charset="0"/>
                <a:ea typeface="Adobe Ming Std L" panose="02020300000000000000" pitchFamily="18" charset="-128"/>
              </a:rPr>
              <a:t>Counterbalance valves have the following functions;</a:t>
            </a:r>
          </a:p>
          <a:p>
            <a:r>
              <a:rPr lang="en-GB" dirty="0">
                <a:latin typeface="Cambria" panose="02040503050406030204" pitchFamily="18" charset="0"/>
                <a:ea typeface="Adobe Ming Std L" panose="02020300000000000000" pitchFamily="18" charset="-128"/>
              </a:rPr>
              <a:t>	Allowing free flow for resistive loads</a:t>
            </a:r>
          </a:p>
          <a:p>
            <a:r>
              <a:rPr lang="en-GB" dirty="0">
                <a:latin typeface="Cambria" panose="02040503050406030204" pitchFamily="18" charset="0"/>
                <a:ea typeface="Adobe Ming Std L" panose="02020300000000000000" pitchFamily="18" charset="-128"/>
              </a:rPr>
              <a:t>	Blocking reverse flow when the directional valve is not operated.</a:t>
            </a:r>
          </a:p>
          <a:p>
            <a:r>
              <a:rPr lang="en-GB" dirty="0">
                <a:latin typeface="Cambria" panose="02040503050406030204" pitchFamily="18" charset="0"/>
                <a:ea typeface="Adobe Ming Std L" panose="02020300000000000000" pitchFamily="18" charset="-128"/>
              </a:rPr>
              <a:t>	Allowing controllable lowering of an overrunning load by metering the flow when the directional valve is operated.</a:t>
            </a:r>
          </a:p>
          <a:p>
            <a:r>
              <a:rPr lang="en-GB" dirty="0">
                <a:latin typeface="Cambria" panose="02040503050406030204" pitchFamily="18" charset="0"/>
                <a:ea typeface="Adobe Ming Std L" panose="02020300000000000000" pitchFamily="18" charset="-128"/>
              </a:rPr>
              <a:t>	Provides pressure relief within the actuator against pressure surges.</a:t>
            </a:r>
          </a:p>
          <a:p>
            <a:r>
              <a:rPr lang="en-GB" dirty="0">
                <a:latin typeface="Cambria" panose="02040503050406030204" pitchFamily="18" charset="0"/>
                <a:ea typeface="Adobe Ming Std L" panose="02020300000000000000" pitchFamily="18" charset="-128"/>
              </a:rPr>
              <a:t>	Helps in preventing cavitation in a pump by restricting oil to be sucked faster than the pump can allow.</a:t>
            </a:r>
          </a:p>
          <a:p>
            <a:endParaRPr lang="en-GB" dirty="0">
              <a:latin typeface="Cambria" panose="02040503050406030204" pitchFamily="18" charset="0"/>
              <a:ea typeface="Adobe Ming Std L" panose="02020300000000000000" pitchFamily="18" charset="-128"/>
            </a:endParaRPr>
          </a:p>
          <a:p>
            <a:r>
              <a:rPr lang="en-GB" dirty="0">
                <a:latin typeface="Cambria" panose="02040503050406030204" pitchFamily="18" charset="0"/>
                <a:ea typeface="Adobe Ming Std L" panose="02020300000000000000" pitchFamily="18" charset="-128"/>
              </a:rPr>
              <a:t>The most common applications of a counterbalance valve are the hydraulic presses with large platens and hydraulic motors with winch drives.</a:t>
            </a:r>
          </a:p>
        </p:txBody>
      </p:sp>
      <p:sp>
        <p:nvSpPr>
          <p:cNvPr id="4" name="Veri Yer Tutucusu 3"/>
          <p:cNvSpPr>
            <a:spLocks noGrp="1"/>
          </p:cNvSpPr>
          <p:nvPr>
            <p:ph type="dt" sz="half" idx="10"/>
          </p:nvPr>
        </p:nvSpPr>
        <p:spPr/>
        <p:txBody>
          <a:bodyPr/>
          <a:lstStyle/>
          <a:p>
            <a:fld id="{EA4E4CE3-698D-4C2A-AF21-F70E17D61688}" type="datetime1">
              <a:rPr lang="tr-TR" smtClean="0"/>
              <a:t>2.3.2017</a:t>
            </a:fld>
            <a:endParaRPr lang="en-US" dirty="0"/>
          </a:p>
        </p:txBody>
      </p:sp>
    </p:spTree>
    <p:extLst>
      <p:ext uri="{BB962C8B-B14F-4D97-AF65-F5344CB8AC3E}">
        <p14:creationId xmlns:p14="http://schemas.microsoft.com/office/powerpoint/2010/main" val="1397439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14493" y="381000"/>
            <a:ext cx="7520940" cy="548640"/>
          </a:xfrm>
          <a:solidFill>
            <a:srgbClr val="FF6600"/>
          </a:solidFill>
        </p:spPr>
        <p:txBody>
          <a:bodyPr/>
          <a:lstStyle/>
          <a:p>
            <a:r>
              <a:rPr lang="en-GB" dirty="0">
                <a:solidFill>
                  <a:srgbClr val="000000"/>
                </a:solidFill>
                <a:latin typeface="Cambria" panose="02040503050406030204" pitchFamily="18" charset="0"/>
              </a:rPr>
              <a:t>Counterbalance valve circuit</a:t>
            </a:r>
            <a:endParaRPr lang="tr-TR" dirty="0"/>
          </a:p>
        </p:txBody>
      </p:sp>
      <p:sp>
        <p:nvSpPr>
          <p:cNvPr id="4" name="Veri Yer Tutucusu 3"/>
          <p:cNvSpPr>
            <a:spLocks noGrp="1"/>
          </p:cNvSpPr>
          <p:nvPr>
            <p:ph type="dt" sz="half" idx="10"/>
          </p:nvPr>
        </p:nvSpPr>
        <p:spPr/>
        <p:txBody>
          <a:bodyPr/>
          <a:lstStyle/>
          <a:p>
            <a:fld id="{10C087D1-4562-4E83-AD38-9A3EFB9CEA14}" type="datetime1">
              <a:rPr lang="tr-TR" smtClean="0"/>
              <a:t>2.3.2017</a:t>
            </a:fld>
            <a:endParaRPr lang="en-US"/>
          </a:p>
        </p:txBody>
      </p:sp>
      <p:sp>
        <p:nvSpPr>
          <p:cNvPr id="3" name="İçerik Yer Tutucusu 2"/>
          <p:cNvSpPr>
            <a:spLocks noGrp="1"/>
          </p:cNvSpPr>
          <p:nvPr>
            <p:ph idx="1"/>
          </p:nvPr>
        </p:nvSpPr>
        <p:spPr/>
        <p:txBody>
          <a:bodyPr/>
          <a:lstStyle/>
          <a:p>
            <a:r>
              <a:rPr lang="en-GB" dirty="0">
                <a:latin typeface="Cambria" panose="02040503050406030204" pitchFamily="18" charset="0"/>
              </a:rPr>
              <a:t>In hydraulic circuits; a counterbalance is generally located between a directional control valve and the exit port of a vertical cylinder which supports an overrunning load.</a:t>
            </a:r>
          </a:p>
          <a:p>
            <a:endParaRPr lang="en-GB" dirty="0">
              <a:latin typeface="Cambria" panose="02040503050406030204" pitchFamily="18" charset="0"/>
            </a:endParaRP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6268" y="1981200"/>
            <a:ext cx="5340331" cy="2870265"/>
          </a:xfrm>
          <a:prstGeom prst="rect">
            <a:avLst/>
          </a:prstGeom>
        </p:spPr>
      </p:pic>
    </p:spTree>
    <p:extLst>
      <p:ext uri="{BB962C8B-B14F-4D97-AF65-F5344CB8AC3E}">
        <p14:creationId xmlns:p14="http://schemas.microsoft.com/office/powerpoint/2010/main" val="3066668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GB" dirty="0">
                <a:solidFill>
                  <a:srgbClr val="000000"/>
                </a:solidFill>
                <a:latin typeface="Cambria" panose="02040503050406030204" pitchFamily="18" charset="0"/>
              </a:rPr>
              <a:t>Counterbalance valve circuit</a:t>
            </a:r>
            <a:endParaRPr lang="en-GB" dirty="0"/>
          </a:p>
        </p:txBody>
      </p:sp>
      <p:sp>
        <p:nvSpPr>
          <p:cNvPr id="3" name="Content Placeholder 2"/>
          <p:cNvSpPr>
            <a:spLocks noGrp="1"/>
          </p:cNvSpPr>
          <p:nvPr>
            <p:ph idx="1"/>
          </p:nvPr>
        </p:nvSpPr>
        <p:spPr/>
        <p:style>
          <a:lnRef idx="3">
            <a:schemeClr val="lt1"/>
          </a:lnRef>
          <a:fillRef idx="1">
            <a:schemeClr val="accent1"/>
          </a:fillRef>
          <a:effectRef idx="1">
            <a:schemeClr val="accent1"/>
          </a:effectRef>
          <a:fontRef idx="minor">
            <a:schemeClr val="lt1"/>
          </a:fontRef>
        </p:style>
        <p:txBody>
          <a:bodyPr>
            <a:normAutofit/>
          </a:bodyPr>
          <a:lstStyle/>
          <a:p>
            <a:r>
              <a:rPr lang="en-GB" sz="3300" dirty="0">
                <a:solidFill>
                  <a:srgbClr val="FFC000"/>
                </a:solidFill>
                <a:latin typeface="Cambria" panose="02040503050406030204" pitchFamily="18" charset="0"/>
              </a:rPr>
              <a:t> </a:t>
            </a:r>
            <a:endParaRPr lang="en-GB" sz="2000" dirty="0">
              <a:solidFill>
                <a:srgbClr val="FFC000"/>
              </a:solidFill>
              <a:latin typeface="Cambria" panose="02040503050406030204" pitchFamily="18" charset="0"/>
            </a:endParaRPr>
          </a:p>
          <a:p>
            <a:endParaRPr lang="en-GB" dirty="0">
              <a:latin typeface="Cambria" panose="02040503050406030204" pitchFamily="18" charset="0"/>
            </a:endParaRPr>
          </a:p>
          <a:p>
            <a:endParaRPr lang="en-GB" dirty="0">
              <a:latin typeface="Cambria" panose="02040503050406030204" pitchFamily="18" charset="0"/>
            </a:endParaRPr>
          </a:p>
        </p:txBody>
      </p:sp>
      <p:sp>
        <p:nvSpPr>
          <p:cNvPr id="4" name="Date Placeholder 3"/>
          <p:cNvSpPr>
            <a:spLocks noGrp="1"/>
          </p:cNvSpPr>
          <p:nvPr>
            <p:ph type="dt" sz="half" idx="10"/>
          </p:nvPr>
        </p:nvSpPr>
        <p:spPr/>
        <p:txBody>
          <a:bodyPr/>
          <a:lstStyle/>
          <a:p>
            <a:fld id="{E5CF18BB-ED1D-425C-84CA-EEBB71900527}" type="datetime1">
              <a:rPr lang="tr-TR" smtClean="0">
                <a:solidFill>
                  <a:prstClr val="black">
                    <a:tint val="75000"/>
                  </a:prstClr>
                </a:solidFill>
              </a:rPr>
              <a:t>2.3.2017</a:t>
            </a:fld>
            <a:endParaRPr lang="en-US" dirty="0">
              <a:solidFill>
                <a:prstClr val="black">
                  <a:tint val="75000"/>
                </a:prstClr>
              </a:solidFill>
            </a:endParaRPr>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253815"/>
            <a:ext cx="6477000" cy="3273473"/>
          </a:xfrm>
          <a:prstGeom prst="rect">
            <a:avLst/>
          </a:prstGeom>
        </p:spPr>
      </p:pic>
    </p:spTree>
    <p:extLst>
      <p:ext uri="{BB962C8B-B14F-4D97-AF65-F5344CB8AC3E}">
        <p14:creationId xmlns:p14="http://schemas.microsoft.com/office/powerpoint/2010/main" val="2133772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a:bodyPr>
          <a:lstStyle/>
          <a:p>
            <a:r>
              <a:rPr lang="en-GB" sz="2000" dirty="0">
                <a:latin typeface="Cambria" panose="02040503050406030204" pitchFamily="18" charset="0"/>
              </a:rPr>
              <a:t>Plate and cartridge types counterbalance valves</a:t>
            </a:r>
          </a:p>
        </p:txBody>
      </p:sp>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1600" y="1600200"/>
            <a:ext cx="2955232" cy="1600200"/>
          </a:xfrm>
        </p:spPr>
        <p:style>
          <a:lnRef idx="2">
            <a:schemeClr val="accent1">
              <a:shade val="50000"/>
            </a:schemeClr>
          </a:lnRef>
          <a:fillRef idx="1">
            <a:schemeClr val="accent1"/>
          </a:fillRef>
          <a:effectRef idx="0">
            <a:schemeClr val="accent1"/>
          </a:effectRef>
          <a:fontRef idx="minor">
            <a:schemeClr val="lt1"/>
          </a:fontRef>
        </p:style>
      </p:pic>
      <p:sp>
        <p:nvSpPr>
          <p:cNvPr id="4" name="Date Placeholder 3"/>
          <p:cNvSpPr>
            <a:spLocks noGrp="1"/>
          </p:cNvSpPr>
          <p:nvPr>
            <p:ph type="dt" sz="half" idx="10"/>
          </p:nvPr>
        </p:nvSpPr>
        <p:spPr/>
        <p:txBody>
          <a:bodyPr/>
          <a:lstStyle/>
          <a:p>
            <a:fld id="{33E6C832-74C8-43C1-9F33-7D42E56F67D9}" type="datetime1">
              <a:rPr lang="tr-TR" smtClean="0">
                <a:solidFill>
                  <a:prstClr val="black">
                    <a:tint val="75000"/>
                  </a:prstClr>
                </a:solidFill>
              </a:rPr>
              <a:t>2.3.2017</a:t>
            </a:fld>
            <a:endParaRPr lang="en-US">
              <a:solidFill>
                <a:prstClr val="black">
                  <a:tint val="75000"/>
                </a:prstClr>
              </a:solidFill>
            </a:endParaRPr>
          </a:p>
        </p:txBody>
      </p:sp>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990600"/>
            <a:ext cx="3581400" cy="3200400"/>
          </a:xfrm>
          <a:prstGeom prst="rect">
            <a:avLst/>
          </a:prstGeom>
        </p:spPr>
      </p:pic>
    </p:spTree>
    <p:extLst>
      <p:ext uri="{BB962C8B-B14F-4D97-AF65-F5344CB8AC3E}">
        <p14:creationId xmlns:p14="http://schemas.microsoft.com/office/powerpoint/2010/main" val="174948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81000"/>
            <a:ext cx="7520940" cy="548640"/>
          </a:xfrm>
          <a:solidFill>
            <a:schemeClr val="accent2"/>
          </a:solidFill>
        </p:spPr>
        <p:txBody>
          <a:bodyPr/>
          <a:lstStyle/>
          <a:p>
            <a:r>
              <a:rPr lang="en-GB" dirty="0">
                <a:solidFill>
                  <a:prstClr val="white"/>
                </a:solidFill>
                <a:latin typeface="Cambria" panose="02040503050406030204" pitchFamily="18" charset="0"/>
              </a:rPr>
              <a:t>2. Sequence valve</a:t>
            </a:r>
            <a:endParaRPr lang="en-GB" dirty="0"/>
          </a:p>
        </p:txBody>
      </p:sp>
      <p:sp>
        <p:nvSpPr>
          <p:cNvPr id="3" name="Content Placeholder 2"/>
          <p:cNvSpPr>
            <a:spLocks noGrp="1"/>
          </p:cNvSpPr>
          <p:nvPr>
            <p:ph idx="1"/>
          </p:nvPr>
        </p:nvSpPr>
        <p:spPr/>
        <p:style>
          <a:lnRef idx="3">
            <a:schemeClr val="lt1"/>
          </a:lnRef>
          <a:fillRef idx="1">
            <a:schemeClr val="accent1"/>
          </a:fillRef>
          <a:effectRef idx="1">
            <a:schemeClr val="accent1"/>
          </a:effectRef>
          <a:fontRef idx="minor">
            <a:schemeClr val="lt1"/>
          </a:fontRef>
        </p:style>
        <p:txBody>
          <a:bodyPr>
            <a:normAutofit/>
          </a:bodyPr>
          <a:lstStyle/>
          <a:p>
            <a:pPr lvl="0">
              <a:buNone/>
            </a:pPr>
            <a:endParaRPr lang="en-GB" sz="1500" dirty="0">
              <a:solidFill>
                <a:prstClr val="black"/>
              </a:solidFill>
            </a:endParaRPr>
          </a:p>
          <a:p>
            <a:pPr lvl="0"/>
            <a:r>
              <a:rPr lang="en-GB" sz="2000" dirty="0">
                <a:solidFill>
                  <a:prstClr val="black"/>
                </a:solidFill>
                <a:latin typeface="Cambria" panose="02040503050406030204" pitchFamily="18" charset="0"/>
              </a:rPr>
              <a:t>A sequence valve is among the pressure control valves that are used to prevent an actuator from operating until a certain pressure is reached. This is commonly set in order to a achieve a sequence of operations where one operation must be performed before another starts.</a:t>
            </a:r>
          </a:p>
          <a:p>
            <a:pPr lvl="0"/>
            <a:r>
              <a:rPr lang="en-GB" sz="2000" dirty="0">
                <a:solidFill>
                  <a:prstClr val="black"/>
                </a:solidFill>
                <a:latin typeface="Cambria" panose="02040503050406030204" pitchFamily="18" charset="0"/>
              </a:rPr>
              <a:t>A sequence valve resembles a pressure reducing valve in that they both have an external drain to the reservoir. However; a sequence valve is a normally closed valve while the pressure reducing  valve is a normally open valve.</a:t>
            </a:r>
            <a:endParaRPr lang="tr-TR" sz="2000" dirty="0">
              <a:solidFill>
                <a:prstClr val="black"/>
              </a:solidFill>
              <a:latin typeface="Cambria" panose="02040503050406030204" pitchFamily="18" charset="0"/>
            </a:endParaRPr>
          </a:p>
        </p:txBody>
      </p:sp>
      <p:sp>
        <p:nvSpPr>
          <p:cNvPr id="4" name="Date Placeholder 3"/>
          <p:cNvSpPr>
            <a:spLocks noGrp="1"/>
          </p:cNvSpPr>
          <p:nvPr>
            <p:ph type="dt" sz="half" idx="10"/>
          </p:nvPr>
        </p:nvSpPr>
        <p:spPr/>
        <p:txBody>
          <a:bodyPr/>
          <a:lstStyle/>
          <a:p>
            <a:fld id="{28A3C576-D452-42AE-B919-3536826205F8}" type="datetime1">
              <a:rPr lang="tr-TR" smtClean="0"/>
              <a:t>2.3.2017</a:t>
            </a:fld>
            <a:endParaRPr lang="en-US" dirty="0"/>
          </a:p>
        </p:txBody>
      </p:sp>
    </p:spTree>
    <p:extLst>
      <p:ext uri="{BB962C8B-B14F-4D97-AF65-F5344CB8AC3E}">
        <p14:creationId xmlns:p14="http://schemas.microsoft.com/office/powerpoint/2010/main" val="315730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chemeClr val="accent2"/>
          </a:solidFill>
        </p:spPr>
        <p:txBody>
          <a:bodyPr/>
          <a:lstStyle/>
          <a:p>
            <a:r>
              <a:rPr lang="tr-TR" dirty="0">
                <a:latin typeface="Cambria" panose="02040503050406030204" pitchFamily="18" charset="0"/>
              </a:rPr>
              <a:t>HYDRAULIC ACCUMULATOR</a:t>
            </a:r>
          </a:p>
        </p:txBody>
      </p:sp>
      <p:sp>
        <p:nvSpPr>
          <p:cNvPr id="3" name="İçerik Yer Tutucusu 2"/>
          <p:cNvSpPr>
            <a:spLocks noGrp="1"/>
          </p:cNvSpPr>
          <p:nvPr>
            <p:ph idx="1"/>
          </p:nvPr>
        </p:nvSpPr>
        <p:spPr>
          <a:solidFill>
            <a:schemeClr val="tx1">
              <a:lumMod val="50000"/>
              <a:lumOff val="50000"/>
            </a:schemeClr>
          </a:solidFill>
          <a:ln>
            <a:solidFill>
              <a:schemeClr val="accent1"/>
            </a:solidFill>
          </a:ln>
        </p:spPr>
        <p:txBody>
          <a:bodyPr/>
          <a:lstStyle/>
          <a:p>
            <a:r>
              <a:rPr lang="en-GB" dirty="0">
                <a:latin typeface="Cambria" panose="02040503050406030204" pitchFamily="18" charset="0"/>
              </a:rPr>
              <a:t>A hydraulic accumulator is a device used in hydraulic systems to store energy. The storage is achieved by the ability of the device in keeping hydraulic fluid at high pressures as a result of compressibility of the gas the accumulator contains.</a:t>
            </a:r>
            <a:endParaRPr lang="tr-TR" dirty="0">
              <a:latin typeface="Cambria" panose="02040503050406030204" pitchFamily="18" charset="0"/>
            </a:endParaRPr>
          </a:p>
          <a:p>
            <a:r>
              <a:rPr lang="tr-TR" u="sng" dirty="0">
                <a:latin typeface="Cambria" panose="02040503050406030204" pitchFamily="18" charset="0"/>
              </a:rPr>
              <a:t>Construction </a:t>
            </a:r>
            <a:r>
              <a:rPr lang="en-GB" u="sng" dirty="0">
                <a:latin typeface="Cambria" panose="02040503050406030204" pitchFamily="18" charset="0"/>
              </a:rPr>
              <a:t>and Operation:</a:t>
            </a:r>
          </a:p>
          <a:p>
            <a:r>
              <a:rPr lang="en-US" dirty="0">
                <a:latin typeface="Cambria" panose="02040503050406030204" pitchFamily="18" charset="0"/>
              </a:rPr>
              <a:t>Basically, accumulator is a cylinder which contains two types of fluids (gas and oil) separated by a bladder, diaphragm or piston depending on the type of accumulator.</a:t>
            </a:r>
          </a:p>
          <a:p>
            <a:r>
              <a:rPr lang="en-US" dirty="0">
                <a:latin typeface="Cambria" panose="02040503050406030204" pitchFamily="18" charset="0"/>
              </a:rPr>
              <a:t>The gas portion of the device is initially filled with a gas (generally nitrogen) at a certain charge pressure, </a:t>
            </a:r>
            <a:r>
              <a:rPr lang="tr-TR" dirty="0">
                <a:latin typeface="Cambria" panose="02040503050406030204" pitchFamily="18" charset="0"/>
              </a:rPr>
              <a:t>P</a:t>
            </a:r>
            <a:r>
              <a:rPr lang="tr-TR" sz="1100" dirty="0">
                <a:latin typeface="Cambria" panose="02040503050406030204" pitchFamily="18" charset="0"/>
              </a:rPr>
              <a:t>0</a:t>
            </a:r>
            <a:r>
              <a:rPr lang="tr-TR" dirty="0">
                <a:latin typeface="Cambria" panose="02040503050406030204" pitchFamily="18" charset="0"/>
              </a:rPr>
              <a:t> </a:t>
            </a:r>
            <a:r>
              <a:rPr lang="en-US" dirty="0">
                <a:latin typeface="Cambria" panose="02040503050406030204" pitchFamily="18" charset="0"/>
              </a:rPr>
              <a:t>then oil is filled into the liquid portion up to a maximum operating pressure  required</a:t>
            </a:r>
            <a:r>
              <a:rPr lang="tr-TR" dirty="0">
                <a:latin typeface="Cambria" panose="02040503050406030204" pitchFamily="18" charset="0"/>
              </a:rPr>
              <a:t> P</a:t>
            </a:r>
            <a:r>
              <a:rPr lang="tr-TR" sz="1200" dirty="0">
                <a:latin typeface="Cambria" panose="02040503050406030204" pitchFamily="18" charset="0"/>
              </a:rPr>
              <a:t>2</a:t>
            </a:r>
            <a:r>
              <a:rPr lang="en-US" dirty="0">
                <a:latin typeface="Cambria" panose="02040503050406030204" pitchFamily="18" charset="0"/>
              </a:rPr>
              <a:t>. Then oil is discharged as pressurized gas expands until minimum operating pressure is reached</a:t>
            </a:r>
            <a:r>
              <a:rPr lang="tr-TR" dirty="0">
                <a:latin typeface="Cambria" panose="02040503050406030204" pitchFamily="18" charset="0"/>
              </a:rPr>
              <a:t> P</a:t>
            </a:r>
            <a:r>
              <a:rPr lang="tr-TR" sz="1200" dirty="0">
                <a:latin typeface="Cambria" panose="02040503050406030204" pitchFamily="18" charset="0"/>
              </a:rPr>
              <a:t>1</a:t>
            </a:r>
            <a:r>
              <a:rPr lang="en-US" dirty="0">
                <a:latin typeface="Cambria" panose="02040503050406030204" pitchFamily="18" charset="0"/>
              </a:rPr>
              <a:t>.</a:t>
            </a:r>
          </a:p>
        </p:txBody>
      </p:sp>
      <p:sp>
        <p:nvSpPr>
          <p:cNvPr id="4" name="Veri Yer Tutucusu 3"/>
          <p:cNvSpPr>
            <a:spLocks noGrp="1"/>
          </p:cNvSpPr>
          <p:nvPr>
            <p:ph type="dt" sz="half" idx="10"/>
          </p:nvPr>
        </p:nvSpPr>
        <p:spPr/>
        <p:txBody>
          <a:bodyPr/>
          <a:lstStyle/>
          <a:p>
            <a:fld id="{90AEDF91-372A-47E5-8930-AC6DF95DF6BF}" type="datetime1">
              <a:rPr lang="tr-TR" smtClean="0"/>
              <a:t>2.3.2017</a:t>
            </a:fld>
            <a:endParaRPr lang="en-US"/>
          </a:p>
        </p:txBody>
      </p:sp>
    </p:spTree>
    <p:extLst>
      <p:ext uri="{BB962C8B-B14F-4D97-AF65-F5344CB8AC3E}">
        <p14:creationId xmlns:p14="http://schemas.microsoft.com/office/powerpoint/2010/main" val="464326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GB" sz="2400" dirty="0">
                <a:solidFill>
                  <a:prstClr val="white"/>
                </a:solidFill>
                <a:latin typeface="Cambria" panose="02040503050406030204" pitchFamily="18" charset="0"/>
              </a:rPr>
              <a:t>Sequence and pressure reducing valve symbols</a:t>
            </a:r>
            <a:endParaRPr lang="en-GB" sz="2400" dirty="0"/>
          </a:p>
        </p:txBody>
      </p:sp>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219200"/>
            <a:ext cx="7162800" cy="3429000"/>
          </a:xfrm>
        </p:spPr>
        <p:style>
          <a:lnRef idx="2">
            <a:schemeClr val="accent1">
              <a:shade val="50000"/>
            </a:schemeClr>
          </a:lnRef>
          <a:fillRef idx="1">
            <a:schemeClr val="accent1"/>
          </a:fillRef>
          <a:effectRef idx="0">
            <a:schemeClr val="accent1"/>
          </a:effectRef>
          <a:fontRef idx="minor">
            <a:schemeClr val="lt1"/>
          </a:fontRef>
        </p:style>
      </p:pic>
      <p:sp>
        <p:nvSpPr>
          <p:cNvPr id="4" name="Date Placeholder 3"/>
          <p:cNvSpPr>
            <a:spLocks noGrp="1"/>
          </p:cNvSpPr>
          <p:nvPr>
            <p:ph type="dt" sz="half" idx="10"/>
          </p:nvPr>
        </p:nvSpPr>
        <p:spPr/>
        <p:txBody>
          <a:bodyPr/>
          <a:lstStyle/>
          <a:p>
            <a:fld id="{71F4CD38-A14E-4BFF-84E6-761F957D3486}" type="datetime1">
              <a:rPr lang="tr-TR" smtClean="0"/>
              <a:t>2.3.2017</a:t>
            </a:fld>
            <a:endParaRPr lang="en-US"/>
          </a:p>
        </p:txBody>
      </p:sp>
    </p:spTree>
    <p:extLst>
      <p:ext uri="{BB962C8B-B14F-4D97-AF65-F5344CB8AC3E}">
        <p14:creationId xmlns:p14="http://schemas.microsoft.com/office/powerpoint/2010/main" val="3358585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a:bodyPr>
          <a:lstStyle/>
          <a:p>
            <a:r>
              <a:rPr lang="en-GB" dirty="0">
                <a:solidFill>
                  <a:prstClr val="white"/>
                </a:solidFill>
                <a:latin typeface="Cambria" panose="02040503050406030204" pitchFamily="18" charset="0"/>
              </a:rPr>
              <a:t>Sequence valve circuit</a:t>
            </a:r>
            <a:endParaRPr lang="en-GB" dirty="0"/>
          </a:p>
        </p:txBody>
      </p:sp>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9304" y="1295400"/>
            <a:ext cx="6123144" cy="3352800"/>
          </a:xfrm>
        </p:spPr>
        <p:style>
          <a:lnRef idx="2">
            <a:schemeClr val="accent1">
              <a:shade val="50000"/>
            </a:schemeClr>
          </a:lnRef>
          <a:fillRef idx="1">
            <a:schemeClr val="accent1"/>
          </a:fillRef>
          <a:effectRef idx="0">
            <a:schemeClr val="accent1"/>
          </a:effectRef>
          <a:fontRef idx="minor">
            <a:schemeClr val="lt1"/>
          </a:fontRef>
        </p:style>
      </p:pic>
      <p:sp>
        <p:nvSpPr>
          <p:cNvPr id="4" name="Date Placeholder 3"/>
          <p:cNvSpPr>
            <a:spLocks noGrp="1"/>
          </p:cNvSpPr>
          <p:nvPr>
            <p:ph type="dt" sz="half" idx="10"/>
          </p:nvPr>
        </p:nvSpPr>
        <p:spPr/>
        <p:txBody>
          <a:bodyPr/>
          <a:lstStyle/>
          <a:p>
            <a:fld id="{0D948540-2618-47DD-A9AB-1D0709D9DA44}" type="datetime1">
              <a:rPr lang="tr-TR" smtClean="0"/>
              <a:t>2.3.2017</a:t>
            </a:fld>
            <a:endParaRPr lang="en-US"/>
          </a:p>
        </p:txBody>
      </p:sp>
    </p:spTree>
    <p:extLst>
      <p:ext uri="{BB962C8B-B14F-4D97-AF65-F5344CB8AC3E}">
        <p14:creationId xmlns:p14="http://schemas.microsoft.com/office/powerpoint/2010/main" val="275930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GB" dirty="0">
                <a:latin typeface="Cambria" panose="02040503050406030204" pitchFamily="18" charset="0"/>
              </a:rPr>
              <a:t>Sequence valve applications</a:t>
            </a:r>
          </a:p>
        </p:txBody>
      </p:sp>
      <p:sp>
        <p:nvSpPr>
          <p:cNvPr id="3" name="Content Placeholder 2"/>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GB" dirty="0">
                <a:latin typeface="Cambria" panose="02040503050406030204" pitchFamily="18" charset="0"/>
              </a:rPr>
              <a:t>A sequence valve is sought for when a clamping and drilling actions are to be executed. </a:t>
            </a:r>
          </a:p>
          <a:p>
            <a:r>
              <a:rPr lang="en-GB" dirty="0">
                <a:latin typeface="Cambria" panose="02040503050406030204" pitchFamily="18" charset="0"/>
              </a:rPr>
              <a:t>The clamping cylinder has to start moving and accomplishes its action before the drilling action starts; therefore a sequence valve is incorporated to the inlet of the second cylinder (drilling) hence prevents it from moving until the predetermined pressure value is reached. (i.e. after completing clamping action)</a:t>
            </a:r>
          </a:p>
        </p:txBody>
      </p:sp>
      <p:sp>
        <p:nvSpPr>
          <p:cNvPr id="4" name="Date Placeholder 3"/>
          <p:cNvSpPr>
            <a:spLocks noGrp="1"/>
          </p:cNvSpPr>
          <p:nvPr>
            <p:ph type="dt" sz="half" idx="10"/>
          </p:nvPr>
        </p:nvSpPr>
        <p:spPr/>
        <p:txBody>
          <a:bodyPr/>
          <a:lstStyle/>
          <a:p>
            <a:fld id="{DAE771B1-92D8-4618-B416-F238B2D4C5A6}" type="datetime1">
              <a:rPr lang="tr-TR" smtClean="0"/>
              <a:t>2.3.2017</a:t>
            </a:fld>
            <a:endParaRPr lang="en-US"/>
          </a:p>
        </p:txBody>
      </p:sp>
    </p:spTree>
    <p:extLst>
      <p:ext uri="{BB962C8B-B14F-4D97-AF65-F5344CB8AC3E}">
        <p14:creationId xmlns:p14="http://schemas.microsoft.com/office/powerpoint/2010/main" val="2276676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GB" dirty="0">
                <a:latin typeface="Cambria" panose="02040503050406030204" pitchFamily="18" charset="0"/>
              </a:rPr>
              <a:t>3. Unload</a:t>
            </a:r>
            <a:r>
              <a:rPr lang="tr-TR" dirty="0">
                <a:latin typeface="Cambria" panose="02040503050406030204" pitchFamily="18" charset="0"/>
              </a:rPr>
              <a:t>ı</a:t>
            </a:r>
            <a:r>
              <a:rPr lang="en-GB" dirty="0">
                <a:latin typeface="Cambria" panose="02040503050406030204" pitchFamily="18" charset="0"/>
              </a:rPr>
              <a:t>ng valve</a:t>
            </a:r>
          </a:p>
        </p:txBody>
      </p:sp>
      <p:sp>
        <p:nvSpPr>
          <p:cNvPr id="3" name="Content Placeholder 2"/>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GB" dirty="0">
                <a:latin typeface="Cambria" panose="02040503050406030204" pitchFamily="18" charset="0"/>
              </a:rPr>
              <a:t>This type of hydraulic valve is used to unload pump (i.e. directing pump flow to tank at a low pressure) when a required pressure in the system is reached. An unloading valve principally operates as a pressure relief valve but at a relatively lower pressure. This circuit is used:</a:t>
            </a:r>
          </a:p>
          <a:p>
            <a:pPr lvl="1"/>
            <a:r>
              <a:rPr lang="en-GB" dirty="0">
                <a:latin typeface="Cambria" panose="02040503050406030204" pitchFamily="18" charset="0"/>
              </a:rPr>
              <a:t>when </a:t>
            </a:r>
            <a:r>
              <a:rPr lang="en-GB" dirty="0">
                <a:solidFill>
                  <a:srgbClr val="FFC000"/>
                </a:solidFill>
                <a:latin typeface="Cambria" panose="02040503050406030204" pitchFamily="18" charset="0"/>
              </a:rPr>
              <a:t>an accumulator </a:t>
            </a:r>
            <a:r>
              <a:rPr lang="en-GB" dirty="0">
                <a:latin typeface="Cambria" panose="02040503050406030204" pitchFamily="18" charset="0"/>
              </a:rPr>
              <a:t>is used with a </a:t>
            </a:r>
            <a:r>
              <a:rPr lang="en-GB" dirty="0">
                <a:solidFill>
                  <a:srgbClr val="FFC000"/>
                </a:solidFill>
                <a:latin typeface="Cambria" panose="02040503050406030204" pitchFamily="18" charset="0"/>
              </a:rPr>
              <a:t>closed centre </a:t>
            </a:r>
            <a:r>
              <a:rPr lang="en-GB" dirty="0">
                <a:latin typeface="Cambria" panose="02040503050406030204" pitchFamily="18" charset="0"/>
              </a:rPr>
              <a:t>valve, or </a:t>
            </a:r>
          </a:p>
          <a:p>
            <a:pPr lvl="1"/>
            <a:r>
              <a:rPr lang="en-GB" dirty="0">
                <a:latin typeface="Cambria" panose="02040503050406030204" pitchFamily="18" charset="0"/>
              </a:rPr>
              <a:t>when </a:t>
            </a:r>
            <a:r>
              <a:rPr lang="en-GB" dirty="0">
                <a:solidFill>
                  <a:srgbClr val="FFC000"/>
                </a:solidFill>
                <a:latin typeface="Cambria" panose="02040503050406030204" pitchFamily="18" charset="0"/>
              </a:rPr>
              <a:t>two pumps </a:t>
            </a:r>
            <a:r>
              <a:rPr lang="en-GB" dirty="0">
                <a:latin typeface="Cambria" panose="02040503050406030204" pitchFamily="18" charset="0"/>
              </a:rPr>
              <a:t>(high-low) are </a:t>
            </a:r>
            <a:r>
              <a:rPr lang="en-GB" dirty="0">
                <a:solidFill>
                  <a:srgbClr val="FFC000"/>
                </a:solidFill>
                <a:latin typeface="Cambria" panose="02040503050406030204" pitchFamily="18" charset="0"/>
              </a:rPr>
              <a:t>used together </a:t>
            </a:r>
            <a:r>
              <a:rPr lang="en-GB" dirty="0">
                <a:latin typeface="Cambria" panose="02040503050406030204" pitchFamily="18" charset="0"/>
              </a:rPr>
              <a:t>and one is to be unloaded after a certain pressure value</a:t>
            </a:r>
            <a:r>
              <a:rPr lang="tr-TR" dirty="0">
                <a:latin typeface="Cambria" panose="02040503050406030204" pitchFamily="18" charset="0"/>
              </a:rPr>
              <a:t> .</a:t>
            </a:r>
            <a:endParaRPr lang="en-GB" dirty="0">
              <a:latin typeface="Cambria" panose="02040503050406030204" pitchFamily="18" charset="0"/>
            </a:endParaRPr>
          </a:p>
        </p:txBody>
      </p:sp>
      <p:sp>
        <p:nvSpPr>
          <p:cNvPr id="4" name="Veri Yer Tutucusu 3"/>
          <p:cNvSpPr>
            <a:spLocks noGrp="1"/>
          </p:cNvSpPr>
          <p:nvPr>
            <p:ph type="dt" sz="half" idx="10"/>
          </p:nvPr>
        </p:nvSpPr>
        <p:spPr/>
        <p:txBody>
          <a:bodyPr/>
          <a:lstStyle/>
          <a:p>
            <a:fld id="{49D45D61-665C-4FC1-AC79-07DCCF9E9621}" type="datetime1">
              <a:rPr lang="tr-TR" smtClean="0">
                <a:solidFill>
                  <a:prstClr val="black">
                    <a:tint val="75000"/>
                  </a:prstClr>
                </a:solidFill>
              </a:rPr>
              <a:t>2.3.2017</a:t>
            </a:fld>
            <a:endParaRPr lang="tr-TR" dirty="0">
              <a:solidFill>
                <a:prstClr val="black">
                  <a:tint val="75000"/>
                </a:prstClr>
              </a:solidFill>
            </a:endParaRPr>
          </a:p>
        </p:txBody>
      </p:sp>
    </p:spTree>
    <p:extLst>
      <p:ext uri="{BB962C8B-B14F-4D97-AF65-F5344CB8AC3E}">
        <p14:creationId xmlns:p14="http://schemas.microsoft.com/office/powerpoint/2010/main" val="800499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a:bodyPr>
          <a:lstStyle/>
          <a:p>
            <a:r>
              <a:rPr lang="en-GB" dirty="0">
                <a:latin typeface="Cambria" panose="02040503050406030204" pitchFamily="18" charset="0"/>
              </a:rPr>
              <a:t>i</a:t>
            </a:r>
            <a:r>
              <a:rPr lang="tr-TR" dirty="0">
                <a:latin typeface="Cambria" panose="02040503050406030204" pitchFamily="18" charset="0"/>
              </a:rPr>
              <a:t>.</a:t>
            </a:r>
            <a:r>
              <a:rPr lang="en-GB" dirty="0">
                <a:latin typeface="Cambria" panose="02040503050406030204" pitchFamily="18" charset="0"/>
              </a:rPr>
              <a:t>Unload</a:t>
            </a:r>
            <a:r>
              <a:rPr lang="tr-TR" dirty="0">
                <a:latin typeface="Cambria" panose="02040503050406030204" pitchFamily="18" charset="0"/>
              </a:rPr>
              <a:t>I</a:t>
            </a:r>
            <a:r>
              <a:rPr lang="en-GB" dirty="0">
                <a:latin typeface="Cambria" panose="02040503050406030204" pitchFamily="18" charset="0"/>
              </a:rPr>
              <a:t>ng circuit with Accumulator</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61955" y="1037004"/>
            <a:ext cx="4842950" cy="3579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3429000" y="1524000"/>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4038600" y="3441676"/>
            <a:ext cx="1447800" cy="11170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486400" y="4558757"/>
            <a:ext cx="1143000" cy="523220"/>
          </a:xfrm>
          <a:prstGeom prst="rect">
            <a:avLst/>
          </a:prstGeom>
          <a:noFill/>
        </p:spPr>
        <p:txBody>
          <a:bodyPr wrap="square" rtlCol="0">
            <a:spAutoFit/>
          </a:bodyPr>
          <a:lstStyle/>
          <a:p>
            <a:r>
              <a:rPr lang="en-GB" sz="1400" dirty="0">
                <a:solidFill>
                  <a:prstClr val="black"/>
                </a:solidFill>
                <a:latin typeface="Cambria" panose="02040503050406030204" pitchFamily="18" charset="0"/>
              </a:rPr>
              <a:t>Unloading Valve</a:t>
            </a:r>
          </a:p>
        </p:txBody>
      </p:sp>
      <p:sp>
        <p:nvSpPr>
          <p:cNvPr id="14" name="TextBox 13"/>
          <p:cNvSpPr txBox="1"/>
          <p:nvPr/>
        </p:nvSpPr>
        <p:spPr>
          <a:xfrm>
            <a:off x="1981200" y="1339334"/>
            <a:ext cx="1708731" cy="369332"/>
          </a:xfrm>
          <a:prstGeom prst="rect">
            <a:avLst/>
          </a:prstGeom>
          <a:noFill/>
        </p:spPr>
        <p:txBody>
          <a:bodyPr wrap="square" rtlCol="0">
            <a:spAutoFit/>
          </a:bodyPr>
          <a:lstStyle/>
          <a:p>
            <a:r>
              <a:rPr lang="en-GB" dirty="0">
                <a:solidFill>
                  <a:prstClr val="black"/>
                </a:solidFill>
                <a:latin typeface="Cambria" panose="02040503050406030204" pitchFamily="18" charset="0"/>
              </a:rPr>
              <a:t>Accumulator</a:t>
            </a:r>
          </a:p>
        </p:txBody>
      </p:sp>
      <p:sp>
        <p:nvSpPr>
          <p:cNvPr id="3" name="Veri Yer Tutucusu 2"/>
          <p:cNvSpPr>
            <a:spLocks noGrp="1"/>
          </p:cNvSpPr>
          <p:nvPr>
            <p:ph type="dt" sz="half" idx="10"/>
          </p:nvPr>
        </p:nvSpPr>
        <p:spPr/>
        <p:txBody>
          <a:bodyPr/>
          <a:lstStyle/>
          <a:p>
            <a:fld id="{DEAF2916-75FC-4165-9500-816F03D824AE}" type="datetime1">
              <a:rPr lang="tr-TR" smtClean="0">
                <a:solidFill>
                  <a:prstClr val="black">
                    <a:tint val="75000"/>
                  </a:prstClr>
                </a:solidFill>
              </a:rPr>
              <a:t>2.3.2017</a:t>
            </a:fld>
            <a:endParaRPr lang="tr-TR" dirty="0">
              <a:solidFill>
                <a:prstClr val="black">
                  <a:tint val="75000"/>
                </a:prstClr>
              </a:solidFill>
            </a:endParaRPr>
          </a:p>
        </p:txBody>
      </p:sp>
    </p:spTree>
    <p:extLst>
      <p:ext uri="{BB962C8B-B14F-4D97-AF65-F5344CB8AC3E}">
        <p14:creationId xmlns:p14="http://schemas.microsoft.com/office/powerpoint/2010/main" val="878340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normAutofit/>
          </a:bodyPr>
          <a:lstStyle/>
          <a:p>
            <a:r>
              <a:rPr lang="en-GB" dirty="0">
                <a:latin typeface="Cambria" panose="02040503050406030204" pitchFamily="18" charset="0"/>
              </a:rPr>
              <a:t>ii</a:t>
            </a:r>
            <a:r>
              <a:rPr lang="tr-TR" dirty="0">
                <a:latin typeface="Cambria" panose="02040503050406030204" pitchFamily="18" charset="0"/>
              </a:rPr>
              <a:t>. </a:t>
            </a:r>
            <a:r>
              <a:rPr lang="en-GB" dirty="0">
                <a:latin typeface="Cambria" panose="02040503050406030204" pitchFamily="18" charset="0"/>
              </a:rPr>
              <a:t>Unloading Valve with Hi-lo Pumps</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8840" y="1001423"/>
            <a:ext cx="5309179" cy="3939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H="1" flipV="1">
            <a:off x="4583429" y="3904104"/>
            <a:ext cx="12954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445820" y="4633415"/>
            <a:ext cx="1600200" cy="307777"/>
          </a:xfrm>
          <a:prstGeom prst="rect">
            <a:avLst/>
          </a:prstGeom>
          <a:noFill/>
        </p:spPr>
        <p:txBody>
          <a:bodyPr wrap="square" rtlCol="0">
            <a:spAutoFit/>
          </a:bodyPr>
          <a:lstStyle/>
          <a:p>
            <a:r>
              <a:rPr lang="en-GB" sz="1400" dirty="0">
                <a:solidFill>
                  <a:prstClr val="black"/>
                </a:solidFill>
                <a:latin typeface="Cambria" panose="02040503050406030204" pitchFamily="18" charset="0"/>
              </a:rPr>
              <a:t>Unloading Valve</a:t>
            </a:r>
          </a:p>
        </p:txBody>
      </p:sp>
      <p:cxnSp>
        <p:nvCxnSpPr>
          <p:cNvPr id="9" name="Straight Arrow Connector 8"/>
          <p:cNvCxnSpPr/>
          <p:nvPr/>
        </p:nvCxnSpPr>
        <p:spPr>
          <a:xfrm flipH="1" flipV="1">
            <a:off x="5878829" y="2851566"/>
            <a:ext cx="1167191" cy="372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77000" y="3132615"/>
            <a:ext cx="1943100" cy="307777"/>
          </a:xfrm>
          <a:prstGeom prst="rect">
            <a:avLst/>
          </a:prstGeom>
          <a:noFill/>
        </p:spPr>
        <p:txBody>
          <a:bodyPr wrap="square" rtlCol="0">
            <a:spAutoFit/>
          </a:bodyPr>
          <a:lstStyle/>
          <a:p>
            <a:r>
              <a:rPr lang="en-GB" sz="1400" dirty="0">
                <a:solidFill>
                  <a:prstClr val="black"/>
                </a:solidFill>
                <a:latin typeface="Cambria" panose="02040503050406030204" pitchFamily="18" charset="0"/>
              </a:rPr>
              <a:t>Pressure Relief Valve</a:t>
            </a:r>
          </a:p>
        </p:txBody>
      </p:sp>
      <p:sp>
        <p:nvSpPr>
          <p:cNvPr id="3" name="Veri Yer Tutucusu 2"/>
          <p:cNvSpPr>
            <a:spLocks noGrp="1"/>
          </p:cNvSpPr>
          <p:nvPr>
            <p:ph type="dt" sz="half" idx="10"/>
          </p:nvPr>
        </p:nvSpPr>
        <p:spPr/>
        <p:txBody>
          <a:bodyPr/>
          <a:lstStyle/>
          <a:p>
            <a:fld id="{CA9D81AA-E353-4C1E-A279-CF502FC800EA}" type="datetime1">
              <a:rPr lang="tr-TR" smtClean="0">
                <a:solidFill>
                  <a:prstClr val="black">
                    <a:tint val="75000"/>
                  </a:prstClr>
                </a:solidFill>
              </a:rPr>
              <a:t>2.3.2017</a:t>
            </a:fld>
            <a:endParaRPr lang="tr-TR" dirty="0">
              <a:solidFill>
                <a:prstClr val="black">
                  <a:tint val="75000"/>
                </a:prstClr>
              </a:solidFill>
            </a:endParaRPr>
          </a:p>
        </p:txBody>
      </p:sp>
    </p:spTree>
    <p:extLst>
      <p:ext uri="{BB962C8B-B14F-4D97-AF65-F5344CB8AC3E}">
        <p14:creationId xmlns:p14="http://schemas.microsoft.com/office/powerpoint/2010/main" val="1118488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GB" dirty="0">
                <a:latin typeface="Cambria" panose="02040503050406030204" pitchFamily="18" charset="0"/>
              </a:rPr>
              <a:t>4. Double pilot operated check valve</a:t>
            </a:r>
          </a:p>
        </p:txBody>
      </p:sp>
      <p:sp>
        <p:nvSpPr>
          <p:cNvPr id="3" name="Content Placeholder 2"/>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GB" dirty="0">
                <a:latin typeface="Cambria" panose="02040503050406030204" pitchFamily="18" charset="0"/>
              </a:rPr>
              <a:t>In most heavy duty hydraulic presses, the press table connecting the cylinder needs to be </a:t>
            </a:r>
            <a:r>
              <a:rPr lang="en-GB" dirty="0">
                <a:solidFill>
                  <a:srgbClr val="FFC000"/>
                </a:solidFill>
                <a:latin typeface="Cambria" panose="02040503050406030204" pitchFamily="18" charset="0"/>
              </a:rPr>
              <a:t>locked in place</a:t>
            </a:r>
            <a:r>
              <a:rPr lang="tr-TR" dirty="0">
                <a:solidFill>
                  <a:srgbClr val="FFC000"/>
                </a:solidFill>
                <a:latin typeface="Cambria" panose="02040503050406030204" pitchFamily="18" charset="0"/>
              </a:rPr>
              <a:t> </a:t>
            </a:r>
            <a:r>
              <a:rPr lang="en-GB" dirty="0">
                <a:latin typeface="Cambria" panose="02040503050406030204" pitchFamily="18" charset="0"/>
              </a:rPr>
              <a:t>when the press is off duty. This is achieved by incorporating </a:t>
            </a:r>
            <a:r>
              <a:rPr lang="en-GB" dirty="0">
                <a:solidFill>
                  <a:srgbClr val="FFC000"/>
                </a:solidFill>
                <a:latin typeface="Cambria" panose="02040503050406030204" pitchFamily="18" charset="0"/>
              </a:rPr>
              <a:t>a double check pilot</a:t>
            </a:r>
            <a:r>
              <a:rPr lang="tr-TR" dirty="0">
                <a:solidFill>
                  <a:srgbClr val="FFC000"/>
                </a:solidFill>
                <a:latin typeface="Cambria" panose="02040503050406030204" pitchFamily="18" charset="0"/>
              </a:rPr>
              <a:t> </a:t>
            </a:r>
            <a:r>
              <a:rPr lang="en-GB" dirty="0">
                <a:solidFill>
                  <a:srgbClr val="FFC000"/>
                </a:solidFill>
                <a:latin typeface="Cambria" panose="02040503050406030204" pitchFamily="18" charset="0"/>
              </a:rPr>
              <a:t>operated</a:t>
            </a:r>
            <a:r>
              <a:rPr lang="tr-TR" dirty="0">
                <a:solidFill>
                  <a:srgbClr val="FFC000"/>
                </a:solidFill>
                <a:latin typeface="Cambria" panose="02040503050406030204" pitchFamily="18" charset="0"/>
              </a:rPr>
              <a:t> </a:t>
            </a:r>
            <a:r>
              <a:rPr lang="en-GB" dirty="0">
                <a:latin typeface="Cambria" panose="02040503050406030204" pitchFamily="18" charset="0"/>
              </a:rPr>
              <a:t>valve in the system.</a:t>
            </a:r>
            <a:r>
              <a:rPr lang="tr-TR" dirty="0">
                <a:latin typeface="Cambria" panose="02040503050406030204" pitchFamily="18" charset="0"/>
              </a:rPr>
              <a:t> </a:t>
            </a:r>
            <a:r>
              <a:rPr lang="en-GB" dirty="0">
                <a:latin typeface="Cambria" panose="02040503050406030204" pitchFamily="18" charset="0"/>
              </a:rPr>
              <a:t>In this way, the table (cylinder) remains in its required position and </a:t>
            </a:r>
            <a:r>
              <a:rPr lang="en-GB" dirty="0">
                <a:solidFill>
                  <a:srgbClr val="FFC000"/>
                </a:solidFill>
                <a:latin typeface="Cambria" panose="02040503050406030204" pitchFamily="18" charset="0"/>
              </a:rPr>
              <a:t>no external load</a:t>
            </a:r>
            <a:r>
              <a:rPr lang="tr-TR" dirty="0">
                <a:solidFill>
                  <a:srgbClr val="FFC000"/>
                </a:solidFill>
                <a:latin typeface="Cambria" panose="02040503050406030204" pitchFamily="18" charset="0"/>
              </a:rPr>
              <a:t> </a:t>
            </a:r>
            <a:r>
              <a:rPr lang="tr-TR" dirty="0">
                <a:latin typeface="Cambria" panose="02040503050406030204" pitchFamily="18" charset="0"/>
              </a:rPr>
              <a:t>(</a:t>
            </a:r>
            <a:r>
              <a:rPr lang="en-GB" dirty="0">
                <a:latin typeface="Cambria" panose="02040503050406030204" pitchFamily="18" charset="0"/>
              </a:rPr>
              <a:t>such as the table’s weight</a:t>
            </a:r>
            <a:r>
              <a:rPr lang="tr-TR" dirty="0">
                <a:latin typeface="Cambria" panose="02040503050406030204" pitchFamily="18" charset="0"/>
              </a:rPr>
              <a:t>)</a:t>
            </a:r>
            <a:r>
              <a:rPr lang="en-GB" dirty="0">
                <a:latin typeface="Cambria" panose="02040503050406030204" pitchFamily="18" charset="0"/>
              </a:rPr>
              <a:t> can move it.</a:t>
            </a:r>
          </a:p>
          <a:p>
            <a:r>
              <a:rPr lang="en-GB" dirty="0">
                <a:latin typeface="Cambria" panose="02040503050406030204" pitchFamily="18" charset="0"/>
              </a:rPr>
              <a:t>Double check pilot operated valve differs from a normal check valve in that it allows flow in reverse direction after receiving signals (pressure increase).</a:t>
            </a:r>
          </a:p>
          <a:p>
            <a:r>
              <a:rPr lang="en-GB" dirty="0">
                <a:latin typeface="Cambria" panose="02040503050406030204" pitchFamily="18" charset="0"/>
              </a:rPr>
              <a:t>When the directional valve is in neutral position; the double pilot operated check valve locks the actuator against external forces by blocking flows from both ends of the actuator. </a:t>
            </a:r>
          </a:p>
        </p:txBody>
      </p:sp>
      <p:sp>
        <p:nvSpPr>
          <p:cNvPr id="4" name="Veri Yer Tutucusu 3"/>
          <p:cNvSpPr>
            <a:spLocks noGrp="1"/>
          </p:cNvSpPr>
          <p:nvPr>
            <p:ph type="dt" sz="half" idx="10"/>
          </p:nvPr>
        </p:nvSpPr>
        <p:spPr/>
        <p:txBody>
          <a:bodyPr/>
          <a:lstStyle/>
          <a:p>
            <a:fld id="{AC49F41A-C178-48BB-AFA0-B762F9E95B73}" type="datetime1">
              <a:rPr lang="tr-TR" smtClean="0">
                <a:solidFill>
                  <a:prstClr val="black">
                    <a:tint val="75000"/>
                  </a:prstClr>
                </a:solidFill>
              </a:rPr>
              <a:t>2.3.2017</a:t>
            </a:fld>
            <a:endParaRPr lang="tr-TR" dirty="0">
              <a:solidFill>
                <a:prstClr val="black">
                  <a:tint val="75000"/>
                </a:prstClr>
              </a:solidFill>
            </a:endParaRPr>
          </a:p>
        </p:txBody>
      </p:sp>
    </p:spTree>
    <p:extLst>
      <p:ext uri="{BB962C8B-B14F-4D97-AF65-F5344CB8AC3E}">
        <p14:creationId xmlns:p14="http://schemas.microsoft.com/office/powerpoint/2010/main" val="3605824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sz="2400" dirty="0">
                <a:latin typeface="Cambria" panose="02040503050406030204" pitchFamily="18" charset="0"/>
              </a:rPr>
              <a:t>Double pilot operated check valve symbol</a:t>
            </a:r>
          </a:p>
        </p:txBody>
      </p:sp>
      <p:pic>
        <p:nvPicPr>
          <p:cNvPr id="4" name="Resim 3"/>
          <p:cNvPicPr>
            <a:picLocks noChangeAspect="1"/>
          </p:cNvPicPr>
          <p:nvPr/>
        </p:nvPicPr>
        <p:blipFill>
          <a:blip r:embed="rId2"/>
          <a:stretch>
            <a:fillRect/>
          </a:stretch>
        </p:blipFill>
        <p:spPr>
          <a:xfrm>
            <a:off x="2362200" y="1295400"/>
            <a:ext cx="3295650" cy="3076575"/>
          </a:xfrm>
          <a:prstGeom prst="rect">
            <a:avLst/>
          </a:prstGeom>
        </p:spPr>
      </p:pic>
      <p:sp>
        <p:nvSpPr>
          <p:cNvPr id="5" name="Veri Yer Tutucusu 4"/>
          <p:cNvSpPr>
            <a:spLocks noGrp="1"/>
          </p:cNvSpPr>
          <p:nvPr>
            <p:ph type="dt" sz="half" idx="10"/>
          </p:nvPr>
        </p:nvSpPr>
        <p:spPr/>
        <p:txBody>
          <a:bodyPr/>
          <a:lstStyle/>
          <a:p>
            <a:fld id="{54990184-5B97-44C8-AC27-1023EC6DA87F}" type="datetime1">
              <a:rPr lang="tr-TR" smtClean="0">
                <a:solidFill>
                  <a:prstClr val="black">
                    <a:tint val="75000"/>
                  </a:prstClr>
                </a:solidFill>
              </a:rPr>
              <a:t>2.3.2017</a:t>
            </a:fld>
            <a:endParaRPr lang="tr-TR" dirty="0">
              <a:solidFill>
                <a:prstClr val="black">
                  <a:tint val="75000"/>
                </a:prstClr>
              </a:solidFill>
            </a:endParaRPr>
          </a:p>
        </p:txBody>
      </p:sp>
    </p:spTree>
    <p:extLst>
      <p:ext uri="{BB962C8B-B14F-4D97-AF65-F5344CB8AC3E}">
        <p14:creationId xmlns:p14="http://schemas.microsoft.com/office/powerpoint/2010/main" val="1569655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GB" dirty="0">
                <a:latin typeface="Cambria" panose="02040503050406030204" pitchFamily="18" charset="0"/>
              </a:rPr>
              <a:t> double pilot operated check valve</a:t>
            </a:r>
          </a:p>
        </p:txBody>
      </p:sp>
      <p:pic>
        <p:nvPicPr>
          <p:cNvPr id="13" name="Resim 12"/>
          <p:cNvPicPr/>
          <p:nvPr/>
        </p:nvPicPr>
        <p:blipFill rotWithShape="1">
          <a:blip r:embed="rId2">
            <a:extLst>
              <a:ext uri="{28A0092B-C50C-407E-A947-70E740481C1C}">
                <a14:useLocalDpi xmlns:a14="http://schemas.microsoft.com/office/drawing/2010/main" val="0"/>
              </a:ext>
            </a:extLst>
          </a:blip>
          <a:srcRect l="48943" t="11779" r="11485" b="58733"/>
          <a:stretch/>
        </p:blipFill>
        <p:spPr bwMode="auto">
          <a:xfrm>
            <a:off x="2133600" y="1676400"/>
            <a:ext cx="4191000" cy="3048000"/>
          </a:xfrm>
          <a:prstGeom prst="rect">
            <a:avLst/>
          </a:prstGeom>
          <a:noFill/>
          <a:ln>
            <a:noFill/>
          </a:ln>
          <a:extLst>
            <a:ext uri="{53640926-AAD7-44D8-BBD7-CCE9431645EC}">
              <a14:shadowObscured xmlns:a14="http://schemas.microsoft.com/office/drawing/2010/main"/>
            </a:ext>
          </a:extLst>
        </p:spPr>
      </p:pic>
      <p:sp>
        <p:nvSpPr>
          <p:cNvPr id="11" name="Veri Yer Tutucusu 10"/>
          <p:cNvSpPr>
            <a:spLocks noGrp="1"/>
          </p:cNvSpPr>
          <p:nvPr>
            <p:ph type="dt" sz="half" idx="10"/>
          </p:nvPr>
        </p:nvSpPr>
        <p:spPr/>
        <p:txBody>
          <a:bodyPr/>
          <a:lstStyle/>
          <a:p>
            <a:fld id="{BA177DF7-7874-4B5D-BED5-0B96E101089B}" type="datetime1">
              <a:rPr lang="tr-TR" smtClean="0">
                <a:solidFill>
                  <a:prstClr val="black">
                    <a:tint val="75000"/>
                  </a:prstClr>
                </a:solidFill>
              </a:rPr>
              <a:t>2.3.2017</a:t>
            </a:fld>
            <a:endParaRPr lang="tr-TR" dirty="0">
              <a:solidFill>
                <a:prstClr val="black">
                  <a:tint val="75000"/>
                </a:prstClr>
              </a:solidFill>
            </a:endParaRPr>
          </a:p>
        </p:txBody>
      </p:sp>
    </p:spTree>
    <p:extLst>
      <p:ext uri="{BB962C8B-B14F-4D97-AF65-F5344CB8AC3E}">
        <p14:creationId xmlns:p14="http://schemas.microsoft.com/office/powerpoint/2010/main" val="1766049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dirty="0">
                <a:latin typeface="Cambria" panose="02040503050406030204" pitchFamily="18" charset="0"/>
              </a:rPr>
              <a:t>4. Double pilot operated check valve</a:t>
            </a:r>
            <a:endParaRPr lang="en-GB" dirty="0"/>
          </a:p>
        </p:txBody>
      </p:sp>
      <p:sp>
        <p:nvSpPr>
          <p:cNvPr id="3" name="İçerik Yer Tutucusu 2"/>
          <p:cNvSpPr>
            <a:spLocks noGrp="1"/>
          </p:cNvSpPr>
          <p:nvPr>
            <p:ph idx="1"/>
          </p:nvPr>
        </p:nvSpPr>
        <p:spPr/>
        <p:txBody>
          <a:bodyPr/>
          <a:lstStyle/>
          <a:p>
            <a:r>
              <a:rPr lang="en-GB" dirty="0">
                <a:latin typeface="Cambria" panose="02040503050406030204" pitchFamily="18" charset="0"/>
              </a:rPr>
              <a:t>When the directional valve is activated; flow is directed to one side of the valve thereby pushing the ball check there. This action causes the pilot pressure to open the poppet on the opposite side of the valve hence allowing the flow to return to tank. </a:t>
            </a:r>
          </a:p>
          <a:p>
            <a:r>
              <a:rPr lang="en-GB" dirty="0">
                <a:latin typeface="Cambria" panose="02040503050406030204" pitchFamily="18" charset="0"/>
              </a:rPr>
              <a:t>In order to achieve perfect lock; the valve`s two ports (A and B) should not be under pressure. Therefore; the two ends are commonly connected to tank through a directional control valve that has a float centre position.</a:t>
            </a:r>
          </a:p>
          <a:p>
            <a:endParaRPr lang="en-GB" dirty="0"/>
          </a:p>
        </p:txBody>
      </p:sp>
      <p:sp>
        <p:nvSpPr>
          <p:cNvPr id="4" name="Veri Yer Tutucusu 3"/>
          <p:cNvSpPr>
            <a:spLocks noGrp="1"/>
          </p:cNvSpPr>
          <p:nvPr>
            <p:ph type="dt" sz="half" idx="10"/>
          </p:nvPr>
        </p:nvSpPr>
        <p:spPr/>
        <p:txBody>
          <a:bodyPr/>
          <a:lstStyle/>
          <a:p>
            <a:fld id="{5819C26C-81A9-4BF9-8B5B-75993FDADDC1}" type="datetime1">
              <a:rPr lang="tr-TR" smtClean="0">
                <a:solidFill>
                  <a:prstClr val="black">
                    <a:tint val="75000"/>
                  </a:prstClr>
                </a:solidFill>
              </a:rPr>
              <a:t>2.3.2017</a:t>
            </a:fld>
            <a:endParaRPr lang="tr-TR" dirty="0">
              <a:solidFill>
                <a:prstClr val="black">
                  <a:tint val="75000"/>
                </a:prstClr>
              </a:solidFill>
            </a:endParaRPr>
          </a:p>
        </p:txBody>
      </p:sp>
    </p:spTree>
    <p:extLst>
      <p:ext uri="{BB962C8B-B14F-4D97-AF65-F5344CB8AC3E}">
        <p14:creationId xmlns:p14="http://schemas.microsoft.com/office/powerpoint/2010/main" val="373258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chemeClr val="accent2"/>
          </a:solidFill>
        </p:spPr>
        <p:txBody>
          <a:bodyPr/>
          <a:lstStyle/>
          <a:p>
            <a:r>
              <a:rPr lang="tr-TR" dirty="0">
                <a:latin typeface="Cambria" panose="02040503050406030204" pitchFamily="18" charset="0"/>
              </a:rPr>
              <a:t>TYPES OF ACCUMULATORS</a:t>
            </a:r>
          </a:p>
        </p:txBody>
      </p:sp>
      <p:pic>
        <p:nvPicPr>
          <p:cNvPr id="6" name="İçerik Yer Tutucusu 5"/>
          <p:cNvPicPr>
            <a:picLocks noGrp="1" noChangeAspect="1"/>
          </p:cNvPicPr>
          <p:nvPr>
            <p:ph idx="1"/>
          </p:nvPr>
        </p:nvPicPr>
        <p:blipFill>
          <a:blip r:embed="rId2"/>
          <a:stretch>
            <a:fillRect/>
          </a:stretch>
        </p:blipFill>
        <p:spPr>
          <a:xfrm>
            <a:off x="1037430" y="1113641"/>
            <a:ext cx="7092000" cy="3868356"/>
          </a:xfrm>
          <a:prstGeom prst="rect">
            <a:avLst/>
          </a:prstGeom>
        </p:spPr>
      </p:pic>
      <p:sp>
        <p:nvSpPr>
          <p:cNvPr id="4" name="Veri Yer Tutucusu 3"/>
          <p:cNvSpPr>
            <a:spLocks noGrp="1"/>
          </p:cNvSpPr>
          <p:nvPr>
            <p:ph type="dt" sz="half" idx="10"/>
          </p:nvPr>
        </p:nvSpPr>
        <p:spPr/>
        <p:txBody>
          <a:bodyPr/>
          <a:lstStyle/>
          <a:p>
            <a:fld id="{311045CA-F5B8-4E4C-B4B3-F6D2F2288077}" type="datetime1">
              <a:rPr lang="tr-TR" smtClean="0"/>
              <a:t>2.3.2017</a:t>
            </a:fld>
            <a:endParaRPr lang="en-US"/>
          </a:p>
        </p:txBody>
      </p:sp>
    </p:spTree>
    <p:extLst>
      <p:ext uri="{BB962C8B-B14F-4D97-AF65-F5344CB8AC3E}">
        <p14:creationId xmlns:p14="http://schemas.microsoft.com/office/powerpoint/2010/main" val="8709787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dirty="0">
                <a:latin typeface="Cambria" panose="02040503050406030204" pitchFamily="18" charset="0"/>
              </a:rPr>
              <a:t>Double check with float centred dcv</a:t>
            </a:r>
          </a:p>
        </p:txBody>
      </p:sp>
      <p:pic>
        <p:nvPicPr>
          <p:cNvPr id="4" name="Resim 3"/>
          <p:cNvPicPr/>
          <p:nvPr/>
        </p:nvPicPr>
        <p:blipFill rotWithShape="1">
          <a:blip r:embed="rId2">
            <a:extLst>
              <a:ext uri="{28A0092B-C50C-407E-A947-70E740481C1C}">
                <a14:useLocalDpi xmlns:a14="http://schemas.microsoft.com/office/drawing/2010/main" val="0"/>
              </a:ext>
            </a:extLst>
          </a:blip>
          <a:srcRect l="44974" t="52500" r="12587" b="25501"/>
          <a:stretch/>
        </p:blipFill>
        <p:spPr bwMode="auto">
          <a:xfrm>
            <a:off x="1676400" y="1219200"/>
            <a:ext cx="5791200" cy="3505200"/>
          </a:xfrm>
          <a:prstGeom prst="rect">
            <a:avLst/>
          </a:prstGeom>
          <a:noFill/>
          <a:ln>
            <a:noFill/>
          </a:ln>
          <a:extLst>
            <a:ext uri="{53640926-AAD7-44D8-BBD7-CCE9431645EC}">
              <a14:shadowObscured xmlns:a14="http://schemas.microsoft.com/office/drawing/2010/main"/>
            </a:ext>
          </a:extLst>
        </p:spPr>
      </p:pic>
      <p:sp>
        <p:nvSpPr>
          <p:cNvPr id="5" name="Veri Yer Tutucusu 4"/>
          <p:cNvSpPr>
            <a:spLocks noGrp="1"/>
          </p:cNvSpPr>
          <p:nvPr>
            <p:ph type="dt" sz="half" idx="10"/>
          </p:nvPr>
        </p:nvSpPr>
        <p:spPr/>
        <p:txBody>
          <a:bodyPr/>
          <a:lstStyle/>
          <a:p>
            <a:fld id="{6FB00A89-EFA4-4799-8EFF-13C6192AD048}" type="datetime1">
              <a:rPr lang="tr-TR" smtClean="0">
                <a:solidFill>
                  <a:prstClr val="black">
                    <a:tint val="75000"/>
                  </a:prstClr>
                </a:solidFill>
              </a:rPr>
              <a:t>2.3.2017</a:t>
            </a:fld>
            <a:endParaRPr lang="tr-TR" dirty="0">
              <a:solidFill>
                <a:prstClr val="black">
                  <a:tint val="75000"/>
                </a:prstClr>
              </a:solidFill>
            </a:endParaRPr>
          </a:p>
        </p:txBody>
      </p:sp>
    </p:spTree>
    <p:extLst>
      <p:ext uri="{BB962C8B-B14F-4D97-AF65-F5344CB8AC3E}">
        <p14:creationId xmlns:p14="http://schemas.microsoft.com/office/powerpoint/2010/main" val="3624121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sz="2000" dirty="0">
                <a:latin typeface="Cambria" panose="02040503050406030204" pitchFamily="18" charset="0"/>
              </a:rPr>
              <a:t>Functions of a double piloted check valve</a:t>
            </a:r>
          </a:p>
        </p:txBody>
      </p:sp>
      <p:sp>
        <p:nvSpPr>
          <p:cNvPr id="3" name="İçerik Yer Tutucusu 2"/>
          <p:cNvSpPr>
            <a:spLocks noGrp="1"/>
          </p:cNvSpPr>
          <p:nvPr>
            <p:ph idx="1"/>
          </p:nvPr>
        </p:nvSpPr>
        <p:spPr/>
        <p:txBody>
          <a:bodyPr/>
          <a:lstStyle/>
          <a:p>
            <a:r>
              <a:rPr lang="en-GB" dirty="0">
                <a:latin typeface="Cambria" panose="02040503050406030204" pitchFamily="18" charset="0"/>
              </a:rPr>
              <a:t>The double piloted check valve is used in hydraulic circuits for various purposes including:</a:t>
            </a:r>
          </a:p>
          <a:p>
            <a:r>
              <a:rPr lang="en-GB" dirty="0">
                <a:latin typeface="Cambria" panose="02040503050406030204" pitchFamily="18" charset="0"/>
              </a:rPr>
              <a:t>	* Preventing loads from dropping faster than pump supply</a:t>
            </a:r>
          </a:p>
          <a:p>
            <a:r>
              <a:rPr lang="en-GB" dirty="0">
                <a:latin typeface="Cambria" panose="02040503050406030204" pitchFamily="18" charset="0"/>
              </a:rPr>
              <a:t>	* Locking hydraulic cylinders when DCV is in neutral position</a:t>
            </a:r>
          </a:p>
          <a:p>
            <a:r>
              <a:rPr lang="en-GB" dirty="0">
                <a:latin typeface="Cambria" panose="02040503050406030204" pitchFamily="18" charset="0"/>
              </a:rPr>
              <a:t>	* Relieving excess pressure due to load or thermal expansion</a:t>
            </a:r>
          </a:p>
          <a:p>
            <a:r>
              <a:rPr lang="en-GB" dirty="0">
                <a:latin typeface="Cambria" panose="02040503050406030204" pitchFamily="18" charset="0"/>
              </a:rPr>
              <a:t>	* Helps in preventing cavitation.</a:t>
            </a:r>
          </a:p>
          <a:p>
            <a:r>
              <a:rPr lang="en-GB" dirty="0">
                <a:latin typeface="Cambria" panose="02040503050406030204" pitchFamily="18" charset="0"/>
              </a:rPr>
              <a:t>	</a:t>
            </a:r>
          </a:p>
        </p:txBody>
      </p:sp>
      <p:sp>
        <p:nvSpPr>
          <p:cNvPr id="4" name="Veri Yer Tutucusu 3"/>
          <p:cNvSpPr>
            <a:spLocks noGrp="1"/>
          </p:cNvSpPr>
          <p:nvPr>
            <p:ph type="dt" sz="half" idx="10"/>
          </p:nvPr>
        </p:nvSpPr>
        <p:spPr/>
        <p:txBody>
          <a:bodyPr/>
          <a:lstStyle/>
          <a:p>
            <a:fld id="{E8994D15-5BDD-468D-A89C-A24CBFCAEBA0}" type="datetime1">
              <a:rPr lang="tr-TR" smtClean="0">
                <a:solidFill>
                  <a:prstClr val="black">
                    <a:tint val="75000"/>
                  </a:prstClr>
                </a:solidFill>
              </a:rPr>
              <a:t>2.3.2017</a:t>
            </a:fld>
            <a:endParaRPr lang="tr-TR" dirty="0">
              <a:solidFill>
                <a:prstClr val="black">
                  <a:tint val="75000"/>
                </a:prstClr>
              </a:solidFill>
            </a:endParaRPr>
          </a:p>
        </p:txBody>
      </p:sp>
    </p:spTree>
    <p:extLst>
      <p:ext uri="{BB962C8B-B14F-4D97-AF65-F5344CB8AC3E}">
        <p14:creationId xmlns:p14="http://schemas.microsoft.com/office/powerpoint/2010/main" val="4137151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chemeClr val="accent2"/>
          </a:solidFill>
        </p:spPr>
        <p:txBody>
          <a:bodyPr/>
          <a:lstStyle/>
          <a:p>
            <a:r>
              <a:rPr lang="tr-TR" dirty="0">
                <a:latin typeface="Cambria" panose="02040503050406030204" pitchFamily="18" charset="0"/>
              </a:rPr>
              <a:t>ACCUMULTORS</a:t>
            </a:r>
          </a:p>
        </p:txBody>
      </p:sp>
      <p:sp>
        <p:nvSpPr>
          <p:cNvPr id="4" name="Veri Yer Tutucusu 3"/>
          <p:cNvSpPr>
            <a:spLocks noGrp="1"/>
          </p:cNvSpPr>
          <p:nvPr>
            <p:ph type="dt" sz="half" idx="10"/>
          </p:nvPr>
        </p:nvSpPr>
        <p:spPr/>
        <p:txBody>
          <a:bodyPr/>
          <a:lstStyle/>
          <a:p>
            <a:fld id="{426A3DAF-FE59-4EC7-B651-620849E0E365}" type="datetime1">
              <a:rPr lang="tr-TR" smtClean="0"/>
              <a:t>2.3.2017</a:t>
            </a:fld>
            <a:endParaRPr lang="en-US"/>
          </a:p>
        </p:txBody>
      </p:sp>
      <p:pic>
        <p:nvPicPr>
          <p:cNvPr id="1027" name="4 Resim" descr="DSCF0012.JPG"/>
          <p:cNvPicPr>
            <a:picLocks noChangeAspect="1" noChangeArrowheads="1"/>
          </p:cNvPicPr>
          <p:nvPr/>
        </p:nvPicPr>
        <p:blipFill>
          <a:blip r:embed="rId2">
            <a:extLst>
              <a:ext uri="{28A0092B-C50C-407E-A947-70E740481C1C}">
                <a14:useLocalDpi xmlns:a14="http://schemas.microsoft.com/office/drawing/2010/main" val="0"/>
              </a:ext>
            </a:extLst>
          </a:blip>
          <a:srcRect t="5183"/>
          <a:stretch>
            <a:fillRect/>
          </a:stretch>
        </p:blipFill>
        <p:spPr bwMode="auto">
          <a:xfrm>
            <a:off x="914400" y="914400"/>
            <a:ext cx="7486638" cy="4165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8316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chemeClr val="accent2"/>
          </a:solidFill>
        </p:spPr>
        <p:txBody>
          <a:bodyPr/>
          <a:lstStyle/>
          <a:p>
            <a:r>
              <a:rPr lang="tr-TR" dirty="0">
                <a:latin typeface="Cambria" panose="02040503050406030204" pitchFamily="18" charset="0"/>
              </a:rPr>
              <a:t>FUNCTIONS OF ACCUMULATORS</a:t>
            </a:r>
          </a:p>
        </p:txBody>
      </p:sp>
      <p:sp>
        <p:nvSpPr>
          <p:cNvPr id="3" name="İçerik Yer Tutucusu 2"/>
          <p:cNvSpPr>
            <a:spLocks noGrp="1"/>
          </p:cNvSpPr>
          <p:nvPr>
            <p:ph idx="1"/>
          </p:nvPr>
        </p:nvSpPr>
        <p:spPr>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latin typeface="Cambria" panose="02040503050406030204" pitchFamily="18" charset="0"/>
              </a:rPr>
              <a:t>Accumulators have several functions in a hydraulic system. These are:</a:t>
            </a:r>
          </a:p>
          <a:p>
            <a:pPr>
              <a:buAutoNum type="arabicParenR"/>
            </a:pPr>
            <a:r>
              <a:rPr lang="en-US" dirty="0">
                <a:latin typeface="Cambria" panose="02040503050406030204" pitchFamily="18" charset="0"/>
              </a:rPr>
              <a:t>Energy storage . Fluid at high pressure can be stored in accumulator.</a:t>
            </a:r>
          </a:p>
          <a:p>
            <a:pPr>
              <a:buAutoNum type="arabicParenR"/>
            </a:pPr>
            <a:r>
              <a:rPr lang="en-US" dirty="0">
                <a:latin typeface="Cambria" panose="02040503050406030204" pitchFamily="18" charset="0"/>
              </a:rPr>
              <a:t>Used as a back up system in case of power failure (when no electricity the system can operate in emergency)</a:t>
            </a:r>
          </a:p>
          <a:p>
            <a:pPr>
              <a:buAutoNum type="arabicParenR"/>
            </a:pPr>
            <a:r>
              <a:rPr lang="en-US" dirty="0">
                <a:latin typeface="Cambria" panose="02040503050406030204" pitchFamily="18" charset="0"/>
              </a:rPr>
              <a:t>Provide additional volume of hydraulic oil into the system</a:t>
            </a:r>
          </a:p>
          <a:p>
            <a:pPr>
              <a:buAutoNum type="arabicParenR"/>
            </a:pPr>
            <a:r>
              <a:rPr lang="en-US" dirty="0">
                <a:latin typeface="Cambria" panose="02040503050406030204" pitchFamily="18" charset="0"/>
              </a:rPr>
              <a:t>Deadening pressure pulsation in hydraulic systems</a:t>
            </a:r>
          </a:p>
          <a:p>
            <a:pPr>
              <a:buAutoNum type="arabicParenR"/>
            </a:pPr>
            <a:r>
              <a:rPr lang="en-US" dirty="0">
                <a:latin typeface="Cambria" panose="02040503050406030204" pitchFamily="18" charset="0"/>
              </a:rPr>
              <a:t>Maintaining constant fluid flow when system demand is greater than pump supply</a:t>
            </a:r>
          </a:p>
          <a:p>
            <a:endParaRPr lang="tr-TR" dirty="0">
              <a:latin typeface="Cambria" panose="02040503050406030204" pitchFamily="18" charset="0"/>
            </a:endParaRPr>
          </a:p>
        </p:txBody>
      </p:sp>
      <p:sp>
        <p:nvSpPr>
          <p:cNvPr id="4" name="Veri Yer Tutucusu 3"/>
          <p:cNvSpPr>
            <a:spLocks noGrp="1"/>
          </p:cNvSpPr>
          <p:nvPr>
            <p:ph type="dt" sz="half" idx="10"/>
          </p:nvPr>
        </p:nvSpPr>
        <p:spPr/>
        <p:txBody>
          <a:bodyPr/>
          <a:lstStyle/>
          <a:p>
            <a:fld id="{8446629B-BCD5-4E06-97F9-61CAFD834A98}" type="datetime1">
              <a:rPr lang="tr-TR" smtClean="0"/>
              <a:t>2.3.2017</a:t>
            </a:fld>
            <a:endParaRPr lang="en-US"/>
          </a:p>
        </p:txBody>
      </p:sp>
    </p:spTree>
    <p:extLst>
      <p:ext uri="{BB962C8B-B14F-4D97-AF65-F5344CB8AC3E}">
        <p14:creationId xmlns:p14="http://schemas.microsoft.com/office/powerpoint/2010/main" val="4053466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68655" y="152400"/>
            <a:ext cx="7520940" cy="624840"/>
          </a:xfrm>
          <a:solidFill>
            <a:schemeClr val="accent2"/>
          </a:solidFill>
        </p:spPr>
        <p:txBody>
          <a:bodyPr/>
          <a:lstStyle/>
          <a:p>
            <a:r>
              <a:rPr lang="tr-TR" dirty="0">
                <a:latin typeface="Cambria" panose="02040503050406030204" pitchFamily="18" charset="0"/>
              </a:rPr>
              <a:t>ACC-PRESSURE AND VOLUME RELATIONSHIP</a:t>
            </a:r>
          </a:p>
        </p:txBody>
      </p:sp>
      <p:sp>
        <p:nvSpPr>
          <p:cNvPr id="4" name="Veri Yer Tutucusu 3"/>
          <p:cNvSpPr>
            <a:spLocks noGrp="1"/>
          </p:cNvSpPr>
          <p:nvPr>
            <p:ph type="dt" sz="half" idx="10"/>
          </p:nvPr>
        </p:nvSpPr>
        <p:spPr/>
        <p:txBody>
          <a:bodyPr/>
          <a:lstStyle/>
          <a:p>
            <a:fld id="{F747D47A-BF60-4EA5-A090-4697D1D67F04}" type="datetime1">
              <a:rPr lang="tr-TR" smtClean="0"/>
              <a:t>2.3.2017</a:t>
            </a:fld>
            <a:endParaRPr lang="en-US"/>
          </a:p>
        </p:txBody>
      </p:sp>
      <p:pic>
        <p:nvPicPr>
          <p:cNvPr id="6" name="Resim 5"/>
          <p:cNvPicPr>
            <a:picLocks noChangeAspect="1"/>
          </p:cNvPicPr>
          <p:nvPr/>
        </p:nvPicPr>
        <p:blipFill>
          <a:blip r:embed="rId2"/>
          <a:stretch>
            <a:fillRect/>
          </a:stretch>
        </p:blipFill>
        <p:spPr>
          <a:xfrm>
            <a:off x="1752600" y="856888"/>
            <a:ext cx="5353050" cy="4096112"/>
          </a:xfrm>
          <a:prstGeom prst="rect">
            <a:avLst/>
          </a:prstGeom>
        </p:spPr>
      </p:pic>
    </p:spTree>
    <p:extLst>
      <p:ext uri="{BB962C8B-B14F-4D97-AF65-F5344CB8AC3E}">
        <p14:creationId xmlns:p14="http://schemas.microsoft.com/office/powerpoint/2010/main" val="2544851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2960" y="152400"/>
            <a:ext cx="7520940" cy="548640"/>
          </a:xfrm>
          <a:solidFill>
            <a:schemeClr val="accent2"/>
          </a:solidFill>
        </p:spPr>
        <p:txBody>
          <a:bodyPr/>
          <a:lstStyle/>
          <a:p>
            <a:r>
              <a:rPr lang="tr-TR" dirty="0">
                <a:latin typeface="Cambria" panose="02040503050406030204" pitchFamily="18" charset="0"/>
              </a:rPr>
              <a:t>GENERAL GAS LAW</a:t>
            </a: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822960" y="914400"/>
                <a:ext cx="7520940" cy="4266838"/>
              </a:xfrm>
            </p:spPr>
            <p:style>
              <a:lnRef idx="2">
                <a:schemeClr val="accent1">
                  <a:shade val="50000"/>
                </a:schemeClr>
              </a:lnRef>
              <a:fillRef idx="1">
                <a:schemeClr val="accent1"/>
              </a:fillRef>
              <a:effectRef idx="0">
                <a:schemeClr val="accent1"/>
              </a:effectRef>
              <a:fontRef idx="minor">
                <a:schemeClr val="lt1"/>
              </a:fontRef>
            </p:style>
            <p:txBody>
              <a:bodyPr>
                <a:normAutofit fontScale="32500" lnSpcReduction="20000"/>
              </a:bodyPr>
              <a:lstStyle/>
              <a:p>
                <a:r>
                  <a:rPr lang="en-US" sz="3300" dirty="0">
                    <a:latin typeface="Cambria" panose="02040503050406030204" pitchFamily="18" charset="0"/>
                  </a:rPr>
                  <a:t>Calculations of pressure and sizing of accumulators is based on the expansion and compression of the gas filled into the accumulator and hence general gas law is employed.</a:t>
                </a:r>
              </a:p>
              <a:p>
                <a:pPr/>
                <a14:m>
                  <m:oMathPara xmlns:m="http://schemas.openxmlformats.org/officeDocument/2006/math">
                    <m:oMathParaPr>
                      <m:jc m:val="centerGroup"/>
                    </m:oMathParaPr>
                    <m:oMath xmlns:m="http://schemas.openxmlformats.org/officeDocument/2006/math">
                      <m:r>
                        <a:rPr lang="en-US" sz="3300" b="1" i="1" smtClean="0">
                          <a:latin typeface="Cambria Math" panose="02040503050406030204" pitchFamily="18" charset="0"/>
                        </a:rPr>
                        <m:t>𝑷</m:t>
                      </m:r>
                      <m:sSup>
                        <m:sSupPr>
                          <m:ctrlPr>
                            <a:rPr lang="en-US" sz="3300" b="1" i="1" smtClean="0">
                              <a:latin typeface="Cambria Math" panose="02040503050406030204" pitchFamily="18" charset="0"/>
                            </a:rPr>
                          </m:ctrlPr>
                        </m:sSupPr>
                        <m:e>
                          <m:r>
                            <a:rPr lang="en-US" sz="3300" b="1" i="1" smtClean="0">
                              <a:latin typeface="Cambria Math" panose="02040503050406030204" pitchFamily="18" charset="0"/>
                            </a:rPr>
                            <m:t>𝑽</m:t>
                          </m:r>
                        </m:e>
                        <m:sup>
                          <m:r>
                            <a:rPr lang="en-US" sz="3300" b="1" i="1" smtClean="0">
                              <a:latin typeface="Cambria Math" panose="02040503050406030204" pitchFamily="18" charset="0"/>
                            </a:rPr>
                            <m:t>𝒏</m:t>
                          </m:r>
                        </m:sup>
                      </m:sSup>
                      <m:r>
                        <a:rPr lang="en-US" sz="3300" b="1" i="1" smtClean="0">
                          <a:latin typeface="Cambria Math" panose="02040503050406030204" pitchFamily="18" charset="0"/>
                          <a:ea typeface="Cambria Math" panose="02040503050406030204" pitchFamily="18" charset="0"/>
                        </a:rPr>
                        <m:t>=</m:t>
                      </m:r>
                      <m:r>
                        <a:rPr lang="en-US" sz="3300" b="1" i="1" smtClean="0">
                          <a:latin typeface="Cambria Math" panose="02040503050406030204" pitchFamily="18" charset="0"/>
                          <a:ea typeface="Cambria Math" panose="02040503050406030204" pitchFamily="18" charset="0"/>
                        </a:rPr>
                        <m:t>𝑪𝒐𝒏𝒔𝒕𝒂𝒏𝒕</m:t>
                      </m:r>
                    </m:oMath>
                  </m:oMathPara>
                </a14:m>
                <a:endParaRPr lang="en-US" sz="3300" dirty="0">
                  <a:latin typeface="Cambria"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3300" i="1" smtClean="0">
                              <a:solidFill>
                                <a:schemeClr val="tx1"/>
                              </a:solidFill>
                              <a:latin typeface="Cambria Math" panose="02040503050406030204" pitchFamily="18" charset="0"/>
                            </a:rPr>
                          </m:ctrlPr>
                        </m:sSubPr>
                        <m:e>
                          <m:r>
                            <a:rPr lang="en-US" sz="3300" b="1" i="1" smtClean="0">
                              <a:solidFill>
                                <a:schemeClr val="tx1"/>
                              </a:solidFill>
                              <a:latin typeface="Cambria Math" panose="02040503050406030204" pitchFamily="18" charset="0"/>
                            </a:rPr>
                            <m:t>𝑷</m:t>
                          </m:r>
                        </m:e>
                        <m:sub>
                          <m:r>
                            <a:rPr lang="en-US" sz="3300" b="1" i="1" smtClean="0">
                              <a:solidFill>
                                <a:schemeClr val="tx1"/>
                              </a:solidFill>
                              <a:latin typeface="Cambria Math" panose="02040503050406030204" pitchFamily="18" charset="0"/>
                            </a:rPr>
                            <m:t>𝟎</m:t>
                          </m:r>
                        </m:sub>
                      </m:sSub>
                      <m:sSup>
                        <m:sSupPr>
                          <m:ctrlPr>
                            <a:rPr lang="en-US" sz="3300" i="1" smtClean="0">
                              <a:solidFill>
                                <a:schemeClr val="tx1"/>
                              </a:solidFill>
                              <a:latin typeface="Cambria Math" panose="02040503050406030204" pitchFamily="18" charset="0"/>
                            </a:rPr>
                          </m:ctrlPr>
                        </m:sSupPr>
                        <m:e>
                          <m:sSub>
                            <m:sSubPr>
                              <m:ctrlPr>
                                <a:rPr lang="en-US" sz="3300" i="1" smtClean="0">
                                  <a:solidFill>
                                    <a:schemeClr val="tx1"/>
                                  </a:solidFill>
                                  <a:latin typeface="Cambria Math" panose="02040503050406030204" pitchFamily="18" charset="0"/>
                                </a:rPr>
                              </m:ctrlPr>
                            </m:sSubPr>
                            <m:e>
                              <m:r>
                                <a:rPr lang="en-US" sz="3300" b="1" i="1" smtClean="0">
                                  <a:solidFill>
                                    <a:schemeClr val="tx1"/>
                                  </a:solidFill>
                                  <a:latin typeface="Cambria Math" panose="02040503050406030204" pitchFamily="18" charset="0"/>
                                </a:rPr>
                                <m:t>𝑽</m:t>
                              </m:r>
                            </m:e>
                            <m:sub>
                              <m:r>
                                <a:rPr lang="en-US" sz="3300" b="1" i="1" smtClean="0">
                                  <a:solidFill>
                                    <a:schemeClr val="tx1"/>
                                  </a:solidFill>
                                  <a:latin typeface="Cambria Math" panose="02040503050406030204" pitchFamily="18" charset="0"/>
                                </a:rPr>
                                <m:t>𝟎</m:t>
                              </m:r>
                            </m:sub>
                          </m:sSub>
                        </m:e>
                        <m:sup>
                          <m:r>
                            <a:rPr lang="en-US" sz="3300" b="1" i="1" smtClean="0">
                              <a:solidFill>
                                <a:schemeClr val="tx1"/>
                              </a:solidFill>
                              <a:latin typeface="Cambria Math" panose="02040503050406030204" pitchFamily="18" charset="0"/>
                            </a:rPr>
                            <m:t>𝒏</m:t>
                          </m:r>
                        </m:sup>
                      </m:sSup>
                      <m:r>
                        <a:rPr lang="en-US" sz="3300" i="1" smtClean="0">
                          <a:solidFill>
                            <a:schemeClr val="tx1"/>
                          </a:solidFill>
                          <a:latin typeface="Cambria Math" panose="02040503050406030204" pitchFamily="18" charset="0"/>
                          <a:ea typeface="Cambria Math" panose="02040503050406030204" pitchFamily="18" charset="0"/>
                        </a:rPr>
                        <m:t>=</m:t>
                      </m:r>
                      <m:sSub>
                        <m:sSubPr>
                          <m:ctrlPr>
                            <a:rPr lang="en-US" sz="3300" i="1" smtClean="0">
                              <a:solidFill>
                                <a:schemeClr val="tx1"/>
                              </a:solidFill>
                              <a:latin typeface="Cambria Math" panose="02040503050406030204" pitchFamily="18" charset="0"/>
                              <a:ea typeface="Cambria Math" panose="02040503050406030204" pitchFamily="18" charset="0"/>
                            </a:rPr>
                          </m:ctrlPr>
                        </m:sSubPr>
                        <m:e>
                          <m:r>
                            <a:rPr lang="en-US" sz="3300" b="1" i="1" smtClean="0">
                              <a:solidFill>
                                <a:schemeClr val="tx1"/>
                              </a:solidFill>
                              <a:latin typeface="Cambria Math" panose="02040503050406030204" pitchFamily="18" charset="0"/>
                              <a:ea typeface="Cambria Math" panose="02040503050406030204" pitchFamily="18" charset="0"/>
                            </a:rPr>
                            <m:t>𝑷</m:t>
                          </m:r>
                        </m:e>
                        <m:sub>
                          <m:r>
                            <a:rPr lang="en-US" sz="3300" b="1" i="1" smtClean="0">
                              <a:solidFill>
                                <a:schemeClr val="tx1"/>
                              </a:solidFill>
                              <a:latin typeface="Cambria Math" panose="02040503050406030204" pitchFamily="18" charset="0"/>
                              <a:ea typeface="Cambria Math" panose="02040503050406030204" pitchFamily="18" charset="0"/>
                            </a:rPr>
                            <m:t>𝟏</m:t>
                          </m:r>
                        </m:sub>
                      </m:sSub>
                      <m:sSup>
                        <m:sSupPr>
                          <m:ctrlPr>
                            <a:rPr lang="en-US" sz="3300" i="1" smtClean="0">
                              <a:solidFill>
                                <a:schemeClr val="tx1"/>
                              </a:solidFill>
                              <a:latin typeface="Cambria Math" panose="02040503050406030204" pitchFamily="18" charset="0"/>
                              <a:ea typeface="Cambria Math" panose="02040503050406030204" pitchFamily="18" charset="0"/>
                            </a:rPr>
                          </m:ctrlPr>
                        </m:sSupPr>
                        <m:e>
                          <m:sSub>
                            <m:sSubPr>
                              <m:ctrlPr>
                                <a:rPr lang="en-US" sz="3300" i="1" smtClean="0">
                                  <a:solidFill>
                                    <a:schemeClr val="tx1"/>
                                  </a:solidFill>
                                  <a:latin typeface="Cambria Math" panose="02040503050406030204" pitchFamily="18" charset="0"/>
                                  <a:ea typeface="Cambria Math" panose="02040503050406030204" pitchFamily="18" charset="0"/>
                                </a:rPr>
                              </m:ctrlPr>
                            </m:sSubPr>
                            <m:e>
                              <m:r>
                                <a:rPr lang="en-US" sz="3300" b="1" i="1" smtClean="0">
                                  <a:solidFill>
                                    <a:schemeClr val="tx1"/>
                                  </a:solidFill>
                                  <a:latin typeface="Cambria Math" panose="02040503050406030204" pitchFamily="18" charset="0"/>
                                  <a:ea typeface="Cambria Math" panose="02040503050406030204" pitchFamily="18" charset="0"/>
                                </a:rPr>
                                <m:t>𝑽</m:t>
                              </m:r>
                            </m:e>
                            <m:sub>
                              <m:r>
                                <a:rPr lang="en-US" sz="3300" b="1" i="1" smtClean="0">
                                  <a:solidFill>
                                    <a:schemeClr val="tx1"/>
                                  </a:solidFill>
                                  <a:latin typeface="Cambria Math" panose="02040503050406030204" pitchFamily="18" charset="0"/>
                                  <a:ea typeface="Cambria Math" panose="02040503050406030204" pitchFamily="18" charset="0"/>
                                </a:rPr>
                                <m:t>𝟏</m:t>
                              </m:r>
                            </m:sub>
                          </m:sSub>
                        </m:e>
                        <m:sup>
                          <m:r>
                            <a:rPr lang="en-US" sz="3300" b="1" i="1" smtClean="0">
                              <a:solidFill>
                                <a:schemeClr val="tx1"/>
                              </a:solidFill>
                              <a:latin typeface="Cambria Math" panose="02040503050406030204" pitchFamily="18" charset="0"/>
                              <a:ea typeface="Cambria Math" panose="02040503050406030204" pitchFamily="18" charset="0"/>
                            </a:rPr>
                            <m:t>𝒏</m:t>
                          </m:r>
                        </m:sup>
                      </m:sSup>
                      <m:r>
                        <a:rPr lang="en-US" sz="3300" i="1" smtClean="0">
                          <a:solidFill>
                            <a:schemeClr val="tx1"/>
                          </a:solidFill>
                          <a:latin typeface="Cambria Math" panose="02040503050406030204" pitchFamily="18" charset="0"/>
                          <a:ea typeface="Cambria Math" panose="02040503050406030204" pitchFamily="18" charset="0"/>
                        </a:rPr>
                        <m:t>=</m:t>
                      </m:r>
                      <m:sSub>
                        <m:sSubPr>
                          <m:ctrlPr>
                            <a:rPr lang="en-US" sz="3300" i="1" smtClean="0">
                              <a:solidFill>
                                <a:schemeClr val="tx1"/>
                              </a:solidFill>
                              <a:latin typeface="Cambria Math" panose="02040503050406030204" pitchFamily="18" charset="0"/>
                              <a:ea typeface="Cambria Math" panose="02040503050406030204" pitchFamily="18" charset="0"/>
                            </a:rPr>
                          </m:ctrlPr>
                        </m:sSubPr>
                        <m:e>
                          <m:r>
                            <a:rPr lang="en-US" sz="3300" b="1" i="1" smtClean="0">
                              <a:solidFill>
                                <a:schemeClr val="tx1"/>
                              </a:solidFill>
                              <a:latin typeface="Cambria Math" panose="02040503050406030204" pitchFamily="18" charset="0"/>
                              <a:ea typeface="Cambria Math" panose="02040503050406030204" pitchFamily="18" charset="0"/>
                            </a:rPr>
                            <m:t>𝑷</m:t>
                          </m:r>
                        </m:e>
                        <m:sub>
                          <m:r>
                            <a:rPr lang="en-US" sz="3300" b="1" i="1" smtClean="0">
                              <a:solidFill>
                                <a:schemeClr val="tx1"/>
                              </a:solidFill>
                              <a:latin typeface="Cambria Math" panose="02040503050406030204" pitchFamily="18" charset="0"/>
                              <a:ea typeface="Cambria Math" panose="02040503050406030204" pitchFamily="18" charset="0"/>
                            </a:rPr>
                            <m:t>𝟐</m:t>
                          </m:r>
                        </m:sub>
                      </m:sSub>
                      <m:sSup>
                        <m:sSupPr>
                          <m:ctrlPr>
                            <a:rPr lang="en-US" sz="3300" i="1" smtClean="0">
                              <a:solidFill>
                                <a:schemeClr val="tx1"/>
                              </a:solidFill>
                              <a:latin typeface="Cambria Math" panose="02040503050406030204" pitchFamily="18" charset="0"/>
                              <a:ea typeface="Cambria Math" panose="02040503050406030204" pitchFamily="18" charset="0"/>
                            </a:rPr>
                          </m:ctrlPr>
                        </m:sSupPr>
                        <m:e>
                          <m:sSub>
                            <m:sSubPr>
                              <m:ctrlPr>
                                <a:rPr lang="en-US" sz="3300" i="1" smtClean="0">
                                  <a:solidFill>
                                    <a:schemeClr val="tx1"/>
                                  </a:solidFill>
                                  <a:latin typeface="Cambria Math" panose="02040503050406030204" pitchFamily="18" charset="0"/>
                                  <a:ea typeface="Cambria Math" panose="02040503050406030204" pitchFamily="18" charset="0"/>
                                </a:rPr>
                              </m:ctrlPr>
                            </m:sSubPr>
                            <m:e>
                              <m:r>
                                <a:rPr lang="en-US" sz="3300" b="1" i="1" smtClean="0">
                                  <a:solidFill>
                                    <a:schemeClr val="tx1"/>
                                  </a:solidFill>
                                  <a:latin typeface="Cambria Math" panose="02040503050406030204" pitchFamily="18" charset="0"/>
                                  <a:ea typeface="Cambria Math" panose="02040503050406030204" pitchFamily="18" charset="0"/>
                                </a:rPr>
                                <m:t>𝑽</m:t>
                              </m:r>
                            </m:e>
                            <m:sub>
                              <m:r>
                                <a:rPr lang="en-US" sz="3300" b="1" i="1" smtClean="0">
                                  <a:solidFill>
                                    <a:schemeClr val="tx1"/>
                                  </a:solidFill>
                                  <a:latin typeface="Cambria Math" panose="02040503050406030204" pitchFamily="18" charset="0"/>
                                  <a:ea typeface="Cambria Math" panose="02040503050406030204" pitchFamily="18" charset="0"/>
                                </a:rPr>
                                <m:t>𝟐</m:t>
                              </m:r>
                            </m:sub>
                          </m:sSub>
                        </m:e>
                        <m:sup>
                          <m:r>
                            <a:rPr lang="en-US" sz="3300" b="1" i="1" smtClean="0">
                              <a:solidFill>
                                <a:schemeClr val="tx1"/>
                              </a:solidFill>
                              <a:latin typeface="Cambria Math" panose="02040503050406030204" pitchFamily="18" charset="0"/>
                              <a:ea typeface="Cambria Math" panose="02040503050406030204" pitchFamily="18" charset="0"/>
                            </a:rPr>
                            <m:t>𝒏</m:t>
                          </m:r>
                        </m:sup>
                      </m:sSup>
                    </m:oMath>
                  </m:oMathPara>
                </a14:m>
                <a:endParaRPr lang="en-US" sz="3300" dirty="0">
                  <a:latin typeface="Cambria" panose="02040503050406030204" pitchFamily="18" charset="0"/>
                </a:endParaRPr>
              </a:p>
              <a:p>
                <a:endParaRPr lang="tr-TR" sz="3300" dirty="0">
                  <a:latin typeface="Cambria" panose="02040503050406030204" pitchFamily="18" charset="0"/>
                </a:endParaRPr>
              </a:p>
              <a:p>
                <a:endParaRPr lang="en-US" sz="3300" dirty="0">
                  <a:latin typeface="Cambria" panose="02040503050406030204" pitchFamily="18" charset="0"/>
                </a:endParaRPr>
              </a:p>
              <a:p>
                <a:r>
                  <a:rPr lang="en-US" sz="4500" dirty="0">
                    <a:latin typeface="Cambria" panose="02040503050406030204" pitchFamily="18" charset="0"/>
                  </a:rPr>
                  <a:t>Where, P0 : charge pressure</a:t>
                </a:r>
                <a:r>
                  <a:rPr lang="tr-TR" sz="4500" dirty="0">
                    <a:latin typeface="Cambria" panose="02040503050406030204" pitchFamily="18" charset="0"/>
                  </a:rPr>
                  <a:t>, </a:t>
                </a:r>
                <a:r>
                  <a:rPr lang="en-US" sz="4500" dirty="0">
                    <a:latin typeface="Cambria" panose="02040503050406030204" pitchFamily="18" charset="0"/>
                  </a:rPr>
                  <a:t>generally taken as 90% of the minimum operating pressure</a:t>
                </a:r>
              </a:p>
              <a:p>
                <a:r>
                  <a:rPr lang="en-US" sz="4500" dirty="0">
                    <a:latin typeface="Cambria" panose="02040503050406030204" pitchFamily="18" charset="0"/>
                  </a:rPr>
                  <a:t>P1 : Minimum operating pressure</a:t>
                </a:r>
              </a:p>
              <a:p>
                <a:r>
                  <a:rPr lang="en-US" sz="4500" dirty="0">
                    <a:latin typeface="Cambria" panose="02040503050406030204" pitchFamily="18" charset="0"/>
                  </a:rPr>
                  <a:t>P2 : Maximum operating pressure</a:t>
                </a:r>
              </a:p>
              <a:p>
                <a:r>
                  <a:rPr lang="en-US" sz="4500" dirty="0">
                    <a:latin typeface="Cambria" panose="02040503050406030204" pitchFamily="18" charset="0"/>
                  </a:rPr>
                  <a:t>V0 : Accumulator volume at charge pressure</a:t>
                </a:r>
              </a:p>
              <a:p>
                <a:r>
                  <a:rPr lang="en-US" sz="4500" dirty="0">
                    <a:latin typeface="Cambria" panose="02040503050406030204" pitchFamily="18" charset="0"/>
                  </a:rPr>
                  <a:t>V1:  Gas volume at minimum operating pressure</a:t>
                </a:r>
              </a:p>
              <a:p>
                <a:r>
                  <a:rPr lang="en-US" sz="4500" dirty="0">
                    <a:latin typeface="Cambria" panose="02040503050406030204" pitchFamily="18" charset="0"/>
                  </a:rPr>
                  <a:t>V2:  Gas volume at maximum operating pressure</a:t>
                </a:r>
                <a:endParaRPr lang="tr-TR" sz="4500" dirty="0">
                  <a:latin typeface="Cambria" panose="02040503050406030204" pitchFamily="18" charset="0"/>
                </a:endParaRPr>
              </a:p>
              <a:p>
                <a:r>
                  <a:rPr lang="tr-TR" sz="4500" dirty="0">
                    <a:latin typeface="Cambria" panose="02040503050406030204" pitchFamily="18" charset="0"/>
                  </a:rPr>
                  <a:t>n: is </a:t>
                </a:r>
                <a:r>
                  <a:rPr lang="en-US" sz="4500" dirty="0">
                    <a:latin typeface="Cambria" panose="02040503050406030204" pitchFamily="18" charset="0"/>
                  </a:rPr>
                  <a:t>polytropic gas constant, for nitrogen </a:t>
                </a:r>
                <a:r>
                  <a:rPr lang="tr-TR" sz="4500" dirty="0">
                    <a:latin typeface="Cambria" panose="02040503050406030204" pitchFamily="18" charset="0"/>
                  </a:rPr>
                  <a:t>n= 1.4</a:t>
                </a:r>
                <a:endParaRPr lang="en-US" sz="4500" dirty="0">
                  <a:latin typeface="Cambria" panose="02040503050406030204" pitchFamily="18" charset="0"/>
                </a:endParaRPr>
              </a:p>
              <a:p>
                <a:endParaRPr lang="en-US" sz="3300" dirty="0">
                  <a:latin typeface="Cambria" panose="02040503050406030204" pitchFamily="18" charset="0"/>
                </a:endParaRPr>
              </a:p>
              <a:p>
                <a:endParaRPr lang="tr-TR" dirty="0">
                  <a:latin typeface="Cambria" panose="02040503050406030204" pitchFamily="18" charset="0"/>
                </a:endParaRPr>
              </a:p>
              <a:p>
                <a:endParaRPr lang="tr-TR" dirty="0">
                  <a:latin typeface="Cambria" panose="02040503050406030204" pitchFamily="18" charset="0"/>
                </a:endParaRPr>
              </a:p>
              <a:p>
                <a:r>
                  <a:rPr lang="tr-TR" dirty="0">
                    <a:latin typeface="Cambria" panose="02040503050406030204" pitchFamily="18" charset="0"/>
                  </a:rPr>
                  <a:t>        	</a:t>
                </a:r>
              </a:p>
              <a:p>
                <a:endParaRPr lang="tr-TR" dirty="0">
                  <a:latin typeface="Cambria" panose="02040503050406030204" pitchFamily="18" charset="0"/>
                </a:endParaRP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822960" y="914400"/>
                <a:ext cx="7520940" cy="4266838"/>
              </a:xfrm>
              <a:blipFill rotWithShape="0">
                <a:blip r:embed="rId2"/>
                <a:stretch>
                  <a:fillRect l="-162" t="-568"/>
                </a:stretch>
              </a:blipFill>
            </p:spPr>
            <p:txBody>
              <a:bodyPr/>
              <a:lstStyle/>
              <a:p>
                <a:r>
                  <a:rPr lang="tr-TR">
                    <a:noFill/>
                  </a:rPr>
                  <a:t> </a:t>
                </a:r>
              </a:p>
            </p:txBody>
          </p:sp>
        </mc:Fallback>
      </mc:AlternateContent>
      <p:sp>
        <p:nvSpPr>
          <p:cNvPr id="4" name="Veri Yer Tutucusu 3"/>
          <p:cNvSpPr>
            <a:spLocks noGrp="1"/>
          </p:cNvSpPr>
          <p:nvPr>
            <p:ph type="dt" sz="half" idx="10"/>
          </p:nvPr>
        </p:nvSpPr>
        <p:spPr/>
        <p:txBody>
          <a:bodyPr/>
          <a:lstStyle/>
          <a:p>
            <a:fld id="{C7CA00DA-81AD-4B80-B0F5-F168E3745E5B}" type="datetime1">
              <a:rPr lang="tr-TR" smtClean="0"/>
              <a:t>2.3.2017</a:t>
            </a:fld>
            <a:endParaRPr lang="en-US"/>
          </a:p>
        </p:txBody>
      </p:sp>
    </p:spTree>
    <p:extLst>
      <p:ext uri="{BB962C8B-B14F-4D97-AF65-F5344CB8AC3E}">
        <p14:creationId xmlns:p14="http://schemas.microsoft.com/office/powerpoint/2010/main" val="2979412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chemeClr val="accent2"/>
          </a:solidFill>
        </p:spPr>
        <p:txBody>
          <a:bodyPr/>
          <a:lstStyle/>
          <a:p>
            <a:r>
              <a:rPr lang="tr-TR" dirty="0">
                <a:solidFill>
                  <a:srgbClr val="000000"/>
                </a:solidFill>
                <a:latin typeface="Cambria" panose="02040503050406030204" pitchFamily="18" charset="0"/>
              </a:rPr>
              <a:t>GENERAL GAS LAW</a:t>
            </a: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latin typeface="Cambria" panose="02040503050406030204" pitchFamily="18" charset="0"/>
                  </a:rPr>
                  <a:t>The working volume of oil from accumulator is the difference between the gas volumes at minimum and maximum operating pressures, calculated by</a:t>
                </a:r>
                <a:r>
                  <a:rPr lang="tr-TR" dirty="0">
                    <a:latin typeface="Cambria" panose="02040503050406030204" pitchFamily="18" charset="0"/>
                  </a:rPr>
                  <a:t>:</a:t>
                </a:r>
              </a:p>
              <a:p>
                <a:pPr/>
                <a14:m>
                  <m:oMathPara xmlns:m="http://schemas.openxmlformats.org/officeDocument/2006/math">
                    <m:oMathParaPr>
                      <m:jc m:val="left"/>
                    </m:oMathParaPr>
                    <m:oMath xmlns:m="http://schemas.openxmlformats.org/officeDocument/2006/math">
                      <m:sSub>
                        <m:sSubPr>
                          <m:ctrlPr>
                            <a:rPr lang="tr-TR" i="1" smtClean="0">
                              <a:solidFill>
                                <a:schemeClr val="tx1"/>
                              </a:solidFill>
                              <a:latin typeface="Cambria Math" panose="02040503050406030204" pitchFamily="18" charset="0"/>
                            </a:rPr>
                          </m:ctrlPr>
                        </m:sSubPr>
                        <m:e>
                          <m:r>
                            <a:rPr lang="tr-TR" b="1" i="1" smtClean="0">
                              <a:solidFill>
                                <a:schemeClr val="tx1"/>
                              </a:solidFill>
                              <a:latin typeface="Cambria Math" panose="02040503050406030204" pitchFamily="18" charset="0"/>
                            </a:rPr>
                            <m:t>𝑽</m:t>
                          </m:r>
                        </m:e>
                        <m:sub>
                          <m:r>
                            <a:rPr lang="tr-TR" b="1" i="1" smtClean="0">
                              <a:solidFill>
                                <a:schemeClr val="tx1"/>
                              </a:solidFill>
                              <a:latin typeface="Cambria Math" panose="02040503050406030204" pitchFamily="18" charset="0"/>
                            </a:rPr>
                            <m:t>𝒘</m:t>
                          </m:r>
                        </m:sub>
                      </m:sSub>
                      <m:r>
                        <a:rPr lang="tr-TR" i="1" smtClean="0">
                          <a:solidFill>
                            <a:schemeClr val="tx1"/>
                          </a:solidFill>
                          <a:latin typeface="Cambria Math" panose="02040503050406030204" pitchFamily="18" charset="0"/>
                          <a:ea typeface="Cambria Math" panose="02040503050406030204" pitchFamily="18" charset="0"/>
                        </a:rPr>
                        <m:t>=</m:t>
                      </m:r>
                      <m:sSub>
                        <m:sSubPr>
                          <m:ctrlPr>
                            <a:rPr lang="tr-TR" i="1" smtClean="0">
                              <a:solidFill>
                                <a:schemeClr val="tx1"/>
                              </a:solidFill>
                              <a:latin typeface="Cambria Math" panose="02040503050406030204" pitchFamily="18" charset="0"/>
                              <a:ea typeface="Cambria Math" panose="02040503050406030204" pitchFamily="18" charset="0"/>
                            </a:rPr>
                          </m:ctrlPr>
                        </m:sSubPr>
                        <m:e>
                          <m:r>
                            <a:rPr lang="tr-TR" b="1" i="1" smtClean="0">
                              <a:solidFill>
                                <a:schemeClr val="tx1"/>
                              </a:solidFill>
                              <a:latin typeface="Cambria Math" panose="02040503050406030204" pitchFamily="18" charset="0"/>
                              <a:ea typeface="Cambria Math" panose="02040503050406030204" pitchFamily="18" charset="0"/>
                            </a:rPr>
                            <m:t>𝑽</m:t>
                          </m:r>
                        </m:e>
                        <m:sub>
                          <m:r>
                            <a:rPr lang="tr-TR" b="1" i="1" smtClean="0">
                              <a:solidFill>
                                <a:schemeClr val="tx1"/>
                              </a:solidFill>
                              <a:latin typeface="Cambria Math" panose="02040503050406030204" pitchFamily="18" charset="0"/>
                              <a:ea typeface="Cambria Math" panose="02040503050406030204" pitchFamily="18" charset="0"/>
                            </a:rPr>
                            <m:t>𝟏</m:t>
                          </m:r>
                        </m:sub>
                      </m:sSub>
                      <m:r>
                        <a:rPr lang="tr-TR" i="1" smtClean="0">
                          <a:solidFill>
                            <a:schemeClr val="tx1"/>
                          </a:solidFill>
                          <a:latin typeface="Cambria Math" panose="02040503050406030204" pitchFamily="18" charset="0"/>
                          <a:ea typeface="Cambria Math" panose="02040503050406030204" pitchFamily="18" charset="0"/>
                        </a:rPr>
                        <m:t>−</m:t>
                      </m:r>
                      <m:sSub>
                        <m:sSubPr>
                          <m:ctrlPr>
                            <a:rPr lang="tr-TR" i="1" smtClean="0">
                              <a:solidFill>
                                <a:schemeClr val="tx1"/>
                              </a:solidFill>
                              <a:latin typeface="Cambria Math" panose="02040503050406030204" pitchFamily="18" charset="0"/>
                              <a:ea typeface="Cambria Math" panose="02040503050406030204" pitchFamily="18" charset="0"/>
                            </a:rPr>
                          </m:ctrlPr>
                        </m:sSubPr>
                        <m:e>
                          <m:r>
                            <a:rPr lang="tr-TR" b="1" i="1" smtClean="0">
                              <a:solidFill>
                                <a:schemeClr val="tx1"/>
                              </a:solidFill>
                              <a:latin typeface="Cambria Math" panose="02040503050406030204" pitchFamily="18" charset="0"/>
                              <a:ea typeface="Cambria Math" panose="02040503050406030204" pitchFamily="18" charset="0"/>
                            </a:rPr>
                            <m:t>𝑽</m:t>
                          </m:r>
                        </m:e>
                        <m:sub>
                          <m:r>
                            <a:rPr lang="tr-TR" b="1" i="1" smtClean="0">
                              <a:solidFill>
                                <a:schemeClr val="tx1"/>
                              </a:solidFill>
                              <a:latin typeface="Cambria Math" panose="02040503050406030204" pitchFamily="18" charset="0"/>
                              <a:ea typeface="Cambria Math" panose="02040503050406030204" pitchFamily="18" charset="0"/>
                            </a:rPr>
                            <m:t>𝟐</m:t>
                          </m:r>
                        </m:sub>
                      </m:sSub>
                    </m:oMath>
                  </m:oMathPara>
                </a14:m>
                <a:endParaRPr lang="tr-TR" dirty="0">
                  <a:latin typeface="Cambria" panose="02040503050406030204" pitchFamily="18" charset="0"/>
                </a:endParaRPr>
              </a:p>
              <a:p>
                <a:r>
                  <a:rPr lang="en-US" dirty="0">
                    <a:latin typeface="Cambria" panose="02040503050406030204" pitchFamily="18" charset="0"/>
                  </a:rPr>
                  <a:t>Where </a:t>
                </a:r>
                <a:r>
                  <a:rPr lang="en-US" dirty="0" err="1">
                    <a:latin typeface="Cambria" panose="02040503050406030204" pitchFamily="18" charset="0"/>
                  </a:rPr>
                  <a:t>V</a:t>
                </a:r>
                <a:r>
                  <a:rPr lang="en-US" sz="1400" dirty="0" err="1">
                    <a:latin typeface="Cambria" panose="02040503050406030204" pitchFamily="18" charset="0"/>
                  </a:rPr>
                  <a:t>w</a:t>
                </a:r>
                <a:r>
                  <a:rPr lang="en-US" dirty="0">
                    <a:latin typeface="Cambria" panose="02040503050406030204" pitchFamily="18" charset="0"/>
                  </a:rPr>
                  <a:t> is the functional volume of oil  of accumulator. </a:t>
                </a:r>
              </a:p>
              <a:p>
                <a:r>
                  <a:rPr lang="en-US" dirty="0">
                    <a:latin typeface="Cambria" panose="02040503050406030204" pitchFamily="18" charset="0"/>
                  </a:rPr>
                  <a:t>If accumulator charging and discharging occurs at constant temperature (i.e. slowly), then polytropic constant is taken as 1, whereas is adiabatic condition, n is assigned the value with respect to the gas involved. In isothermal condition, the accumulator volume, V</a:t>
                </a:r>
                <a:r>
                  <a:rPr lang="en-US" sz="1200" dirty="0">
                    <a:latin typeface="Cambria" panose="02040503050406030204" pitchFamily="18" charset="0"/>
                  </a:rPr>
                  <a:t>0</a:t>
                </a:r>
                <a:r>
                  <a:rPr lang="en-US" dirty="0">
                    <a:latin typeface="Cambria" panose="02040503050406030204" pitchFamily="18" charset="0"/>
                  </a:rPr>
                  <a:t> is calculated by:</a:t>
                </a:r>
              </a:p>
              <a:p>
                <a:pPr/>
                <a14:m>
                  <m:oMathPara xmlns:m="http://schemas.openxmlformats.org/officeDocument/2006/math">
                    <m:oMathParaPr>
                      <m:jc m:val="left"/>
                    </m:oMathParaPr>
                    <m:oMath xmlns:m="http://schemas.openxmlformats.org/officeDocument/2006/math">
                      <m:sSub>
                        <m:sSubPr>
                          <m:ctrlPr>
                            <a:rPr lang="tr-TR" i="1" smtClean="0">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𝑉</m:t>
                          </m:r>
                        </m:e>
                        <m:sub>
                          <m:r>
                            <a:rPr lang="en-GB" i="1">
                              <a:solidFill>
                                <a:schemeClr val="tx1"/>
                              </a:solidFill>
                              <a:latin typeface="Cambria Math" panose="02040503050406030204" pitchFamily="18" charset="0"/>
                            </a:rPr>
                            <m:t>0</m:t>
                          </m:r>
                        </m:sub>
                      </m:sSub>
                      <m:r>
                        <a:rPr lang="en-GB" i="1">
                          <a:solidFill>
                            <a:schemeClr val="tx1"/>
                          </a:solidFill>
                          <a:latin typeface="Cambria Math" panose="02040503050406030204" pitchFamily="18" charset="0"/>
                        </a:rPr>
                        <m:t>=</m:t>
                      </m:r>
                      <m:f>
                        <m:fPr>
                          <m:ctrlPr>
                            <a:rPr lang="tr-TR" i="1">
                              <a:solidFill>
                                <a:schemeClr val="tx1"/>
                              </a:solidFill>
                              <a:latin typeface="Cambria Math" panose="02040503050406030204" pitchFamily="18" charset="0"/>
                            </a:rPr>
                          </m:ctrlPr>
                        </m:fPr>
                        <m:num>
                          <m:r>
                            <a:rPr lang="en-GB" i="1">
                              <a:solidFill>
                                <a:schemeClr val="tx1"/>
                              </a:solidFill>
                              <a:latin typeface="Cambria Math" panose="02040503050406030204" pitchFamily="18" charset="0"/>
                            </a:rPr>
                            <m:t>𝑉𝑤</m:t>
                          </m:r>
                        </m:num>
                        <m:den>
                          <m:d>
                            <m:dPr>
                              <m:ctrlPr>
                                <a:rPr lang="tr-TR" i="1">
                                  <a:solidFill>
                                    <a:schemeClr val="tx1"/>
                                  </a:solidFill>
                                  <a:latin typeface="Cambria Math" panose="02040503050406030204" pitchFamily="18" charset="0"/>
                                </a:rPr>
                              </m:ctrlPr>
                            </m:dPr>
                            <m:e>
                              <m:f>
                                <m:fPr>
                                  <m:ctrlPr>
                                    <a:rPr lang="tr-TR" i="1">
                                      <a:solidFill>
                                        <a:schemeClr val="tx1"/>
                                      </a:solidFill>
                                      <a:latin typeface="Cambria Math" panose="02040503050406030204" pitchFamily="18" charset="0"/>
                                    </a:rPr>
                                  </m:ctrlPr>
                                </m:fPr>
                                <m:num>
                                  <m:sSub>
                                    <m:sSubPr>
                                      <m:ctrlPr>
                                        <a:rPr lang="tr-TR"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𝑃</m:t>
                                      </m:r>
                                    </m:e>
                                    <m:sub>
                                      <m:r>
                                        <a:rPr lang="en-GB" i="1">
                                          <a:solidFill>
                                            <a:schemeClr val="tx1"/>
                                          </a:solidFill>
                                          <a:latin typeface="Cambria Math" panose="02040503050406030204" pitchFamily="18" charset="0"/>
                                        </a:rPr>
                                        <m:t>0</m:t>
                                      </m:r>
                                    </m:sub>
                                  </m:sSub>
                                </m:num>
                                <m:den>
                                  <m:sSub>
                                    <m:sSubPr>
                                      <m:ctrlPr>
                                        <a:rPr lang="tr-TR"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𝑃</m:t>
                                      </m:r>
                                    </m:e>
                                    <m:sub>
                                      <m:r>
                                        <a:rPr lang="en-GB" i="1">
                                          <a:solidFill>
                                            <a:schemeClr val="tx1"/>
                                          </a:solidFill>
                                          <a:latin typeface="Cambria Math" panose="02040503050406030204" pitchFamily="18" charset="0"/>
                                        </a:rPr>
                                        <m:t>1</m:t>
                                      </m:r>
                                    </m:sub>
                                  </m:sSub>
                                </m:den>
                              </m:f>
                            </m:e>
                          </m:d>
                          <m:r>
                            <a:rPr lang="en-GB" i="1">
                              <a:solidFill>
                                <a:schemeClr val="tx1"/>
                              </a:solidFill>
                              <a:latin typeface="Cambria Math" panose="02040503050406030204" pitchFamily="18" charset="0"/>
                            </a:rPr>
                            <m:t>−</m:t>
                          </m:r>
                          <m:d>
                            <m:dPr>
                              <m:ctrlPr>
                                <a:rPr lang="tr-TR" i="1">
                                  <a:solidFill>
                                    <a:schemeClr val="tx1"/>
                                  </a:solidFill>
                                  <a:latin typeface="Cambria Math" panose="02040503050406030204" pitchFamily="18" charset="0"/>
                                </a:rPr>
                              </m:ctrlPr>
                            </m:dPr>
                            <m:e>
                              <m:f>
                                <m:fPr>
                                  <m:ctrlPr>
                                    <a:rPr lang="tr-TR" i="1">
                                      <a:solidFill>
                                        <a:schemeClr val="tx1"/>
                                      </a:solidFill>
                                      <a:latin typeface="Cambria Math" panose="02040503050406030204" pitchFamily="18" charset="0"/>
                                    </a:rPr>
                                  </m:ctrlPr>
                                </m:fPr>
                                <m:num>
                                  <m:sSub>
                                    <m:sSubPr>
                                      <m:ctrlPr>
                                        <a:rPr lang="tr-TR"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𝑃</m:t>
                                      </m:r>
                                    </m:e>
                                    <m:sub>
                                      <m:r>
                                        <a:rPr lang="en-GB" i="1">
                                          <a:solidFill>
                                            <a:schemeClr val="tx1"/>
                                          </a:solidFill>
                                          <a:latin typeface="Cambria Math" panose="02040503050406030204" pitchFamily="18" charset="0"/>
                                        </a:rPr>
                                        <m:t>0</m:t>
                                      </m:r>
                                    </m:sub>
                                  </m:sSub>
                                </m:num>
                                <m:den>
                                  <m:sSub>
                                    <m:sSubPr>
                                      <m:ctrlPr>
                                        <a:rPr lang="tr-TR"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𝑃</m:t>
                                      </m:r>
                                    </m:e>
                                    <m:sub>
                                      <m:r>
                                        <a:rPr lang="en-GB" i="1">
                                          <a:solidFill>
                                            <a:schemeClr val="tx1"/>
                                          </a:solidFill>
                                          <a:latin typeface="Cambria Math" panose="02040503050406030204" pitchFamily="18" charset="0"/>
                                        </a:rPr>
                                        <m:t>2</m:t>
                                      </m:r>
                                    </m:sub>
                                  </m:sSub>
                                </m:den>
                              </m:f>
                            </m:e>
                          </m:d>
                        </m:den>
                      </m:f>
                    </m:oMath>
                  </m:oMathPara>
                </a14:m>
                <a:endParaRPr lang="tr-TR" dirty="0">
                  <a:solidFill>
                    <a:schemeClr val="tx1"/>
                  </a:solidFill>
                </a:endParaRPr>
              </a:p>
              <a:p>
                <a:endParaRPr lang="tr-TR" dirty="0">
                  <a:latin typeface="Cambria" panose="02040503050406030204" pitchFamily="18" charset="0"/>
                </a:endParaRPr>
              </a:p>
              <a:p>
                <a:endParaRPr lang="tr-TR" dirty="0">
                  <a:latin typeface="Cambria" panose="02040503050406030204" pitchFamily="18" charset="0"/>
                </a:endParaRP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rotWithShape="0">
                <a:blip r:embed="rId2"/>
                <a:stretch>
                  <a:fillRect l="-242" t="-338"/>
                </a:stretch>
              </a:blipFill>
            </p:spPr>
            <p:txBody>
              <a:bodyPr/>
              <a:lstStyle/>
              <a:p>
                <a:r>
                  <a:rPr lang="tr-TR">
                    <a:noFill/>
                  </a:rPr>
                  <a:t> </a:t>
                </a:r>
              </a:p>
            </p:txBody>
          </p:sp>
        </mc:Fallback>
      </mc:AlternateContent>
      <p:sp>
        <p:nvSpPr>
          <p:cNvPr id="4" name="Veri Yer Tutucusu 3"/>
          <p:cNvSpPr>
            <a:spLocks noGrp="1"/>
          </p:cNvSpPr>
          <p:nvPr>
            <p:ph type="dt" sz="half" idx="10"/>
          </p:nvPr>
        </p:nvSpPr>
        <p:spPr/>
        <p:txBody>
          <a:bodyPr/>
          <a:lstStyle/>
          <a:p>
            <a:fld id="{90D58F2B-D037-418C-A16A-292A882C06D8}" type="datetime1">
              <a:rPr lang="tr-TR" smtClean="0"/>
              <a:t>2.3.2017</a:t>
            </a:fld>
            <a:endParaRPr lang="en-US"/>
          </a:p>
        </p:txBody>
      </p:sp>
    </p:spTree>
    <p:extLst>
      <p:ext uri="{BB962C8B-B14F-4D97-AF65-F5344CB8AC3E}">
        <p14:creationId xmlns:p14="http://schemas.microsoft.com/office/powerpoint/2010/main" val="2686958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solidFill>
            <a:schemeClr val="accent2"/>
          </a:solidFill>
        </p:spPr>
        <p:txBody>
          <a:bodyPr/>
          <a:lstStyle/>
          <a:p>
            <a:r>
              <a:rPr lang="tr-TR" dirty="0">
                <a:solidFill>
                  <a:srgbClr val="000000"/>
                </a:solidFill>
                <a:latin typeface="Cambria" panose="02040503050406030204" pitchFamily="18" charset="0"/>
              </a:rPr>
              <a:t>GENERAL GAS LAW</a:t>
            </a: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07000"/>
                  </a:lnSpc>
                  <a:spcAft>
                    <a:spcPts val="800"/>
                  </a:spcAft>
                </a:pPr>
                <a:r>
                  <a:rPr lang="en-US" dirty="0">
                    <a:latin typeface="Cambria" panose="02040503050406030204" pitchFamily="18" charset="0"/>
                    <a:ea typeface="Calibri" panose="020F0502020204030204" pitchFamily="34" charset="0"/>
                    <a:cs typeface="Times New Roman" panose="02020603050405020304" pitchFamily="18" charset="0"/>
                  </a:rPr>
                  <a:t>However, </a:t>
                </a:r>
                <a:r>
                  <a:rPr lang="tr-TR" dirty="0" err="1">
                    <a:latin typeface="Cambria" panose="02040503050406030204" pitchFamily="18" charset="0"/>
                    <a:ea typeface="Calibri" panose="020F0502020204030204" pitchFamily="34" charset="0"/>
                    <a:cs typeface="Times New Roman" panose="02020603050405020304" pitchFamily="18" charset="0"/>
                  </a:rPr>
                  <a:t>if</a:t>
                </a:r>
                <a:r>
                  <a:rPr lang="tr-TR" dirty="0">
                    <a:latin typeface="Cambria" panose="02040503050406030204" pitchFamily="18" charset="0"/>
                    <a:ea typeface="Calibri" panose="020F0502020204030204" pitchFamily="34" charset="0"/>
                    <a:cs typeface="Times New Roman" panose="02020603050405020304" pitchFamily="18" charset="0"/>
                  </a:rPr>
                  <a:t> </a:t>
                </a:r>
                <a:r>
                  <a:rPr lang="en-US" dirty="0">
                    <a:latin typeface="Cambria" panose="02040503050406030204" pitchFamily="18" charset="0"/>
                    <a:ea typeface="Calibri" panose="020F0502020204030204" pitchFamily="34" charset="0"/>
                    <a:cs typeface="Times New Roman" panose="02020603050405020304" pitchFamily="18" charset="0"/>
                  </a:rPr>
                  <a:t>charging takes place rapidly, then volume of accumulator is given by</a:t>
                </a:r>
                <a:r>
                  <a:rPr lang="tr-TR" dirty="0">
                    <a:latin typeface="Cambria" panose="02040503050406030204" pitchFamily="18" charset="0"/>
                    <a:ea typeface="Calibri" panose="020F0502020204030204" pitchFamily="34" charset="0"/>
                    <a:cs typeface="Times New Roman" panose="02020603050405020304" pitchFamily="18" charset="0"/>
                  </a:rPr>
                  <a:t>:</a:t>
                </a:r>
              </a:p>
              <a:p>
                <a:pPr>
                  <a:lnSpc>
                    <a:spcPct val="107000"/>
                  </a:lnSpc>
                  <a:spcAft>
                    <a:spcPts val="800"/>
                  </a:spcAft>
                </a:pPr>
                <a:r>
                  <a:rPr lang="tr-TR" dirty="0">
                    <a:latin typeface="Cambria" panose="02040503050406030204" pitchFamily="18" charset="0"/>
                    <a:ea typeface="Calibri" panose="020F0502020204030204" pitchFamily="34" charset="0"/>
                    <a:cs typeface="Times New Roman" panose="02020603050405020304" pitchFamily="18" charset="0"/>
                  </a:rPr>
                  <a:t> </a:t>
                </a: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tr-TR"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𝑉</m:t>
                          </m:r>
                        </m:e>
                        <m:sub>
                          <m: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m:t>
                          </m:r>
                        </m:sub>
                      </m:sSub>
                      <m: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𝑉</m:t>
                              </m:r>
                            </m:e>
                            <m:sub>
                              <m: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sub>
                          </m:sSub>
                        </m:num>
                        <m:den>
                          <m:sSup>
                            <m:sSupPr>
                              <m:ctrlP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𝑃</m:t>
                                          </m:r>
                                        </m:e>
                                        <m:sub>
                                          <m: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m:t>
                                          </m:r>
                                        </m:sub>
                                      </m:sSub>
                                    </m:num>
                                    <m:den>
                                      <m:sSub>
                                        <m:sSubPr>
                                          <m:ctrlP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𝑃</m:t>
                                          </m:r>
                                        </m:e>
                                        <m:sub>
                                          <m: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den>
                                  </m:f>
                                </m:e>
                              </m:d>
                            </m:e>
                            <m:sup>
                              <m: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𝑛</m:t>
                              </m:r>
                            </m:sup>
                          </m:sSup>
                          <m: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𝑃</m:t>
                                          </m:r>
                                        </m:e>
                                        <m:sub>
                                          <m: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m:t>
                                          </m:r>
                                        </m:sub>
                                      </m:sSub>
                                    </m:num>
                                    <m:den>
                                      <m:sSub>
                                        <m:sSubPr>
                                          <m:ctrlP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𝑃</m:t>
                                          </m:r>
                                        </m:e>
                                        <m:sub>
                                          <m: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sub>
                                      </m:sSub>
                                    </m:den>
                                  </m:f>
                                </m:e>
                              </m:d>
                            </m:e>
                            <m:sup>
                              <m: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r>
                                <a:rPr lang="tr-TR"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𝑛</m:t>
                              </m:r>
                            </m:sup>
                          </m:sSup>
                        </m:den>
                      </m:f>
                    </m:oMath>
                  </m:oMathPara>
                </a14:m>
                <a:endParaRPr lang="tr-TR"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rotWithShape="0">
                <a:blip r:embed="rId2"/>
                <a:stretch>
                  <a:fillRect l="-242" t="-338"/>
                </a:stretch>
              </a:blipFill>
            </p:spPr>
            <p:txBody>
              <a:bodyPr/>
              <a:lstStyle/>
              <a:p>
                <a:r>
                  <a:rPr lang="tr-TR">
                    <a:noFill/>
                  </a:rPr>
                  <a:t> </a:t>
                </a:r>
              </a:p>
            </p:txBody>
          </p:sp>
        </mc:Fallback>
      </mc:AlternateContent>
      <p:sp>
        <p:nvSpPr>
          <p:cNvPr id="4" name="Veri Yer Tutucusu 3"/>
          <p:cNvSpPr>
            <a:spLocks noGrp="1"/>
          </p:cNvSpPr>
          <p:nvPr>
            <p:ph type="dt" sz="half" idx="10"/>
          </p:nvPr>
        </p:nvSpPr>
        <p:spPr/>
        <p:txBody>
          <a:bodyPr/>
          <a:lstStyle/>
          <a:p>
            <a:fld id="{F8A84821-3FF8-4A38-B772-9CFFDADB2A08}" type="datetime1">
              <a:rPr lang="tr-TR" smtClean="0"/>
              <a:t>2.3.2017</a:t>
            </a:fld>
            <a:endParaRPr lang="en-US"/>
          </a:p>
        </p:txBody>
      </p:sp>
    </p:spTree>
    <p:extLst>
      <p:ext uri="{BB962C8B-B14F-4D97-AF65-F5344CB8AC3E}">
        <p14:creationId xmlns:p14="http://schemas.microsoft.com/office/powerpoint/2010/main" val="35695135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1_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4700</TotalTime>
  <Words>1226</Words>
  <Application>Microsoft Office PowerPoint</Application>
  <PresentationFormat>Ekran Gösterisi (4:3)</PresentationFormat>
  <Paragraphs>160</Paragraphs>
  <Slides>31</Slides>
  <Notes>3</Notes>
  <HiddenSlides>0</HiddenSlides>
  <MMClips>0</MMClips>
  <ScaleCrop>false</ScaleCrop>
  <HeadingPairs>
    <vt:vector size="6" baseType="variant">
      <vt:variant>
        <vt:lpstr>Kullanılan Yazı Tipleri</vt:lpstr>
      </vt:variant>
      <vt:variant>
        <vt:i4>10</vt:i4>
      </vt:variant>
      <vt:variant>
        <vt:lpstr>Tema</vt:lpstr>
      </vt:variant>
      <vt:variant>
        <vt:i4>2</vt:i4>
      </vt:variant>
      <vt:variant>
        <vt:lpstr>Slayt Başlıkları</vt:lpstr>
      </vt:variant>
      <vt:variant>
        <vt:i4>31</vt:i4>
      </vt:variant>
    </vt:vector>
  </HeadingPairs>
  <TitlesOfParts>
    <vt:vector size="43" baseType="lpstr">
      <vt:lpstr>Adobe Ming Std L</vt:lpstr>
      <vt:lpstr>Arial</vt:lpstr>
      <vt:lpstr>Calibri</vt:lpstr>
      <vt:lpstr>Cambria</vt:lpstr>
      <vt:lpstr>Cambria Math</vt:lpstr>
      <vt:lpstr>Franklin Gothic Book</vt:lpstr>
      <vt:lpstr>Franklin Gothic Medium</vt:lpstr>
      <vt:lpstr>Times New Roman</vt:lpstr>
      <vt:lpstr>Tunga</vt:lpstr>
      <vt:lpstr>Wingdings</vt:lpstr>
      <vt:lpstr>Angles</vt:lpstr>
      <vt:lpstr>1_Angles</vt:lpstr>
      <vt:lpstr>FluId Power Systems</vt:lpstr>
      <vt:lpstr>HYDRAULIC ACCUMULATOR</vt:lpstr>
      <vt:lpstr>TYPES OF ACCUMULATORS</vt:lpstr>
      <vt:lpstr>ACCUMULTORS</vt:lpstr>
      <vt:lpstr>FUNCTIONS OF ACCUMULATORS</vt:lpstr>
      <vt:lpstr>ACC-PRESSURE AND VOLUME RELATIONSHIP</vt:lpstr>
      <vt:lpstr>GENERAL GAS LAW</vt:lpstr>
      <vt:lpstr>GENERAL GAS LAW</vt:lpstr>
      <vt:lpstr>GENERAL GAS LAW</vt:lpstr>
      <vt:lpstr>ACCUMULATOR CIRCUIT</vt:lpstr>
      <vt:lpstr>example</vt:lpstr>
      <vt:lpstr>solution</vt:lpstr>
      <vt:lpstr>PRESSURE CONTROL VALVES</vt:lpstr>
      <vt:lpstr>Counterbalance  and brake valve symbols</vt:lpstr>
      <vt:lpstr>Functions of a counterbalance valve</vt:lpstr>
      <vt:lpstr>Counterbalance valve circuit</vt:lpstr>
      <vt:lpstr>Counterbalance valve circuit</vt:lpstr>
      <vt:lpstr>Plate and cartridge types counterbalance valves</vt:lpstr>
      <vt:lpstr>2. Sequence valve</vt:lpstr>
      <vt:lpstr>Sequence and pressure reducing valve symbols</vt:lpstr>
      <vt:lpstr>Sequence valve circuit</vt:lpstr>
      <vt:lpstr>Sequence valve applications</vt:lpstr>
      <vt:lpstr>3. Unloadıng valve</vt:lpstr>
      <vt:lpstr>i.UnloadIng circuit with Accumulator</vt:lpstr>
      <vt:lpstr>ii. Unloading Valve with Hi-lo Pumps</vt:lpstr>
      <vt:lpstr>4. Double pilot operated check valve</vt:lpstr>
      <vt:lpstr>Double pilot operated check valve symbol</vt:lpstr>
      <vt:lpstr> double pilot operated check valve</vt:lpstr>
      <vt:lpstr>4. Double pilot operated check valve</vt:lpstr>
      <vt:lpstr>Double check with float centred dcv</vt:lpstr>
      <vt:lpstr>Functions of a double piloted check valve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AIDED DESIGN</dc:title>
  <dc:creator>Omari Mashi KHALFAN</dc:creator>
  <cp:lastModifiedBy>SERIN</cp:lastModifiedBy>
  <cp:revision>388</cp:revision>
  <dcterms:created xsi:type="dcterms:W3CDTF">2006-08-16T00:00:00Z</dcterms:created>
  <dcterms:modified xsi:type="dcterms:W3CDTF">2017-03-02T07:15:59Z</dcterms:modified>
</cp:coreProperties>
</file>