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53"/>
  </p:notesMasterIdLst>
  <p:handoutMasterIdLst>
    <p:handoutMasterId r:id="rId54"/>
  </p:handoutMasterIdLst>
  <p:sldIdLst>
    <p:sldId id="256" r:id="rId3"/>
    <p:sldId id="326" r:id="rId4"/>
    <p:sldId id="327" r:id="rId5"/>
    <p:sldId id="328" r:id="rId6"/>
    <p:sldId id="329" r:id="rId7"/>
    <p:sldId id="330" r:id="rId8"/>
    <p:sldId id="331" r:id="rId9"/>
    <p:sldId id="332" r:id="rId10"/>
    <p:sldId id="333" r:id="rId11"/>
    <p:sldId id="334" r:id="rId12"/>
    <p:sldId id="335" r:id="rId13"/>
    <p:sldId id="336" r:id="rId14"/>
    <p:sldId id="257" r:id="rId15"/>
    <p:sldId id="319" r:id="rId16"/>
    <p:sldId id="324" r:id="rId17"/>
    <p:sldId id="320" r:id="rId18"/>
    <p:sldId id="321" r:id="rId19"/>
    <p:sldId id="258" r:id="rId20"/>
    <p:sldId id="322" r:id="rId21"/>
    <p:sldId id="323" r:id="rId22"/>
    <p:sldId id="316" r:id="rId23"/>
    <p:sldId id="291" r:id="rId24"/>
    <p:sldId id="259" r:id="rId25"/>
    <p:sldId id="260" r:id="rId26"/>
    <p:sldId id="261" r:id="rId27"/>
    <p:sldId id="292" r:id="rId28"/>
    <p:sldId id="293" r:id="rId29"/>
    <p:sldId id="296" r:id="rId30"/>
    <p:sldId id="295" r:id="rId31"/>
    <p:sldId id="298" r:id="rId32"/>
    <p:sldId id="299" r:id="rId33"/>
    <p:sldId id="300" r:id="rId34"/>
    <p:sldId id="301" r:id="rId35"/>
    <p:sldId id="302" r:id="rId36"/>
    <p:sldId id="303" r:id="rId37"/>
    <p:sldId id="304" r:id="rId38"/>
    <p:sldId id="305" r:id="rId39"/>
    <p:sldId id="306" r:id="rId40"/>
    <p:sldId id="307" r:id="rId41"/>
    <p:sldId id="308" r:id="rId42"/>
    <p:sldId id="297" r:id="rId43"/>
    <p:sldId id="311" r:id="rId44"/>
    <p:sldId id="312" r:id="rId45"/>
    <p:sldId id="313" r:id="rId46"/>
    <p:sldId id="314" r:id="rId47"/>
    <p:sldId id="337" r:id="rId48"/>
    <p:sldId id="338" r:id="rId49"/>
    <p:sldId id="339" r:id="rId50"/>
    <p:sldId id="315" r:id="rId51"/>
    <p:sldId id="325"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6F1896-F805-4F72-8B7E-E9E01144C604}" type="datetimeFigureOut">
              <a:rPr lang="en-GB" smtClean="0"/>
              <a:t>09/03/2017</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CEC223-B406-4E6F-9CFD-6DE97E69D7E3}" type="slidenum">
              <a:rPr lang="en-GB" smtClean="0"/>
              <a:t>‹#›</a:t>
            </a:fld>
            <a:endParaRPr lang="en-GB" dirty="0"/>
          </a:p>
        </p:txBody>
      </p:sp>
    </p:spTree>
    <p:extLst>
      <p:ext uri="{BB962C8B-B14F-4D97-AF65-F5344CB8AC3E}">
        <p14:creationId xmlns:p14="http://schemas.microsoft.com/office/powerpoint/2010/main" val="256148272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57A9EF-4BB8-4555-89D0-26CDB7B121FC}" type="datetimeFigureOut">
              <a:rPr lang="en-GB" smtClean="0"/>
              <a:t>09/03/2017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72C9F7-466C-4D69-B4DF-44FFF30946C2}" type="slidenum">
              <a:rPr lang="en-GB" smtClean="0"/>
              <a:t>‹#›</a:t>
            </a:fld>
            <a:endParaRPr lang="en-GB" dirty="0"/>
          </a:p>
        </p:txBody>
      </p:sp>
    </p:spTree>
    <p:extLst>
      <p:ext uri="{BB962C8B-B14F-4D97-AF65-F5344CB8AC3E}">
        <p14:creationId xmlns:p14="http://schemas.microsoft.com/office/powerpoint/2010/main" val="371037284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72C9F7-466C-4D69-B4DF-44FFF30946C2}" type="slidenum">
              <a:rPr lang="en-GB" smtClean="0"/>
              <a:t>1</a:t>
            </a:fld>
            <a:endParaRPr lang="en-GB"/>
          </a:p>
        </p:txBody>
      </p:sp>
      <p:sp>
        <p:nvSpPr>
          <p:cNvPr id="6" name="Header Placeholder 5"/>
          <p:cNvSpPr>
            <a:spLocks noGrp="1"/>
          </p:cNvSpPr>
          <p:nvPr>
            <p:ph type="hdr" sz="quarter" idx="11"/>
          </p:nvPr>
        </p:nvSpPr>
        <p:spPr/>
        <p:txBody>
          <a:bodyPr/>
          <a:lstStyle/>
          <a:p>
            <a:endParaRPr lang="en-GB"/>
          </a:p>
        </p:txBody>
      </p:sp>
    </p:spTree>
    <p:extLst>
      <p:ext uri="{BB962C8B-B14F-4D97-AF65-F5344CB8AC3E}">
        <p14:creationId xmlns:p14="http://schemas.microsoft.com/office/powerpoint/2010/main" val="3227164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72C9F7-466C-4D69-B4DF-44FFF30946C2}" type="slidenum">
              <a:rPr lang="en-GB" smtClean="0"/>
              <a:t>13</a:t>
            </a:fld>
            <a:endParaRPr lang="en-GB"/>
          </a:p>
        </p:txBody>
      </p:sp>
      <p:sp>
        <p:nvSpPr>
          <p:cNvPr id="5" name="Header Placeholder 4"/>
          <p:cNvSpPr>
            <a:spLocks noGrp="1"/>
          </p:cNvSpPr>
          <p:nvPr>
            <p:ph type="hdr" sz="quarter" idx="11"/>
          </p:nvPr>
        </p:nvSpPr>
        <p:spPr/>
        <p:txBody>
          <a:bodyPr/>
          <a:lstStyle/>
          <a:p>
            <a:endParaRPr lang="en-GB"/>
          </a:p>
        </p:txBody>
      </p:sp>
    </p:spTree>
    <p:extLst>
      <p:ext uri="{BB962C8B-B14F-4D97-AF65-F5344CB8AC3E}">
        <p14:creationId xmlns:p14="http://schemas.microsoft.com/office/powerpoint/2010/main" val="358372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72C9F7-466C-4D69-B4DF-44FFF30946C2}" type="slidenum">
              <a:rPr lang="en-GB" smtClean="0">
                <a:solidFill>
                  <a:prstClr val="black"/>
                </a:solidFill>
              </a:rPr>
              <a:pPr/>
              <a:t>14</a:t>
            </a:fld>
            <a:endParaRPr lang="en-GB">
              <a:solidFill>
                <a:prstClr val="black"/>
              </a:solidFill>
            </a:endParaRPr>
          </a:p>
        </p:txBody>
      </p:sp>
      <p:sp>
        <p:nvSpPr>
          <p:cNvPr id="5" name="Header Placeholder 4"/>
          <p:cNvSpPr>
            <a:spLocks noGrp="1"/>
          </p:cNvSpPr>
          <p:nvPr>
            <p:ph type="hdr" sz="quarter" idx="11"/>
          </p:nvPr>
        </p:nvSpPr>
        <p:spPr/>
        <p:txBody>
          <a:bodyPr/>
          <a:lstStyle/>
          <a:p>
            <a:endParaRPr lang="en-GB">
              <a:solidFill>
                <a:prstClr val="black"/>
              </a:solidFill>
            </a:endParaRPr>
          </a:p>
        </p:txBody>
      </p:sp>
    </p:spTree>
    <p:extLst>
      <p:ext uri="{BB962C8B-B14F-4D97-AF65-F5344CB8AC3E}">
        <p14:creationId xmlns:p14="http://schemas.microsoft.com/office/powerpoint/2010/main" val="358372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GB" dirty="0"/>
          </a:p>
        </p:txBody>
      </p:sp>
      <p:sp>
        <p:nvSpPr>
          <p:cNvPr id="4" name="Üstbilgi Yer Tutucusu 3"/>
          <p:cNvSpPr>
            <a:spLocks noGrp="1"/>
          </p:cNvSpPr>
          <p:nvPr>
            <p:ph type="hdr" sz="quarter" idx="10"/>
          </p:nvPr>
        </p:nvSpPr>
        <p:spPr/>
        <p:txBody>
          <a:bodyPr/>
          <a:lstStyle/>
          <a:p>
            <a:endParaRPr lang="en-GB" dirty="0"/>
          </a:p>
        </p:txBody>
      </p:sp>
      <p:sp>
        <p:nvSpPr>
          <p:cNvPr id="5" name="Slayt Numarası Yer Tutucusu 4"/>
          <p:cNvSpPr>
            <a:spLocks noGrp="1"/>
          </p:cNvSpPr>
          <p:nvPr>
            <p:ph type="sldNum" sz="quarter" idx="11"/>
          </p:nvPr>
        </p:nvSpPr>
        <p:spPr/>
        <p:txBody>
          <a:bodyPr/>
          <a:lstStyle/>
          <a:p>
            <a:fld id="{E272C9F7-466C-4D69-B4DF-44FFF30946C2}" type="slidenum">
              <a:rPr lang="en-GB" smtClean="0"/>
              <a:t>47</a:t>
            </a:fld>
            <a:endParaRPr lang="en-GB" dirty="0"/>
          </a:p>
        </p:txBody>
      </p:sp>
    </p:spTree>
    <p:extLst>
      <p:ext uri="{BB962C8B-B14F-4D97-AF65-F5344CB8AC3E}">
        <p14:creationId xmlns:p14="http://schemas.microsoft.com/office/powerpoint/2010/main" val="2706084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E182AF3B-9F6A-44FF-8F1D-050F2C91A51E}" type="datetime1">
              <a:rPr lang="en-GB" smtClean="0"/>
              <a:t>09/03/2017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01956D-4A6D-40D6-9A7F-D2F424A2432E}" type="datetime1">
              <a:rPr lang="en-GB" smtClean="0"/>
              <a:t>09/03/2017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EA8814-6F50-4E2A-8298-78F16546E393}" type="datetime1">
              <a:rPr lang="en-GB" smtClean="0"/>
              <a:t>09/03/2017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D9F75050-0E15-4C5B-92B0-66D068882F1F}" type="datetimeFigureOut">
              <a:rPr lang="tr-TR" smtClean="0">
                <a:solidFill>
                  <a:prstClr val="black">
                    <a:tint val="75000"/>
                  </a:prstClr>
                </a:solidFill>
              </a:rPr>
              <a:pPr/>
              <a:t>9.3.2017</a:t>
            </a:fld>
            <a:endParaRPr lang="tr-TR"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tr-TR"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F75050-0E15-4C5B-92B0-66D068882F1F}" type="datetimeFigureOut">
              <a:rPr lang="tr-TR" smtClean="0">
                <a:solidFill>
                  <a:prstClr val="black">
                    <a:tint val="75000"/>
                  </a:prstClr>
                </a:solidFill>
              </a:rPr>
              <a:pPr/>
              <a:t>9.3.2017</a:t>
            </a:fld>
            <a:endParaRPr lang="tr-TR"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tr-TR"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D9F75050-0E15-4C5B-92B0-66D068882F1F}" type="datetimeFigureOut">
              <a:rPr lang="tr-TR" smtClean="0">
                <a:solidFill>
                  <a:prstClr val="black">
                    <a:tint val="75000"/>
                  </a:prstClr>
                </a:solidFill>
              </a:rPr>
              <a:pPr/>
              <a:t>9.3.2017</a:t>
            </a:fld>
            <a:endParaRPr lang="tr-TR"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tr-TR"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F75050-0E15-4C5B-92B0-66D068882F1F}" type="datetimeFigureOut">
              <a:rPr lang="tr-TR" smtClean="0">
                <a:solidFill>
                  <a:prstClr val="black">
                    <a:tint val="75000"/>
                  </a:prstClr>
                </a:solidFill>
              </a:rPr>
              <a:pPr/>
              <a:t>9.3.2017</a:t>
            </a:fld>
            <a:endParaRPr lang="tr-TR"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tr-TR"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F75050-0E15-4C5B-92B0-66D068882F1F}" type="datetimeFigureOut">
              <a:rPr lang="tr-TR" smtClean="0">
                <a:solidFill>
                  <a:prstClr val="black">
                    <a:tint val="75000"/>
                  </a:prstClr>
                </a:solidFill>
              </a:rPr>
              <a:pPr/>
              <a:t>9.3.2017</a:t>
            </a:fld>
            <a:endParaRPr lang="tr-TR"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tr-TR"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F75050-0E15-4C5B-92B0-66D068882F1F}" type="datetimeFigureOut">
              <a:rPr lang="tr-TR" smtClean="0">
                <a:solidFill>
                  <a:prstClr val="black">
                    <a:tint val="75000"/>
                  </a:prstClr>
                </a:solidFill>
              </a:rPr>
              <a:pPr/>
              <a:t>9.3.2017</a:t>
            </a:fld>
            <a:endParaRPr lang="tr-TR"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tr-TR"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75050-0E15-4C5B-92B0-66D068882F1F}" type="datetimeFigureOut">
              <a:rPr lang="tr-TR" smtClean="0">
                <a:solidFill>
                  <a:prstClr val="black">
                    <a:tint val="75000"/>
                  </a:prstClr>
                </a:solidFill>
              </a:rPr>
              <a:pPr/>
              <a:t>9.3.2017</a:t>
            </a:fld>
            <a:endParaRPr lang="tr-TR"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tr-TR"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D9F75050-0E15-4C5B-92B0-66D068882F1F}" type="datetimeFigureOut">
              <a:rPr lang="tr-TR" smtClean="0">
                <a:solidFill>
                  <a:prstClr val="black">
                    <a:tint val="75000"/>
                  </a:prstClr>
                </a:solidFill>
              </a:rPr>
              <a:pPr/>
              <a:t>9.3.2017</a:t>
            </a:fld>
            <a:endParaRPr lang="tr-TR" dirty="0">
              <a:solidFill>
                <a:prstClr val="black">
                  <a:tint val="75000"/>
                </a:prstClr>
              </a:solidFill>
            </a:endParaRP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tr-TR" dirty="0">
              <a:solidFill>
                <a:prstClr val="black">
                  <a:tint val="75000"/>
                </a:prstClr>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B9383-CECC-4A2D-990C-1DC805E89D47}" type="datetime1">
              <a:rPr lang="en-GB" smtClean="0"/>
              <a:t>09/03/2017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a:t>Click icon to add picture</a:t>
            </a:r>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F75050-0E15-4C5B-92B0-66D068882F1F}" type="datetimeFigureOut">
              <a:rPr lang="tr-TR" smtClean="0">
                <a:solidFill>
                  <a:prstClr val="black">
                    <a:tint val="75000"/>
                  </a:prstClr>
                </a:solidFill>
              </a:rPr>
              <a:pPr/>
              <a:t>9.3.2017</a:t>
            </a:fld>
            <a:endParaRPr lang="tr-TR"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tr-TR"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F75050-0E15-4C5B-92B0-66D068882F1F}" type="datetimeFigureOut">
              <a:rPr lang="tr-TR" smtClean="0">
                <a:solidFill>
                  <a:prstClr val="black">
                    <a:tint val="75000"/>
                  </a:prstClr>
                </a:solidFill>
              </a:rPr>
              <a:pPr/>
              <a:t>9.3.2017</a:t>
            </a:fld>
            <a:endParaRPr lang="tr-TR"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tr-TR"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F75050-0E15-4C5B-92B0-66D068882F1F}" type="datetimeFigureOut">
              <a:rPr lang="tr-TR" smtClean="0">
                <a:solidFill>
                  <a:prstClr val="black">
                    <a:tint val="75000"/>
                  </a:prstClr>
                </a:solidFill>
              </a:rPr>
              <a:pPr/>
              <a:t>9.3.2017</a:t>
            </a:fld>
            <a:endParaRPr lang="tr-TR"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tr-TR"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C6DA2948-0F19-4FC3-9E70-5CDD70C393DB}" type="datetime1">
              <a:rPr lang="en-GB" smtClean="0"/>
              <a:t>09/03/2017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022A20-0D1D-4D30-B3DC-9AAA01F8064A}" type="datetime1">
              <a:rPr lang="en-GB" smtClean="0"/>
              <a:t>09/03/2017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6B5349-86B4-4B05-A110-8249F1F55425}" type="datetime1">
              <a:rPr lang="en-GB" smtClean="0"/>
              <a:t>09/03/2017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D16C70-122A-4283-8895-F06AAF13E4AA}" type="datetime1">
              <a:rPr lang="en-GB" smtClean="0"/>
              <a:t>09/03/2017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4E63D-F676-43C8-8E98-1B3C13237AF6}" type="datetime1">
              <a:rPr lang="en-GB" smtClean="0"/>
              <a:t>09/03/2017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EA604AF9-96C0-4698-B0C0-477A22D9F8AD}" type="datetime1">
              <a:rPr lang="en-GB" smtClean="0"/>
              <a:t>09/03/2017</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a:t>Click icon to add picture</a:t>
            </a:r>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B18CC-39D3-41A2-9331-C158D6D085F7}" type="datetime1">
              <a:rPr lang="en-GB" smtClean="0"/>
              <a:t>09/03/2017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741F721D-964C-47DE-9755-5AC09C6EE94C}" type="datetime1">
              <a:rPr lang="en-GB" smtClean="0"/>
              <a:t>09/03/2017</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9F75050-0E15-4C5B-92B0-66D068882F1F}" type="datetimeFigureOut">
              <a:rPr lang="tr-TR" smtClean="0">
                <a:solidFill>
                  <a:prstClr val="black">
                    <a:tint val="75000"/>
                  </a:prstClr>
                </a:solidFill>
              </a:rPr>
              <a:pPr/>
              <a:t>9.3.2017</a:t>
            </a:fld>
            <a:endParaRPr lang="tr-TR" dirty="0">
              <a:solidFill>
                <a:prstClr val="black">
                  <a:tint val="75000"/>
                </a:prstClr>
              </a:solidFill>
            </a:endParaRP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tr-TR" dirty="0">
              <a:solidFill>
                <a:prstClr val="black">
                  <a:tint val="75000"/>
                </a:prstClr>
              </a:solidFill>
            </a:endParaRP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700536" y="1777121"/>
            <a:ext cx="5648623" cy="948641"/>
          </a:xfrm>
          <a:solidFill>
            <a:schemeClr val="accent2"/>
          </a:solidFill>
        </p:spPr>
        <p:txBody>
          <a:bodyPr/>
          <a:lstStyle/>
          <a:p>
            <a:r>
              <a:rPr lang="en-GB" dirty="0">
                <a:latin typeface="Cambria" panose="02040503050406030204" pitchFamily="18" charset="0"/>
              </a:rPr>
              <a:t>Flu</a:t>
            </a:r>
            <a:r>
              <a:rPr lang="tr-TR" dirty="0">
                <a:latin typeface="Cambria" panose="02040503050406030204" pitchFamily="18" charset="0"/>
              </a:rPr>
              <a:t>I</a:t>
            </a:r>
            <a:r>
              <a:rPr lang="en-GB" dirty="0">
                <a:latin typeface="Cambria" panose="02040503050406030204" pitchFamily="18" charset="0"/>
              </a:rPr>
              <a:t>d Power Systems</a:t>
            </a:r>
          </a:p>
        </p:txBody>
      </p:sp>
      <p:sp>
        <p:nvSpPr>
          <p:cNvPr id="3" name="Subtitle 2"/>
          <p:cNvSpPr>
            <a:spLocks noGrp="1"/>
          </p:cNvSpPr>
          <p:nvPr>
            <p:ph type="subTitle" idx="1"/>
          </p:nvPr>
        </p:nvSpPr>
        <p:spPr>
          <a:xfrm rot="19140000">
            <a:off x="1235892" y="2182863"/>
            <a:ext cx="6511131" cy="859224"/>
          </a:xfrm>
        </p:spPr>
        <p:style>
          <a:lnRef idx="3">
            <a:schemeClr val="lt1"/>
          </a:lnRef>
          <a:fillRef idx="1">
            <a:schemeClr val="accent1"/>
          </a:fillRef>
          <a:effectRef idx="1">
            <a:schemeClr val="accent1"/>
          </a:effectRef>
          <a:fontRef idx="minor">
            <a:schemeClr val="lt1"/>
          </a:fontRef>
        </p:style>
        <p:txBody>
          <a:bodyPr>
            <a:normAutofit/>
          </a:bodyPr>
          <a:lstStyle/>
          <a:p>
            <a:r>
              <a:rPr lang="en-GB" dirty="0">
                <a:solidFill>
                  <a:schemeClr val="tx1"/>
                </a:solidFill>
                <a:latin typeface="Cambria" panose="02040503050406030204" pitchFamily="18" charset="0"/>
              </a:rPr>
              <a:t>BY </a:t>
            </a:r>
            <a:r>
              <a:rPr lang="en-GB" dirty="0" err="1">
                <a:solidFill>
                  <a:schemeClr val="tx1"/>
                </a:solidFill>
                <a:latin typeface="Cambria" panose="02040503050406030204" pitchFamily="18" charset="0"/>
              </a:rPr>
              <a:t>Dr.</a:t>
            </a:r>
            <a:r>
              <a:rPr lang="en-GB" dirty="0">
                <a:solidFill>
                  <a:schemeClr val="tx1"/>
                </a:solidFill>
                <a:latin typeface="Cambria" panose="02040503050406030204" pitchFamily="18" charset="0"/>
              </a:rPr>
              <a:t> OMARI MASHI KHALFAN</a:t>
            </a:r>
          </a:p>
          <a:p>
            <a:r>
              <a:rPr lang="en-GB" dirty="0">
                <a:solidFill>
                  <a:schemeClr val="accent1">
                    <a:lumMod val="40000"/>
                    <a:lumOff val="60000"/>
                  </a:schemeClr>
                </a:solidFill>
                <a:latin typeface="Cambria" panose="02040503050406030204" pitchFamily="18" charset="0"/>
              </a:rPr>
              <a:t>MEVLANA UNIVERSITY</a:t>
            </a:r>
            <a:r>
              <a:rPr lang="en-GB" dirty="0">
                <a:solidFill>
                  <a:schemeClr val="bg1"/>
                </a:solidFill>
                <a:latin typeface="Cambria" panose="02040503050406030204" pitchFamily="18" charset="0"/>
              </a:rPr>
              <a:t>, </a:t>
            </a:r>
            <a:r>
              <a:rPr lang="en-GB" dirty="0">
                <a:solidFill>
                  <a:schemeClr val="accent1">
                    <a:lumMod val="40000"/>
                    <a:lumOff val="60000"/>
                  </a:schemeClr>
                </a:solidFill>
                <a:latin typeface="Cambria" panose="02040503050406030204" pitchFamily="18" charset="0"/>
              </a:rPr>
              <a:t>MECHANICAL ENGINEERING DEPT</a:t>
            </a:r>
            <a:r>
              <a:rPr lang="en-GB" dirty="0">
                <a:solidFill>
                  <a:schemeClr val="bg1"/>
                </a:solidFill>
                <a:latin typeface="Cambria" panose="02040503050406030204" pitchFamily="18" charset="0"/>
              </a:rPr>
              <a:t>.</a:t>
            </a:r>
          </a:p>
        </p:txBody>
      </p:sp>
      <p:sp>
        <p:nvSpPr>
          <p:cNvPr id="4" name="Date Placeholder 3"/>
          <p:cNvSpPr>
            <a:spLocks noGrp="1"/>
          </p:cNvSpPr>
          <p:nvPr>
            <p:ph type="dt" sz="half" idx="10"/>
          </p:nvPr>
        </p:nvSpPr>
        <p:spPr/>
        <p:txBody>
          <a:bodyPr/>
          <a:lstStyle/>
          <a:p>
            <a:fld id="{6AAA67B9-2D50-473A-8E2C-0061FAB4E66B}" type="datetime1">
              <a:rPr lang="en-GB" smtClean="0"/>
              <a:t>09/03/2017</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50521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chemeClr val="accent2"/>
          </a:solidFill>
        </p:spPr>
        <p:txBody>
          <a:bodyPr/>
          <a:lstStyle/>
          <a:p>
            <a:r>
              <a:rPr lang="tr-TR" dirty="0">
                <a:latin typeface="Cambria" panose="02040503050406030204" pitchFamily="18" charset="0"/>
              </a:rPr>
              <a:t>ACCUMULATOR CIRCUIT</a:t>
            </a:r>
          </a:p>
        </p:txBody>
      </p:sp>
      <p:sp>
        <p:nvSpPr>
          <p:cNvPr id="4" name="Veri Yer Tutucusu 3"/>
          <p:cNvSpPr>
            <a:spLocks noGrp="1"/>
          </p:cNvSpPr>
          <p:nvPr>
            <p:ph type="dt" sz="half" idx="10"/>
          </p:nvPr>
        </p:nvSpPr>
        <p:spPr/>
        <p:txBody>
          <a:bodyPr/>
          <a:lstStyle/>
          <a:p>
            <a:fld id="{99EB9383-CECC-4A2D-990C-1DC805E89D47}" type="datetime1">
              <a:rPr lang="en-GB" smtClean="0"/>
              <a:t>09/03/2017</a:t>
            </a:fld>
            <a:endParaRPr lang="en-US"/>
          </a:p>
        </p:txBody>
      </p:sp>
      <p:sp>
        <p:nvSpPr>
          <p:cNvPr id="5" name="Slayt Numarası Yer Tutucusu 4"/>
          <p:cNvSpPr>
            <a:spLocks noGrp="1"/>
          </p:cNvSpPr>
          <p:nvPr>
            <p:ph type="sldNum" sz="quarter" idx="12"/>
          </p:nvPr>
        </p:nvSpPr>
        <p:spPr/>
        <p:txBody>
          <a:bodyPr/>
          <a:lstStyle/>
          <a:p>
            <a:fld id="{B6F15528-21DE-4FAA-801E-634DDDAF4B2B}" type="slidenum">
              <a:rPr lang="en-US" smtClean="0"/>
              <a:pPr/>
              <a:t>10</a:t>
            </a:fld>
            <a:endParaRPr lang="en-US"/>
          </a:p>
        </p:txBody>
      </p:sp>
      <p:pic>
        <p:nvPicPr>
          <p:cNvPr id="10" name="İçerik Yer Tutucusu 9"/>
          <p:cNvPicPr>
            <a:picLocks noGrp="1" noChangeAspect="1"/>
          </p:cNvPicPr>
          <p:nvPr>
            <p:ph idx="1"/>
          </p:nvPr>
        </p:nvPicPr>
        <p:blipFill>
          <a:blip r:embed="rId2"/>
          <a:stretch>
            <a:fillRect/>
          </a:stretch>
        </p:blipFill>
        <p:spPr>
          <a:xfrm>
            <a:off x="2176520" y="914400"/>
            <a:ext cx="3960322" cy="4192908"/>
          </a:xfrm>
          <a:prstGeom prst="rect">
            <a:avLst/>
          </a:prstGeom>
        </p:spPr>
      </p:pic>
    </p:spTree>
    <p:extLst>
      <p:ext uri="{BB962C8B-B14F-4D97-AF65-F5344CB8AC3E}">
        <p14:creationId xmlns:p14="http://schemas.microsoft.com/office/powerpoint/2010/main" val="68868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chemeClr val="accent2"/>
          </a:solidFill>
        </p:spPr>
        <p:txBody>
          <a:bodyPr/>
          <a:lstStyle/>
          <a:p>
            <a:r>
              <a:rPr lang="tr-TR" dirty="0" err="1">
                <a:latin typeface="Cambria" panose="02040503050406030204" pitchFamily="18" charset="0"/>
              </a:rPr>
              <a:t>example</a:t>
            </a:r>
            <a:endParaRPr lang="tr-TR" dirty="0">
              <a:latin typeface="Cambria" panose="02040503050406030204" pitchFamily="18" charset="0"/>
            </a:endParaRPr>
          </a:p>
        </p:txBody>
      </p:sp>
      <p:sp>
        <p:nvSpPr>
          <p:cNvPr id="3" name="İçerik Yer Tutucusu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tr-TR" b="0" dirty="0">
                <a:latin typeface="Cambria" panose="02040503050406030204" pitchFamily="18" charset="0"/>
              </a:rPr>
              <a:t>A</a:t>
            </a:r>
            <a:r>
              <a:rPr lang="en-US" b="0" dirty="0">
                <a:latin typeface="Cambria" panose="02040503050406030204" pitchFamily="18" charset="0"/>
              </a:rPr>
              <a:t>n accumulator </a:t>
            </a:r>
            <a:r>
              <a:rPr lang="tr-TR" b="0" dirty="0">
                <a:latin typeface="Cambria" panose="02040503050406030204" pitchFamily="18" charset="0"/>
              </a:rPr>
              <a:t>is </a:t>
            </a:r>
            <a:r>
              <a:rPr lang="tr-TR" b="0" dirty="0" err="1">
                <a:latin typeface="Cambria" panose="02040503050406030204" pitchFamily="18" charset="0"/>
              </a:rPr>
              <a:t>to</a:t>
            </a:r>
            <a:r>
              <a:rPr lang="tr-TR" b="0" dirty="0">
                <a:latin typeface="Cambria" panose="02040503050406030204" pitchFamily="18" charset="0"/>
              </a:rPr>
              <a:t> deliver</a:t>
            </a:r>
            <a:r>
              <a:rPr lang="en-US" b="0" dirty="0">
                <a:latin typeface="Cambria" panose="02040503050406030204" pitchFamily="18" charset="0"/>
              </a:rPr>
              <a:t> 4 L of oil when ,operating </a:t>
            </a:r>
            <a:r>
              <a:rPr lang="en-GB" b="0" dirty="0">
                <a:latin typeface="Cambria" panose="02040503050406030204" pitchFamily="18" charset="0"/>
              </a:rPr>
              <a:t>between</a:t>
            </a:r>
            <a:r>
              <a:rPr lang="tr-TR" b="0" dirty="0">
                <a:latin typeface="Cambria" panose="02040503050406030204" pitchFamily="18" charset="0"/>
              </a:rPr>
              <a:t> </a:t>
            </a:r>
            <a:r>
              <a:rPr lang="en-US" b="0" dirty="0">
                <a:latin typeface="Cambria" panose="02040503050406030204" pitchFamily="18" charset="0"/>
              </a:rPr>
              <a:t>207 bar </a:t>
            </a:r>
            <a:r>
              <a:rPr lang="en-GB" b="0" dirty="0">
                <a:latin typeface="Cambria" panose="02040503050406030204" pitchFamily="18" charset="0"/>
              </a:rPr>
              <a:t>and</a:t>
            </a:r>
            <a:r>
              <a:rPr lang="en-US" b="0" dirty="0">
                <a:latin typeface="Cambria" panose="02040503050406030204" pitchFamily="18" charset="0"/>
              </a:rPr>
              <a:t> 110 bar in 0.8 s.</a:t>
            </a:r>
          </a:p>
          <a:p>
            <a:r>
              <a:rPr lang="en-US" b="0" dirty="0">
                <a:latin typeface="Cambria" panose="02040503050406030204" pitchFamily="18" charset="0"/>
              </a:rPr>
              <a:t>It is assumed here that the operating pressure is achieved by a slow charging process</a:t>
            </a:r>
          </a:p>
          <a:p>
            <a:r>
              <a:rPr lang="en-US" b="0" dirty="0">
                <a:latin typeface="Cambria" panose="02040503050406030204" pitchFamily="18" charset="0"/>
              </a:rPr>
              <a:t>such that the ideal isothermal process </a:t>
            </a:r>
            <a:r>
              <a:rPr lang="en-US" b="0" i="1" dirty="0">
                <a:latin typeface="Cambria" panose="02040503050406030204" pitchFamily="18" charset="0"/>
              </a:rPr>
              <a:t>n </a:t>
            </a:r>
            <a:r>
              <a:rPr lang="en-US" b="0" dirty="0">
                <a:latin typeface="Cambria" panose="02040503050406030204" pitchFamily="18" charset="0"/>
              </a:rPr>
              <a:t>= 1 may be assumed.</a:t>
            </a:r>
            <a:r>
              <a:rPr lang="tr-TR" b="0" dirty="0">
                <a:latin typeface="Cambria" panose="02040503050406030204" pitchFamily="18" charset="0"/>
              </a:rPr>
              <a:t> </a:t>
            </a:r>
            <a:r>
              <a:rPr lang="en-US" b="0" dirty="0">
                <a:latin typeface="Cambria" panose="02040503050406030204" pitchFamily="18" charset="0"/>
              </a:rPr>
              <a:t>If </a:t>
            </a:r>
            <a:r>
              <a:rPr lang="en-GB" b="0" dirty="0">
                <a:latin typeface="Cambria" panose="02040503050406030204" pitchFamily="18" charset="0"/>
              </a:rPr>
              <a:t>the gas used</a:t>
            </a:r>
            <a:r>
              <a:rPr lang="tr-TR" b="0" dirty="0">
                <a:latin typeface="Cambria" panose="02040503050406030204" pitchFamily="18" charset="0"/>
              </a:rPr>
              <a:t> </a:t>
            </a:r>
            <a:r>
              <a:rPr lang="en-US" b="0" dirty="0">
                <a:latin typeface="Cambria" panose="02040503050406030204" pitchFamily="18" charset="0"/>
              </a:rPr>
              <a:t>in the bladder</a:t>
            </a:r>
            <a:r>
              <a:rPr lang="tr-TR" b="0" dirty="0">
                <a:latin typeface="Cambria" panose="02040503050406030204" pitchFamily="18" charset="0"/>
              </a:rPr>
              <a:t> has n=1.82</a:t>
            </a:r>
            <a:r>
              <a:rPr lang="en-US" b="0" dirty="0">
                <a:latin typeface="Cambria" panose="02040503050406030204" pitchFamily="18" charset="0"/>
              </a:rPr>
              <a:t>. What is the size of the accumulator?</a:t>
            </a:r>
          </a:p>
          <a:p>
            <a:endParaRPr lang="tr-TR" dirty="0">
              <a:latin typeface="Cambria" panose="02040503050406030204" pitchFamily="18" charset="0"/>
            </a:endParaRPr>
          </a:p>
          <a:p>
            <a:r>
              <a:rPr lang="tr-TR" dirty="0">
                <a:latin typeface="Cambria" panose="02040503050406030204" pitchFamily="18" charset="0"/>
              </a:rPr>
              <a:t>Solution:</a:t>
            </a:r>
          </a:p>
          <a:p>
            <a:endParaRPr lang="tr-TR" dirty="0">
              <a:latin typeface="Cambria" panose="02040503050406030204" pitchFamily="18" charset="0"/>
            </a:endParaRPr>
          </a:p>
          <a:p>
            <a:r>
              <a:rPr lang="en-GB" dirty="0">
                <a:latin typeface="Cambria" panose="02040503050406030204" pitchFamily="18" charset="0"/>
              </a:rPr>
              <a:t>Given</a:t>
            </a:r>
            <a:r>
              <a:rPr lang="tr-TR" dirty="0">
                <a:latin typeface="Cambria" panose="02040503050406030204" pitchFamily="18" charset="0"/>
              </a:rPr>
              <a:t> :P2= 207 bar, P1=110 bar, n= 1.82 </a:t>
            </a:r>
            <a:r>
              <a:rPr lang="en-US" dirty="0">
                <a:latin typeface="Cambria" panose="02040503050406030204" pitchFamily="18" charset="0"/>
              </a:rPr>
              <a:t>therefore pre</a:t>
            </a:r>
            <a:r>
              <a:rPr lang="tr-TR" dirty="0">
                <a:latin typeface="Cambria" panose="02040503050406030204" pitchFamily="18" charset="0"/>
              </a:rPr>
              <a:t>-</a:t>
            </a:r>
            <a:r>
              <a:rPr lang="en-US" dirty="0">
                <a:latin typeface="Cambria" panose="02040503050406030204" pitchFamily="18" charset="0"/>
              </a:rPr>
              <a:t>charge pressure</a:t>
            </a:r>
            <a:r>
              <a:rPr lang="tr-TR" dirty="0">
                <a:latin typeface="Cambria" panose="02040503050406030204" pitchFamily="18" charset="0"/>
              </a:rPr>
              <a:t>, P0= 90% P1 = 110(0.9)=99 bar.</a:t>
            </a:r>
          </a:p>
        </p:txBody>
      </p:sp>
      <p:sp>
        <p:nvSpPr>
          <p:cNvPr id="4" name="Veri Yer Tutucusu 3"/>
          <p:cNvSpPr>
            <a:spLocks noGrp="1"/>
          </p:cNvSpPr>
          <p:nvPr>
            <p:ph type="dt" sz="half" idx="10"/>
          </p:nvPr>
        </p:nvSpPr>
        <p:spPr/>
        <p:txBody>
          <a:bodyPr/>
          <a:lstStyle/>
          <a:p>
            <a:fld id="{99EB9383-CECC-4A2D-990C-1DC805E89D47}" type="datetime1">
              <a:rPr lang="en-GB" smtClean="0"/>
              <a:t>09/03/2017</a:t>
            </a:fld>
            <a:endParaRPr lang="en-US"/>
          </a:p>
        </p:txBody>
      </p:sp>
      <p:sp>
        <p:nvSpPr>
          <p:cNvPr id="5" name="Slayt Numarası Yer Tutucusu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928437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chemeClr val="accent2"/>
          </a:solidFill>
        </p:spPr>
        <p:txBody>
          <a:bodyPr/>
          <a:lstStyle/>
          <a:p>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b="0" dirty="0">
                    <a:latin typeface="Cambria" panose="02040503050406030204" pitchFamily="18" charset="0"/>
                  </a:rPr>
                  <a:t>Slow isothermal charging to working pressure:</a:t>
                </a:r>
                <a:endParaRPr lang="tr-TR" b="0" dirty="0">
                  <a:latin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b="1" i="1" smtClean="0">
                              <a:latin typeface="Cambria Math" panose="02040503050406030204" pitchFamily="18" charset="0"/>
                            </a:rPr>
                            <m:t>𝑷</m:t>
                          </m:r>
                        </m:e>
                        <m:sub>
                          <m:r>
                            <a:rPr lang="tr-TR" b="1" i="1" smtClean="0">
                              <a:latin typeface="Cambria Math" panose="02040503050406030204" pitchFamily="18" charset="0"/>
                            </a:rPr>
                            <m:t>𝟎</m:t>
                          </m:r>
                        </m:sub>
                      </m:sSub>
                      <m:sSub>
                        <m:sSubPr>
                          <m:ctrlPr>
                            <a:rPr lang="tr-TR" i="1" smtClean="0">
                              <a:latin typeface="Cambria Math" panose="02040503050406030204" pitchFamily="18" charset="0"/>
                            </a:rPr>
                          </m:ctrlPr>
                        </m:sSubPr>
                        <m:e>
                          <m:r>
                            <a:rPr lang="tr-TR" b="1" i="1" smtClean="0">
                              <a:latin typeface="Cambria Math" panose="02040503050406030204" pitchFamily="18" charset="0"/>
                            </a:rPr>
                            <m:t>𝑽</m:t>
                          </m:r>
                        </m:e>
                        <m:sub>
                          <m:r>
                            <a:rPr lang="tr-TR" b="1" i="1" smtClean="0">
                              <a:latin typeface="Cambria Math" panose="02040503050406030204" pitchFamily="18" charset="0"/>
                            </a:rPr>
                            <m:t>𝟎</m:t>
                          </m:r>
                        </m:sub>
                      </m:sSub>
                      <m:r>
                        <a:rPr lang="tr-TR" i="1" smtClean="0">
                          <a:latin typeface="Cambria Math" panose="02040503050406030204" pitchFamily="18" charset="0"/>
                          <a:ea typeface="Cambria Math" panose="02040503050406030204" pitchFamily="18" charset="0"/>
                        </a:rPr>
                        <m:t>=</m:t>
                      </m:r>
                      <m:sSub>
                        <m:sSubPr>
                          <m:ctrlPr>
                            <a:rPr lang="tr-TR" i="1" smtClean="0">
                              <a:latin typeface="Cambria Math" panose="02040503050406030204" pitchFamily="18" charset="0"/>
                              <a:ea typeface="Cambria Math" panose="02040503050406030204" pitchFamily="18" charset="0"/>
                            </a:rPr>
                          </m:ctrlPr>
                        </m:sSubPr>
                        <m:e>
                          <m:r>
                            <a:rPr lang="tr-TR" b="1" i="1" smtClean="0">
                              <a:latin typeface="Cambria Math" panose="02040503050406030204" pitchFamily="18" charset="0"/>
                              <a:ea typeface="Cambria Math" panose="02040503050406030204" pitchFamily="18" charset="0"/>
                            </a:rPr>
                            <m:t>𝑷</m:t>
                          </m:r>
                        </m:e>
                        <m:sub>
                          <m:r>
                            <a:rPr lang="tr-TR" b="1" i="1" smtClean="0">
                              <a:latin typeface="Cambria Math" panose="02040503050406030204" pitchFamily="18" charset="0"/>
                              <a:ea typeface="Cambria Math" panose="02040503050406030204" pitchFamily="18" charset="0"/>
                            </a:rPr>
                            <m:t>𝟐</m:t>
                          </m:r>
                        </m:sub>
                      </m:sSub>
                      <m:sSub>
                        <m:sSubPr>
                          <m:ctrlPr>
                            <a:rPr lang="tr-TR" i="1" smtClean="0">
                              <a:latin typeface="Cambria Math" panose="02040503050406030204" pitchFamily="18" charset="0"/>
                              <a:ea typeface="Cambria Math" panose="02040503050406030204" pitchFamily="18" charset="0"/>
                            </a:rPr>
                          </m:ctrlPr>
                        </m:sSubPr>
                        <m:e>
                          <m:r>
                            <a:rPr lang="tr-TR" b="1" i="1" smtClean="0">
                              <a:latin typeface="Cambria Math" panose="02040503050406030204" pitchFamily="18" charset="0"/>
                              <a:ea typeface="Cambria Math" panose="02040503050406030204" pitchFamily="18" charset="0"/>
                            </a:rPr>
                            <m:t>𝑽</m:t>
                          </m:r>
                        </m:e>
                        <m:sub>
                          <m:r>
                            <a:rPr lang="tr-TR" b="1" i="1" smtClean="0">
                              <a:latin typeface="Cambria Math" panose="02040503050406030204" pitchFamily="18" charset="0"/>
                              <a:ea typeface="Cambria Math" panose="02040503050406030204" pitchFamily="18" charset="0"/>
                            </a:rPr>
                            <m:t>𝟐</m:t>
                          </m:r>
                        </m:sub>
                      </m:sSub>
                    </m:oMath>
                  </m:oMathPara>
                </a14:m>
                <a:endParaRPr lang="tr-TR" dirty="0">
                  <a:latin typeface="Cambria" panose="02040503050406030204" pitchFamily="18" charset="0"/>
                </a:endParaRPr>
              </a:p>
              <a:p>
                <a:pPr/>
                <a14:m>
                  <m:oMathPara xmlns:m="http://schemas.openxmlformats.org/officeDocument/2006/math">
                    <m:oMathParaPr>
                      <m:jc m:val="left"/>
                    </m:oMathParaPr>
                    <m:oMath xmlns:m="http://schemas.openxmlformats.org/officeDocument/2006/math">
                      <m:r>
                        <a:rPr lang="tr-TR" b="1" i="1" smtClean="0">
                          <a:latin typeface="Cambria Math" panose="02040503050406030204" pitchFamily="18" charset="0"/>
                        </a:rPr>
                        <m:t>𝟗𝟗</m:t>
                      </m:r>
                      <m:sSub>
                        <m:sSubPr>
                          <m:ctrlPr>
                            <a:rPr lang="tr-TR" b="1" i="1" smtClean="0">
                              <a:latin typeface="Cambria Math" panose="02040503050406030204" pitchFamily="18" charset="0"/>
                            </a:rPr>
                          </m:ctrlPr>
                        </m:sSubPr>
                        <m:e>
                          <m:r>
                            <a:rPr lang="tr-TR" b="1" i="1" smtClean="0">
                              <a:latin typeface="Cambria Math" panose="02040503050406030204" pitchFamily="18" charset="0"/>
                            </a:rPr>
                            <m:t>𝑽</m:t>
                          </m:r>
                        </m:e>
                        <m:sub>
                          <m:r>
                            <a:rPr lang="tr-TR" b="1" i="1" smtClean="0">
                              <a:latin typeface="Cambria Math" panose="02040503050406030204" pitchFamily="18" charset="0"/>
                            </a:rPr>
                            <m:t>𝟎</m:t>
                          </m:r>
                        </m:sub>
                      </m:sSub>
                      <m:r>
                        <a:rPr lang="tr-TR" b="1" i="1" smtClean="0">
                          <a:latin typeface="Cambria Math" panose="02040503050406030204" pitchFamily="18" charset="0"/>
                          <a:ea typeface="Cambria Math" panose="02040503050406030204" pitchFamily="18" charset="0"/>
                        </a:rPr>
                        <m:t>=</m:t>
                      </m:r>
                      <m:r>
                        <a:rPr lang="tr-TR" b="1" i="1" smtClean="0">
                          <a:latin typeface="Cambria Math" panose="02040503050406030204" pitchFamily="18" charset="0"/>
                          <a:ea typeface="Cambria Math" panose="02040503050406030204" pitchFamily="18" charset="0"/>
                        </a:rPr>
                        <m:t>𝟐𝟎𝟕</m:t>
                      </m:r>
                      <m:sSub>
                        <m:sSubPr>
                          <m:ctrlPr>
                            <a:rPr lang="tr-TR" b="1" i="1" smtClean="0">
                              <a:latin typeface="Cambria Math" panose="02040503050406030204" pitchFamily="18" charset="0"/>
                              <a:ea typeface="Cambria Math" panose="02040503050406030204" pitchFamily="18" charset="0"/>
                            </a:rPr>
                          </m:ctrlPr>
                        </m:sSubPr>
                        <m:e>
                          <m:r>
                            <a:rPr lang="tr-TR" b="1" i="1" smtClean="0">
                              <a:latin typeface="Cambria Math" panose="02040503050406030204" pitchFamily="18" charset="0"/>
                              <a:ea typeface="Cambria Math" panose="02040503050406030204" pitchFamily="18" charset="0"/>
                            </a:rPr>
                            <m:t>𝑽</m:t>
                          </m:r>
                        </m:e>
                        <m:sub>
                          <m:r>
                            <a:rPr lang="tr-TR" b="1" i="1" smtClean="0">
                              <a:latin typeface="Cambria Math" panose="02040503050406030204" pitchFamily="18" charset="0"/>
                              <a:ea typeface="Cambria Math" panose="02040503050406030204" pitchFamily="18" charset="0"/>
                            </a:rPr>
                            <m:t>𝟐</m:t>
                          </m:r>
                        </m:sub>
                      </m:sSub>
                    </m:oMath>
                  </m:oMathPara>
                </a14:m>
                <a:endParaRPr lang="tr-TR" b="1" dirty="0">
                  <a:latin typeface="Cambria" panose="02040503050406030204" pitchFamily="18" charset="0"/>
                  <a:ea typeface="Cambria Math" panose="02040503050406030204" pitchFamily="18" charset="0"/>
                </a:endParaRPr>
              </a:p>
              <a:p>
                <a:r>
                  <a:rPr lang="tr-TR" dirty="0">
                    <a:latin typeface="Cambria" panose="02040503050406030204" pitchFamily="18" charset="0"/>
                  </a:rPr>
                  <a:t>V0=2.09V2</a:t>
                </a:r>
              </a:p>
              <a:p>
                <a:r>
                  <a:rPr lang="en-US" dirty="0">
                    <a:latin typeface="Cambria" panose="02040503050406030204" pitchFamily="18" charset="0"/>
                  </a:rPr>
                  <a:t>Fast discharging:</a:t>
                </a:r>
              </a:p>
              <a:p>
                <a:pPr/>
                <a14:m>
                  <m:oMathPara xmlns:m="http://schemas.openxmlformats.org/officeDocument/2006/math">
                    <m:oMathParaPr>
                      <m:jc m:val="left"/>
                    </m:oMathParaPr>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𝑷</m:t>
                          </m:r>
                        </m:e>
                        <m:sub>
                          <m:r>
                            <a:rPr lang="en-US" i="1">
                              <a:solidFill>
                                <a:schemeClr val="tx1"/>
                              </a:solidFill>
                              <a:latin typeface="Cambria Math" panose="02040503050406030204" pitchFamily="18" charset="0"/>
                              <a:ea typeface="Cambria Math" panose="02040503050406030204" pitchFamily="18" charset="0"/>
                            </a:rPr>
                            <m:t>𝟏</m:t>
                          </m:r>
                        </m:sub>
                      </m:sSub>
                      <m:sSup>
                        <m:sSupPr>
                          <m:ctrlPr>
                            <a:rPr lang="en-US" i="1">
                              <a:solidFill>
                                <a:schemeClr val="tx1"/>
                              </a:solidFill>
                              <a:latin typeface="Cambria Math" panose="02040503050406030204" pitchFamily="18" charset="0"/>
                              <a:ea typeface="Cambria Math" panose="02040503050406030204" pitchFamily="18" charset="0"/>
                            </a:rPr>
                          </m:ctrlPr>
                        </m:sSup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𝑽</m:t>
                              </m:r>
                            </m:e>
                            <m:sub>
                              <m:r>
                                <a:rPr lang="en-US" i="1">
                                  <a:solidFill>
                                    <a:schemeClr val="tx1"/>
                                  </a:solidFill>
                                  <a:latin typeface="Cambria Math" panose="02040503050406030204" pitchFamily="18" charset="0"/>
                                  <a:ea typeface="Cambria Math" panose="02040503050406030204" pitchFamily="18" charset="0"/>
                                </a:rPr>
                                <m:t>𝟏</m:t>
                              </m:r>
                            </m:sub>
                          </m:sSub>
                        </m:e>
                        <m:sup>
                          <m:r>
                            <a:rPr lang="en-US" i="1">
                              <a:solidFill>
                                <a:schemeClr val="tx1"/>
                              </a:solidFill>
                              <a:latin typeface="Cambria Math" panose="02040503050406030204" pitchFamily="18" charset="0"/>
                              <a:ea typeface="Cambria Math" panose="02040503050406030204" pitchFamily="18" charset="0"/>
                            </a:rPr>
                            <m:t>𝒏</m:t>
                          </m:r>
                        </m:sup>
                      </m:sSup>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𝑷</m:t>
                          </m:r>
                        </m:e>
                        <m:sub>
                          <m:r>
                            <a:rPr lang="en-US" i="1">
                              <a:solidFill>
                                <a:schemeClr val="tx1"/>
                              </a:solidFill>
                              <a:latin typeface="Cambria Math" panose="02040503050406030204" pitchFamily="18" charset="0"/>
                              <a:ea typeface="Cambria Math" panose="02040503050406030204" pitchFamily="18" charset="0"/>
                            </a:rPr>
                            <m:t>𝟐</m:t>
                          </m:r>
                        </m:sub>
                      </m:sSub>
                      <m:sSup>
                        <m:sSupPr>
                          <m:ctrlPr>
                            <a:rPr lang="en-US" i="1">
                              <a:solidFill>
                                <a:schemeClr val="tx1"/>
                              </a:solidFill>
                              <a:latin typeface="Cambria Math" panose="02040503050406030204" pitchFamily="18" charset="0"/>
                              <a:ea typeface="Cambria Math" panose="02040503050406030204" pitchFamily="18" charset="0"/>
                            </a:rPr>
                          </m:ctrlPr>
                        </m:sSup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𝑽</m:t>
                              </m:r>
                            </m:e>
                            <m:sub>
                              <m:r>
                                <a:rPr lang="en-US" i="1">
                                  <a:solidFill>
                                    <a:schemeClr val="tx1"/>
                                  </a:solidFill>
                                  <a:latin typeface="Cambria Math" panose="02040503050406030204" pitchFamily="18" charset="0"/>
                                  <a:ea typeface="Cambria Math" panose="02040503050406030204" pitchFamily="18" charset="0"/>
                                </a:rPr>
                                <m:t>𝟐</m:t>
                              </m:r>
                            </m:sub>
                          </m:sSub>
                        </m:e>
                        <m:sup>
                          <m:r>
                            <a:rPr lang="en-US" i="1">
                              <a:solidFill>
                                <a:schemeClr val="tx1"/>
                              </a:solidFill>
                              <a:latin typeface="Cambria Math" panose="02040503050406030204" pitchFamily="18" charset="0"/>
                              <a:ea typeface="Cambria Math" panose="02040503050406030204" pitchFamily="18" charset="0"/>
                            </a:rPr>
                            <m:t>𝒏</m:t>
                          </m:r>
                        </m:sup>
                      </m:sSup>
                    </m:oMath>
                  </m:oMathPara>
                </a14:m>
                <a:endParaRPr lang="tr-TR" dirty="0">
                  <a:latin typeface="Cambria" panose="02040503050406030204" pitchFamily="18" charset="0"/>
                </a:endParaRPr>
              </a:p>
              <a:p>
                <a:endParaRPr lang="tr-TR" dirty="0">
                  <a:latin typeface="Cambria" panose="02040503050406030204" pitchFamily="18" charset="0"/>
                </a:endParaRPr>
              </a:p>
              <a:p>
                <a14:m>
                  <m:oMath xmlns:m="http://schemas.openxmlformats.org/officeDocument/2006/math">
                    <m:r>
                      <a:rPr lang="tr-TR" b="1" i="1" smtClean="0">
                        <a:latin typeface="Cambria Math" panose="02040503050406030204" pitchFamily="18" charset="0"/>
                      </a:rPr>
                      <m:t>𝟏𝟏𝟎</m:t>
                    </m:r>
                    <m:sSup>
                      <m:sSupPr>
                        <m:ctrlPr>
                          <a:rPr lang="tr-TR" b="1" i="1" smtClean="0">
                            <a:latin typeface="Cambria Math" panose="02040503050406030204" pitchFamily="18" charset="0"/>
                          </a:rPr>
                        </m:ctrlPr>
                      </m:sSupPr>
                      <m:e>
                        <m:sSub>
                          <m:sSubPr>
                            <m:ctrlPr>
                              <a:rPr lang="tr-TR" b="1" i="1" smtClean="0">
                                <a:latin typeface="Cambria Math" panose="02040503050406030204" pitchFamily="18" charset="0"/>
                              </a:rPr>
                            </m:ctrlPr>
                          </m:sSubPr>
                          <m:e>
                            <m:r>
                              <a:rPr lang="tr-TR" b="1" i="1" smtClean="0">
                                <a:latin typeface="Cambria Math" panose="02040503050406030204" pitchFamily="18" charset="0"/>
                              </a:rPr>
                              <m:t>𝑽</m:t>
                            </m:r>
                          </m:e>
                          <m:sub>
                            <m:r>
                              <a:rPr lang="tr-TR" b="1" i="1" smtClean="0">
                                <a:latin typeface="Cambria Math" panose="02040503050406030204" pitchFamily="18" charset="0"/>
                              </a:rPr>
                              <m:t>𝟏</m:t>
                            </m:r>
                          </m:sub>
                        </m:sSub>
                      </m:e>
                      <m:sup>
                        <m:r>
                          <a:rPr lang="tr-TR" b="1" i="1" smtClean="0">
                            <a:latin typeface="Cambria Math" panose="02040503050406030204" pitchFamily="18" charset="0"/>
                          </a:rPr>
                          <m:t>𝟏</m:t>
                        </m:r>
                        <m:r>
                          <a:rPr lang="tr-TR" b="1" i="1" smtClean="0">
                            <a:latin typeface="Cambria Math" panose="02040503050406030204" pitchFamily="18" charset="0"/>
                          </a:rPr>
                          <m:t>.</m:t>
                        </m:r>
                        <m:r>
                          <a:rPr lang="tr-TR" b="1" i="1" smtClean="0">
                            <a:latin typeface="Cambria Math" panose="02040503050406030204" pitchFamily="18" charset="0"/>
                          </a:rPr>
                          <m:t>𝟖𝟐</m:t>
                        </m:r>
                      </m:sup>
                    </m:sSup>
                    <m:r>
                      <a:rPr lang="tr-TR" b="1" i="1" smtClean="0">
                        <a:latin typeface="Cambria Math" panose="02040503050406030204" pitchFamily="18" charset="0"/>
                        <a:ea typeface="Cambria Math" panose="02040503050406030204" pitchFamily="18" charset="0"/>
                      </a:rPr>
                      <m:t>=</m:t>
                    </m:r>
                    <m:r>
                      <a:rPr lang="tr-TR" b="1" i="1" smtClean="0">
                        <a:latin typeface="Cambria Math" panose="02040503050406030204" pitchFamily="18" charset="0"/>
                        <a:ea typeface="Cambria Math" panose="02040503050406030204" pitchFamily="18" charset="0"/>
                      </a:rPr>
                      <m:t>𝟐𝟎𝟕</m:t>
                    </m:r>
                    <m:sSup>
                      <m:sSupPr>
                        <m:ctrlPr>
                          <a:rPr lang="tr-TR" b="1" i="1" smtClean="0">
                            <a:latin typeface="Cambria Math" panose="02040503050406030204" pitchFamily="18" charset="0"/>
                            <a:ea typeface="Cambria Math" panose="02040503050406030204" pitchFamily="18" charset="0"/>
                          </a:rPr>
                        </m:ctrlPr>
                      </m:sSupPr>
                      <m:e>
                        <m:sSub>
                          <m:sSubPr>
                            <m:ctrlPr>
                              <a:rPr lang="tr-TR" b="1" i="1" smtClean="0">
                                <a:latin typeface="Cambria Math" panose="02040503050406030204" pitchFamily="18" charset="0"/>
                                <a:ea typeface="Cambria Math" panose="02040503050406030204" pitchFamily="18" charset="0"/>
                              </a:rPr>
                            </m:ctrlPr>
                          </m:sSubPr>
                          <m:e>
                            <m:r>
                              <a:rPr lang="tr-TR" b="1" i="1" smtClean="0">
                                <a:latin typeface="Cambria Math" panose="02040503050406030204" pitchFamily="18" charset="0"/>
                                <a:ea typeface="Cambria Math" panose="02040503050406030204" pitchFamily="18" charset="0"/>
                              </a:rPr>
                              <m:t>𝑽</m:t>
                            </m:r>
                          </m:e>
                          <m:sub>
                            <m:r>
                              <a:rPr lang="tr-TR" b="1" i="1" smtClean="0">
                                <a:latin typeface="Cambria Math" panose="02040503050406030204" pitchFamily="18" charset="0"/>
                                <a:ea typeface="Cambria Math" panose="02040503050406030204" pitchFamily="18" charset="0"/>
                              </a:rPr>
                              <m:t>𝟐</m:t>
                            </m:r>
                          </m:sub>
                        </m:sSub>
                      </m:e>
                      <m:sup>
                        <m:r>
                          <a:rPr lang="tr-TR" b="1" i="1" smtClean="0">
                            <a:latin typeface="Cambria Math" panose="02040503050406030204" pitchFamily="18" charset="0"/>
                            <a:ea typeface="Cambria Math" panose="02040503050406030204" pitchFamily="18" charset="0"/>
                          </a:rPr>
                          <m:t>𝟏</m:t>
                        </m:r>
                        <m:r>
                          <a:rPr lang="tr-TR" b="1" i="1" smtClean="0">
                            <a:latin typeface="Cambria Math" panose="02040503050406030204" pitchFamily="18" charset="0"/>
                            <a:ea typeface="Cambria Math" panose="02040503050406030204" pitchFamily="18" charset="0"/>
                          </a:rPr>
                          <m:t>.</m:t>
                        </m:r>
                        <m:r>
                          <a:rPr lang="tr-TR" b="1" i="1" smtClean="0">
                            <a:latin typeface="Cambria Math" panose="02040503050406030204" pitchFamily="18" charset="0"/>
                            <a:ea typeface="Cambria Math" panose="02040503050406030204" pitchFamily="18" charset="0"/>
                          </a:rPr>
                          <m:t>𝟖𝟐</m:t>
                        </m:r>
                      </m:sup>
                    </m:sSup>
                  </m:oMath>
                </a14:m>
                <a:r>
                  <a:rPr lang="en-US" dirty="0">
                    <a:latin typeface="Cambria" panose="02040503050406030204" pitchFamily="18" charset="0"/>
                  </a:rPr>
                  <a:t>, from here V1=1.41V2</a:t>
                </a:r>
              </a:p>
              <a:p>
                <a:endParaRPr lang="en-US" dirty="0">
                  <a:latin typeface="Cambria" panose="02040503050406030204" pitchFamily="18" charset="0"/>
                </a:endParaRPr>
              </a:p>
              <a:p>
                <a:r>
                  <a:rPr lang="en-US" dirty="0">
                    <a:latin typeface="Cambria" panose="02040503050406030204" pitchFamily="18" charset="0"/>
                  </a:rPr>
                  <a:t>But the volume discharged is 4 liters,</a:t>
                </a:r>
              </a:p>
              <a:p>
                <a:r>
                  <a:rPr lang="en-US" dirty="0">
                    <a:latin typeface="Cambria" panose="02040503050406030204" pitchFamily="18" charset="0"/>
                  </a:rPr>
                  <a:t>V1-V2= 4,  here, 1.41V2-V2=4, V2=9.76 liters, hence V0= 20.5 </a:t>
                </a:r>
                <a:r>
                  <a:rPr lang="tr-TR" dirty="0">
                    <a:latin typeface="Cambria" panose="02040503050406030204" pitchFamily="18" charset="0"/>
                  </a:rPr>
                  <a:t>L</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0">
                <a:blip r:embed="rId2"/>
                <a:stretch>
                  <a:fillRect l="-242" t="-338"/>
                </a:stretch>
              </a:blipFill>
            </p:spPr>
            <p:txBody>
              <a:bodyPr/>
              <a:lstStyle/>
              <a:p>
                <a:r>
                  <a:rPr lang="tr-TR">
                    <a:noFill/>
                  </a:rPr>
                  <a:t> </a:t>
                </a:r>
              </a:p>
            </p:txBody>
          </p:sp>
        </mc:Fallback>
      </mc:AlternateContent>
      <p:sp>
        <p:nvSpPr>
          <p:cNvPr id="4" name="Veri Yer Tutucusu 3"/>
          <p:cNvSpPr>
            <a:spLocks noGrp="1"/>
          </p:cNvSpPr>
          <p:nvPr>
            <p:ph type="dt" sz="half" idx="10"/>
          </p:nvPr>
        </p:nvSpPr>
        <p:spPr/>
        <p:txBody>
          <a:bodyPr/>
          <a:lstStyle/>
          <a:p>
            <a:fld id="{99EB9383-CECC-4A2D-990C-1DC805E89D47}" type="datetime1">
              <a:rPr lang="en-GB" smtClean="0"/>
              <a:t>09/03/2017</a:t>
            </a:fld>
            <a:endParaRPr lang="en-US"/>
          </a:p>
        </p:txBody>
      </p:sp>
      <p:sp>
        <p:nvSpPr>
          <p:cNvPr id="5" name="Slayt Numarası Yer Tutucusu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027830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tr-TR" dirty="0">
                <a:latin typeface="Cambria" panose="02040503050406030204" pitchFamily="18" charset="0"/>
              </a:rPr>
              <a:t>FLUID POWER COMPONENTS</a:t>
            </a:r>
            <a:endParaRPr lang="en-GB" dirty="0">
              <a:latin typeface="Cambria" panose="02040503050406030204" pitchFamily="18" charset="0"/>
            </a:endParaRPr>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GB" sz="2000" dirty="0">
                <a:solidFill>
                  <a:srgbClr val="FFC000"/>
                </a:solidFill>
                <a:latin typeface="Cambria" panose="02040503050406030204" pitchFamily="18" charset="0"/>
              </a:rPr>
              <a:t>1. </a:t>
            </a:r>
            <a:r>
              <a:rPr lang="tr-TR" sz="2000" dirty="0">
                <a:solidFill>
                  <a:srgbClr val="FFC000"/>
                </a:solidFill>
                <a:latin typeface="Cambria" panose="02040503050406030204" pitchFamily="18" charset="0"/>
              </a:rPr>
              <a:t>HYDRAULIC PUMP</a:t>
            </a:r>
            <a:endParaRPr lang="en-GB" sz="2000" dirty="0">
              <a:solidFill>
                <a:srgbClr val="FFC000"/>
              </a:solidFill>
              <a:latin typeface="Cambria" panose="02040503050406030204" pitchFamily="18" charset="0"/>
            </a:endParaRPr>
          </a:p>
          <a:p>
            <a:pPr lvl="1"/>
            <a:r>
              <a:rPr lang="en-GB" sz="2000" dirty="0">
                <a:latin typeface="Cambria" panose="02040503050406030204" pitchFamily="18" charset="0"/>
              </a:rPr>
              <a:t>Pumps in hydraulic systems are used to convert mechanical energy</a:t>
            </a:r>
            <a:r>
              <a:rPr lang="tr-TR" sz="2000" dirty="0">
                <a:latin typeface="Cambria" panose="02040503050406030204" pitchFamily="18" charset="0"/>
              </a:rPr>
              <a:t> </a:t>
            </a:r>
            <a:r>
              <a:rPr lang="en-GB" sz="2000" dirty="0">
                <a:latin typeface="Cambria" panose="02040503050406030204" pitchFamily="18" charset="0"/>
              </a:rPr>
              <a:t>to fluid energy</a:t>
            </a:r>
            <a:r>
              <a:rPr lang="tr-TR" sz="2000" dirty="0">
                <a:latin typeface="Cambria" panose="02040503050406030204" pitchFamily="18" charset="0"/>
              </a:rPr>
              <a:t>.</a:t>
            </a:r>
            <a:endParaRPr lang="en-GB" sz="2000" dirty="0">
              <a:latin typeface="Cambria" panose="02040503050406030204" pitchFamily="18" charset="0"/>
            </a:endParaRPr>
          </a:p>
          <a:p>
            <a:pPr lvl="1"/>
            <a:r>
              <a:rPr lang="en-GB" sz="2000" dirty="0">
                <a:latin typeface="Cambria" panose="02040503050406030204" pitchFamily="18" charset="0"/>
              </a:rPr>
              <a:t>There are basically three types of pumps used in hydraulic  systems: </a:t>
            </a:r>
          </a:p>
          <a:p>
            <a:pPr lvl="1"/>
            <a:r>
              <a:rPr lang="en-GB" sz="2000" dirty="0" err="1">
                <a:latin typeface="Cambria" panose="02040503050406030204" pitchFamily="18" charset="0"/>
              </a:rPr>
              <a:t>i</a:t>
            </a:r>
            <a:r>
              <a:rPr lang="en-GB" sz="2000" dirty="0">
                <a:latin typeface="Cambria" panose="02040503050406030204" pitchFamily="18" charset="0"/>
              </a:rPr>
              <a:t>) Gear Pumps-(external, internal and gerotor gear pumps)</a:t>
            </a:r>
          </a:p>
          <a:p>
            <a:pPr lvl="1"/>
            <a:r>
              <a:rPr lang="en-GB" sz="2000" dirty="0">
                <a:latin typeface="Cambria" panose="02040503050406030204" pitchFamily="18" charset="0"/>
              </a:rPr>
              <a:t>ii) Vane Pumps</a:t>
            </a:r>
          </a:p>
          <a:p>
            <a:pPr lvl="1"/>
            <a:r>
              <a:rPr lang="en-GB" sz="2000" dirty="0">
                <a:latin typeface="Cambria" panose="02040503050406030204" pitchFamily="18" charset="0"/>
              </a:rPr>
              <a:t>iii) Piston Pumps</a:t>
            </a:r>
          </a:p>
          <a:p>
            <a:pPr lvl="1"/>
            <a:endParaRPr lang="en-GB" sz="2000" dirty="0">
              <a:latin typeface="Cambria" panose="02040503050406030204" pitchFamily="18" charset="0"/>
            </a:endParaRPr>
          </a:p>
          <a:p>
            <a:pPr marL="457200" lvl="1" indent="0">
              <a:buNone/>
            </a:pPr>
            <a:endParaRPr lang="en-GB" sz="2000" dirty="0">
              <a:latin typeface="Cambria" panose="02040503050406030204" pitchFamily="18" charset="0"/>
            </a:endParaRPr>
          </a:p>
        </p:txBody>
      </p:sp>
      <p:sp>
        <p:nvSpPr>
          <p:cNvPr id="4" name="Date Placeholder 3"/>
          <p:cNvSpPr>
            <a:spLocks noGrp="1"/>
          </p:cNvSpPr>
          <p:nvPr>
            <p:ph type="dt" sz="half" idx="10"/>
          </p:nvPr>
        </p:nvSpPr>
        <p:spPr/>
        <p:txBody>
          <a:bodyPr/>
          <a:lstStyle/>
          <a:p>
            <a:fld id="{FDA5A7CB-E2BB-4A68-97A1-F736D4A8BF0E}" type="datetime1">
              <a:rPr lang="en-GB" smtClean="0"/>
              <a:t>09/03/2017</a:t>
            </a:fld>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877875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tr-TR" dirty="0">
                <a:latin typeface="Cambria" panose="02040503050406030204" pitchFamily="18" charset="0"/>
              </a:rPr>
              <a:t>TYPES OF HYDRAULIC PUMPS</a:t>
            </a:r>
            <a:endParaRPr lang="en-GB" dirty="0">
              <a:latin typeface="Cambria" panose="02040503050406030204" pitchFamily="18" charset="0"/>
            </a:endParaRPr>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lvl="1"/>
            <a:endParaRPr lang="en-GB" sz="2400" dirty="0">
              <a:solidFill>
                <a:prstClr val="white"/>
              </a:solidFill>
              <a:latin typeface="Cambria" panose="02040503050406030204" pitchFamily="18" charset="0"/>
            </a:endParaRPr>
          </a:p>
          <a:p>
            <a:pPr marL="0" indent="0">
              <a:buNone/>
            </a:pPr>
            <a:endParaRPr lang="en-GB" dirty="0">
              <a:solidFill>
                <a:srgbClr val="FFC000"/>
              </a:solidFill>
              <a:latin typeface="Cambria" panose="02040503050406030204" pitchFamily="18" charset="0"/>
            </a:endParaRPr>
          </a:p>
        </p:txBody>
      </p:sp>
      <p:sp>
        <p:nvSpPr>
          <p:cNvPr id="4" name="Date Placeholder 3"/>
          <p:cNvSpPr>
            <a:spLocks noGrp="1"/>
          </p:cNvSpPr>
          <p:nvPr>
            <p:ph type="dt" sz="half" idx="10"/>
          </p:nvPr>
        </p:nvSpPr>
        <p:spPr/>
        <p:txBody>
          <a:bodyPr/>
          <a:lstStyle/>
          <a:p>
            <a:fld id="{FDA5A7CB-E2BB-4A68-97A1-F736D4A8BF0E}" type="datetime1">
              <a:rPr lang="en-GB" smtClean="0">
                <a:solidFill>
                  <a:prstClr val="black">
                    <a:tint val="75000"/>
                  </a:prstClr>
                </a:solidFill>
              </a:rPr>
              <a:pPr/>
              <a:t>09/03/2017</a:t>
            </a:fld>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a:solidFill>
                <a:prstClr val="black">
                  <a:tint val="75000"/>
                </a:prstClr>
              </a:solidFill>
            </a:endParaRPr>
          </a:p>
        </p:txBody>
      </p:sp>
      <p:pic>
        <p:nvPicPr>
          <p:cNvPr id="5" name="Resim 4"/>
          <p:cNvPicPr>
            <a:picLocks noChangeAspect="1"/>
          </p:cNvPicPr>
          <p:nvPr/>
        </p:nvPicPr>
        <p:blipFill>
          <a:blip r:embed="rId3"/>
          <a:stretch>
            <a:fillRect/>
          </a:stretch>
        </p:blipFill>
        <p:spPr>
          <a:xfrm>
            <a:off x="822960" y="1100628"/>
            <a:ext cx="7520940" cy="3537291"/>
          </a:xfrm>
          <a:prstGeom prst="rect">
            <a:avLst/>
          </a:prstGeom>
        </p:spPr>
      </p:pic>
    </p:spTree>
    <p:extLst>
      <p:ext uri="{BB962C8B-B14F-4D97-AF65-F5344CB8AC3E}">
        <p14:creationId xmlns:p14="http://schemas.microsoft.com/office/powerpoint/2010/main" val="3312771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FF6600"/>
          </a:solidFill>
        </p:spPr>
        <p:txBody>
          <a:bodyPr/>
          <a:lstStyle/>
          <a:p>
            <a:r>
              <a:rPr lang="tr-TR" dirty="0">
                <a:solidFill>
                  <a:srgbClr val="000000"/>
                </a:solidFill>
                <a:latin typeface="Cambria" panose="02040503050406030204" pitchFamily="18" charset="0"/>
              </a:rPr>
              <a:t>TYPES OF HYDRAULIC PUMPS</a:t>
            </a:r>
            <a:endParaRPr lang="tr-TR" dirty="0"/>
          </a:p>
        </p:txBody>
      </p:sp>
      <p:pic>
        <p:nvPicPr>
          <p:cNvPr id="6" name="İçerik Yer Tutucusu 5"/>
          <p:cNvPicPr>
            <a:picLocks noGrp="1" noChangeAspect="1"/>
          </p:cNvPicPr>
          <p:nvPr>
            <p:ph idx="1"/>
          </p:nvPr>
        </p:nvPicPr>
        <p:blipFill>
          <a:blip r:embed="rId2"/>
          <a:stretch>
            <a:fillRect/>
          </a:stretch>
        </p:blipFill>
        <p:spPr>
          <a:xfrm>
            <a:off x="429384" y="914401"/>
            <a:ext cx="7998950" cy="4114800"/>
          </a:xfrm>
          <a:prstGeom prst="rect">
            <a:avLst/>
          </a:prstGeom>
        </p:spPr>
      </p:pic>
      <p:sp>
        <p:nvSpPr>
          <p:cNvPr id="4" name="Veri Yer Tutucusu 3"/>
          <p:cNvSpPr>
            <a:spLocks noGrp="1"/>
          </p:cNvSpPr>
          <p:nvPr>
            <p:ph type="dt" sz="half" idx="10"/>
          </p:nvPr>
        </p:nvSpPr>
        <p:spPr/>
        <p:txBody>
          <a:bodyPr/>
          <a:lstStyle/>
          <a:p>
            <a:fld id="{99EB9383-CECC-4A2D-990C-1DC805E89D47}" type="datetime1">
              <a:rPr lang="en-GB" smtClean="0"/>
              <a:t>09/03/2017</a:t>
            </a:fld>
            <a:endParaRPr lang="en-US"/>
          </a:p>
        </p:txBody>
      </p:sp>
      <p:sp>
        <p:nvSpPr>
          <p:cNvPr id="5" name="Slayt Numarası Yer Tutucusu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066668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tr-TR" dirty="0">
                <a:solidFill>
                  <a:srgbClr val="000000"/>
                </a:solidFill>
                <a:latin typeface="Cambria" panose="02040503050406030204" pitchFamily="18" charset="0"/>
              </a:rPr>
              <a:t>TYPES OF HYDRAULIC PUMPS</a:t>
            </a:r>
            <a:endParaRPr lang="en-GB" dirty="0"/>
          </a:p>
        </p:txBody>
      </p:sp>
      <p:sp>
        <p:nvSpPr>
          <p:cNvPr id="3" name="Content Placeholder 2"/>
          <p:cNvSpPr>
            <a:spLocks noGrp="1"/>
          </p:cNvSpPr>
          <p:nvPr>
            <p:ph idx="1"/>
          </p:nvPr>
        </p:nvSpPr>
        <p:spPr/>
        <p:style>
          <a:lnRef idx="3">
            <a:schemeClr val="lt1"/>
          </a:lnRef>
          <a:fillRef idx="1">
            <a:schemeClr val="accent1"/>
          </a:fillRef>
          <a:effectRef idx="1">
            <a:schemeClr val="accent1"/>
          </a:effectRef>
          <a:fontRef idx="minor">
            <a:schemeClr val="lt1"/>
          </a:fontRef>
        </p:style>
        <p:txBody>
          <a:bodyPr>
            <a:normAutofit/>
          </a:bodyPr>
          <a:lstStyle/>
          <a:p>
            <a:r>
              <a:rPr lang="en-GB" sz="3300" dirty="0">
                <a:solidFill>
                  <a:srgbClr val="FFC000"/>
                </a:solidFill>
                <a:latin typeface="Cambria" panose="02040503050406030204" pitchFamily="18" charset="0"/>
              </a:rPr>
              <a:t> </a:t>
            </a:r>
            <a:r>
              <a:rPr lang="tr-TR" sz="3300" u="sng" dirty="0">
                <a:solidFill>
                  <a:srgbClr val="FFC000"/>
                </a:solidFill>
                <a:latin typeface="Cambria" panose="02040503050406030204" pitchFamily="18" charset="0"/>
              </a:rPr>
              <a:t>Gear </a:t>
            </a:r>
            <a:r>
              <a:rPr lang="en-GB" sz="3300" u="sng" dirty="0">
                <a:solidFill>
                  <a:srgbClr val="FFC000"/>
                </a:solidFill>
                <a:latin typeface="Cambria" panose="02040503050406030204" pitchFamily="18" charset="0"/>
              </a:rPr>
              <a:t>Pumps</a:t>
            </a:r>
          </a:p>
          <a:p>
            <a:pPr lvl="1"/>
            <a:r>
              <a:rPr lang="en-GB" sz="2000" dirty="0">
                <a:latin typeface="Cambria" panose="02040503050406030204" pitchFamily="18" charset="0"/>
              </a:rPr>
              <a:t>Gear pumps are low cost types of pumps which always operate as constant (fixed</a:t>
            </a:r>
            <a:r>
              <a:rPr lang="tr-TR" sz="2000" dirty="0">
                <a:latin typeface="Cambria" panose="02040503050406030204" pitchFamily="18" charset="0"/>
              </a:rPr>
              <a:t>) </a:t>
            </a:r>
            <a:r>
              <a:rPr lang="en-GB" sz="2000" dirty="0">
                <a:latin typeface="Cambria" panose="02040503050406030204" pitchFamily="18" charset="0"/>
              </a:rPr>
              <a:t>displacement pumps in hydraulic systems. They are available as external gear, internal</a:t>
            </a:r>
            <a:r>
              <a:rPr lang="tr-TR" sz="2000" dirty="0">
                <a:latin typeface="Cambria" panose="02040503050406030204" pitchFamily="18" charset="0"/>
              </a:rPr>
              <a:t> </a:t>
            </a:r>
            <a:r>
              <a:rPr lang="en-GB" sz="2000" dirty="0">
                <a:latin typeface="Cambria" panose="02040503050406030204" pitchFamily="18" charset="0"/>
              </a:rPr>
              <a:t>gear and gerotor  types</a:t>
            </a:r>
            <a:r>
              <a:rPr lang="tr-TR" sz="2000" dirty="0">
                <a:latin typeface="Cambria" panose="02040503050406030204" pitchFamily="18" charset="0"/>
              </a:rPr>
              <a:t>.</a:t>
            </a:r>
            <a:endParaRPr lang="en-GB" sz="2000" dirty="0">
              <a:latin typeface="Cambria" panose="02040503050406030204" pitchFamily="18" charset="0"/>
            </a:endParaRPr>
          </a:p>
          <a:p>
            <a:pPr lvl="1"/>
            <a:r>
              <a:rPr lang="en-GB" sz="2000" dirty="0">
                <a:latin typeface="Cambria" panose="02040503050406030204" pitchFamily="18" charset="0"/>
              </a:rPr>
              <a:t>They operate </a:t>
            </a:r>
            <a:r>
              <a:rPr lang="tr-TR" sz="2000" dirty="0">
                <a:latin typeface="Cambria" panose="02040503050406030204" pitchFamily="18" charset="0"/>
              </a:rPr>
              <a:t>at </a:t>
            </a:r>
            <a:r>
              <a:rPr lang="en-GB" sz="2000" dirty="0">
                <a:latin typeface="Cambria" panose="02040503050406030204" pitchFamily="18" charset="0"/>
              </a:rPr>
              <a:t>relatively lower operating pressures as compared to the other types of pumps in the field. This is due to leakage through the gear teeth as operating pressures increase.</a:t>
            </a:r>
          </a:p>
          <a:p>
            <a:pPr lvl="1"/>
            <a:r>
              <a:rPr lang="en-GB" sz="2000" dirty="0">
                <a:latin typeface="Cambria" panose="02040503050406030204" pitchFamily="18" charset="0"/>
              </a:rPr>
              <a:t>Therefore, these types of pumps are used when the operating pressure required for a system is not too high. Typically at a maximum value of 250 Bar</a:t>
            </a:r>
            <a:r>
              <a:rPr lang="tr-TR" sz="2000" dirty="0">
                <a:latin typeface="Cambria" panose="02040503050406030204" pitchFamily="18" charset="0"/>
              </a:rPr>
              <a:t>.</a:t>
            </a:r>
            <a:endParaRPr lang="en-GB" sz="2000" dirty="0">
              <a:latin typeface="Cambria" panose="02040503050406030204" pitchFamily="18" charset="0"/>
            </a:endParaRPr>
          </a:p>
          <a:p>
            <a:pPr marL="0" indent="0">
              <a:buNone/>
            </a:pPr>
            <a:endParaRPr lang="en-GB" sz="2000" dirty="0">
              <a:solidFill>
                <a:srgbClr val="FFC000"/>
              </a:solidFill>
              <a:latin typeface="Cambria" panose="02040503050406030204" pitchFamily="18" charset="0"/>
            </a:endParaRPr>
          </a:p>
          <a:p>
            <a:endParaRPr lang="en-GB" dirty="0">
              <a:latin typeface="Cambria" panose="02040503050406030204" pitchFamily="18" charset="0"/>
            </a:endParaRPr>
          </a:p>
          <a:p>
            <a:endParaRPr lang="en-GB" dirty="0">
              <a:latin typeface="Cambria" panose="02040503050406030204" pitchFamily="18" charset="0"/>
            </a:endParaRPr>
          </a:p>
        </p:txBody>
      </p:sp>
      <p:sp>
        <p:nvSpPr>
          <p:cNvPr id="4" name="Date Placeholder 3"/>
          <p:cNvSpPr>
            <a:spLocks noGrp="1"/>
          </p:cNvSpPr>
          <p:nvPr>
            <p:ph type="dt" sz="half" idx="10"/>
          </p:nvPr>
        </p:nvSpPr>
        <p:spPr/>
        <p:txBody>
          <a:bodyPr/>
          <a:lstStyle/>
          <a:p>
            <a:fld id="{9C01CA60-4EC5-4361-881B-87EDFF296E4B}" type="datetime1">
              <a:rPr lang="en-GB" smtClean="0">
                <a:solidFill>
                  <a:prstClr val="black">
                    <a:tint val="75000"/>
                  </a:prstClr>
                </a:solidFill>
              </a:rPr>
              <a:pPr/>
              <a:t>09/03/2017</a:t>
            </a:fld>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2133772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endParaRPr lang="en-GB" dirty="0">
              <a:latin typeface="Cambria" panose="02040503050406030204" pitchFamily="18" charset="0"/>
            </a:endParaRPr>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lvl="0"/>
            <a:r>
              <a:rPr lang="tr-TR" sz="3300" u="sng" dirty="0" err="1">
                <a:solidFill>
                  <a:srgbClr val="FFC000"/>
                </a:solidFill>
                <a:latin typeface="Cambria" panose="02040503050406030204" pitchFamily="18" charset="0"/>
              </a:rPr>
              <a:t>Vane</a:t>
            </a:r>
            <a:r>
              <a:rPr lang="tr-TR" sz="3300" u="sng" dirty="0">
                <a:solidFill>
                  <a:srgbClr val="FFC000"/>
                </a:solidFill>
                <a:latin typeface="Cambria" panose="02040503050406030204" pitchFamily="18" charset="0"/>
              </a:rPr>
              <a:t> </a:t>
            </a:r>
            <a:r>
              <a:rPr lang="en-GB" sz="3300" u="sng" dirty="0">
                <a:solidFill>
                  <a:srgbClr val="FFC000"/>
                </a:solidFill>
                <a:latin typeface="Cambria" panose="02040503050406030204" pitchFamily="18" charset="0"/>
              </a:rPr>
              <a:t>Pumps</a:t>
            </a:r>
            <a:r>
              <a:rPr lang="tr-TR" sz="3300" u="sng" dirty="0">
                <a:solidFill>
                  <a:srgbClr val="FFC000"/>
                </a:solidFill>
                <a:latin typeface="Cambria" panose="02040503050406030204" pitchFamily="18" charset="0"/>
              </a:rPr>
              <a:t>:</a:t>
            </a:r>
            <a:endParaRPr lang="en-GB" sz="3300" u="sng" dirty="0">
              <a:solidFill>
                <a:srgbClr val="FFC000"/>
              </a:solidFill>
              <a:latin typeface="Cambria" panose="02040503050406030204" pitchFamily="18" charset="0"/>
            </a:endParaRPr>
          </a:p>
          <a:p>
            <a:endParaRPr lang="en-GB" dirty="0">
              <a:latin typeface="Cambria" panose="02040503050406030204" pitchFamily="18" charset="0"/>
            </a:endParaRPr>
          </a:p>
        </p:txBody>
      </p:sp>
      <p:sp>
        <p:nvSpPr>
          <p:cNvPr id="4" name="Date Placeholder 3"/>
          <p:cNvSpPr>
            <a:spLocks noGrp="1"/>
          </p:cNvSpPr>
          <p:nvPr>
            <p:ph type="dt" sz="half" idx="10"/>
          </p:nvPr>
        </p:nvSpPr>
        <p:spPr/>
        <p:txBody>
          <a:bodyPr/>
          <a:lstStyle/>
          <a:p>
            <a:fld id="{99EB9383-CECC-4A2D-990C-1DC805E89D47}" type="datetime1">
              <a:rPr lang="en-GB" smtClean="0">
                <a:solidFill>
                  <a:prstClr val="black">
                    <a:tint val="75000"/>
                  </a:prstClr>
                </a:solidFill>
              </a:rPr>
              <a:pPr/>
              <a:t>09/03/2017</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174948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tr-TR" dirty="0">
                <a:solidFill>
                  <a:prstClr val="white"/>
                </a:solidFill>
                <a:latin typeface="Cambria" panose="02040503050406030204" pitchFamily="18" charset="0"/>
              </a:rPr>
              <a:t>WHAT IS FLUID POWER?</a:t>
            </a:r>
            <a:endParaRPr lang="en-GB" dirty="0"/>
          </a:p>
        </p:txBody>
      </p:sp>
      <p:sp>
        <p:nvSpPr>
          <p:cNvPr id="3" name="Content Placeholder 2"/>
          <p:cNvSpPr>
            <a:spLocks noGrp="1"/>
          </p:cNvSpPr>
          <p:nvPr>
            <p:ph idx="1"/>
          </p:nvPr>
        </p:nvSpPr>
        <p:spPr/>
        <p:style>
          <a:lnRef idx="3">
            <a:schemeClr val="lt1"/>
          </a:lnRef>
          <a:fillRef idx="1">
            <a:schemeClr val="accent1"/>
          </a:fillRef>
          <a:effectRef idx="1">
            <a:schemeClr val="accent1"/>
          </a:effectRef>
          <a:fontRef idx="minor">
            <a:schemeClr val="lt1"/>
          </a:fontRef>
        </p:style>
        <p:txBody>
          <a:bodyPr>
            <a:normAutofit fontScale="85000" lnSpcReduction="10000"/>
          </a:bodyPr>
          <a:lstStyle/>
          <a:p>
            <a:pPr lvl="0">
              <a:buNone/>
            </a:pPr>
            <a:endParaRPr lang="en-GB" sz="1500" dirty="0">
              <a:solidFill>
                <a:prstClr val="black"/>
              </a:solidFill>
            </a:endParaRPr>
          </a:p>
          <a:p>
            <a:pPr lvl="0"/>
            <a:r>
              <a:rPr lang="en-GB" sz="2000" b="1" i="1" dirty="0">
                <a:solidFill>
                  <a:prstClr val="black"/>
                </a:solidFill>
                <a:latin typeface="Cambria" panose="02040503050406030204" pitchFamily="18" charset="0"/>
              </a:rPr>
              <a:t>Fluid power </a:t>
            </a:r>
            <a:r>
              <a:rPr lang="en-GB" sz="2000" dirty="0">
                <a:solidFill>
                  <a:prstClr val="black"/>
                </a:solidFill>
                <a:latin typeface="Cambria" panose="02040503050406030204" pitchFamily="18" charset="0"/>
              </a:rPr>
              <a:t>refers</a:t>
            </a:r>
            <a:r>
              <a:rPr lang="tr-TR" sz="2000" dirty="0">
                <a:solidFill>
                  <a:prstClr val="black"/>
                </a:solidFill>
                <a:latin typeface="Cambria" panose="02040503050406030204" pitchFamily="18" charset="0"/>
              </a:rPr>
              <a:t> </a:t>
            </a:r>
            <a:r>
              <a:rPr lang="en-GB" sz="2000" dirty="0">
                <a:solidFill>
                  <a:prstClr val="black"/>
                </a:solidFill>
                <a:latin typeface="Cambria" panose="02040503050406030204" pitchFamily="18" charset="0"/>
              </a:rPr>
              <a:t>to transmission and</a:t>
            </a:r>
            <a:r>
              <a:rPr lang="tr-TR" sz="2000" dirty="0">
                <a:solidFill>
                  <a:prstClr val="black"/>
                </a:solidFill>
                <a:latin typeface="Cambria" panose="02040503050406030204" pitchFamily="18" charset="0"/>
              </a:rPr>
              <a:t> </a:t>
            </a:r>
            <a:r>
              <a:rPr lang="en-GB" sz="2000" dirty="0">
                <a:solidFill>
                  <a:prstClr val="black"/>
                </a:solidFill>
                <a:latin typeface="Cambria" panose="02040503050406030204" pitchFamily="18" charset="0"/>
              </a:rPr>
              <a:t>control of</a:t>
            </a:r>
            <a:r>
              <a:rPr lang="tr-TR" sz="2000" dirty="0">
                <a:solidFill>
                  <a:prstClr val="black"/>
                </a:solidFill>
                <a:latin typeface="Cambria" panose="02040503050406030204" pitchFamily="18" charset="0"/>
              </a:rPr>
              <a:t> </a:t>
            </a:r>
            <a:r>
              <a:rPr lang="en-GB" sz="2000" dirty="0">
                <a:solidFill>
                  <a:prstClr val="black"/>
                </a:solidFill>
                <a:latin typeface="Cambria" panose="02040503050406030204" pitchFamily="18" charset="0"/>
              </a:rPr>
              <a:t>energy</a:t>
            </a:r>
            <a:r>
              <a:rPr lang="tr-TR" sz="2000" dirty="0">
                <a:solidFill>
                  <a:prstClr val="black"/>
                </a:solidFill>
                <a:latin typeface="Cambria" panose="02040503050406030204" pitchFamily="18" charset="0"/>
              </a:rPr>
              <a:t> </a:t>
            </a:r>
            <a:r>
              <a:rPr lang="en-US" sz="2000" dirty="0">
                <a:solidFill>
                  <a:prstClr val="black"/>
                </a:solidFill>
                <a:latin typeface="Cambria" panose="02040503050406030204" pitchFamily="18" charset="0"/>
              </a:rPr>
              <a:t>by means</a:t>
            </a:r>
            <a:r>
              <a:rPr lang="tr-TR" sz="2000" dirty="0">
                <a:solidFill>
                  <a:prstClr val="black"/>
                </a:solidFill>
                <a:latin typeface="Cambria" panose="02040503050406030204" pitchFamily="18" charset="0"/>
              </a:rPr>
              <a:t> of </a:t>
            </a:r>
            <a:r>
              <a:rPr lang="en-GB" sz="2000" dirty="0">
                <a:solidFill>
                  <a:prstClr val="black"/>
                </a:solidFill>
                <a:latin typeface="Cambria" panose="02040503050406030204" pitchFamily="18" charset="0"/>
              </a:rPr>
              <a:t>pressurized fluid</a:t>
            </a:r>
            <a:r>
              <a:rPr lang="tr-TR" sz="2000" dirty="0">
                <a:solidFill>
                  <a:prstClr val="black"/>
                </a:solidFill>
                <a:latin typeface="Cambria" panose="02040503050406030204" pitchFamily="18" charset="0"/>
              </a:rPr>
              <a:t>. </a:t>
            </a:r>
            <a:r>
              <a:rPr lang="en-GB" sz="2000" dirty="0">
                <a:solidFill>
                  <a:prstClr val="black"/>
                </a:solidFill>
                <a:latin typeface="Cambria" panose="02040503050406030204" pitchFamily="18" charset="0"/>
              </a:rPr>
              <a:t>The term</a:t>
            </a:r>
            <a:r>
              <a:rPr lang="tr-TR" sz="2000" dirty="0">
                <a:solidFill>
                  <a:prstClr val="black"/>
                </a:solidFill>
                <a:latin typeface="Cambria" panose="02040503050406030204" pitchFamily="18" charset="0"/>
              </a:rPr>
              <a:t> </a:t>
            </a:r>
            <a:r>
              <a:rPr lang="en-GB" sz="2000" b="1" i="1" dirty="0">
                <a:solidFill>
                  <a:prstClr val="black"/>
                </a:solidFill>
                <a:latin typeface="Cambria" panose="02040503050406030204" pitchFamily="18" charset="0"/>
              </a:rPr>
              <a:t>fluid</a:t>
            </a:r>
            <a:r>
              <a:rPr lang="en-GB" sz="2000" dirty="0">
                <a:solidFill>
                  <a:prstClr val="black"/>
                </a:solidFill>
                <a:latin typeface="Cambria" panose="02040503050406030204" pitchFamily="18" charset="0"/>
              </a:rPr>
              <a:t> designates</a:t>
            </a:r>
            <a:r>
              <a:rPr lang="tr-TR" sz="2000" dirty="0">
                <a:solidFill>
                  <a:prstClr val="black"/>
                </a:solidFill>
                <a:latin typeface="Cambria" panose="02040503050406030204" pitchFamily="18" charset="0"/>
              </a:rPr>
              <a:t> </a:t>
            </a:r>
            <a:r>
              <a:rPr lang="en-US" sz="2000" dirty="0">
                <a:solidFill>
                  <a:prstClr val="black"/>
                </a:solidFill>
                <a:latin typeface="Cambria" panose="02040503050406030204" pitchFamily="18" charset="0"/>
              </a:rPr>
              <a:t>liquid or gas.</a:t>
            </a:r>
            <a:r>
              <a:rPr lang="tr-TR" sz="2000" dirty="0">
                <a:solidFill>
                  <a:prstClr val="black"/>
                </a:solidFill>
                <a:latin typeface="Cambria" panose="02040503050406030204" pitchFamily="18" charset="0"/>
              </a:rPr>
              <a:t> </a:t>
            </a:r>
            <a:r>
              <a:rPr lang="en-GB" sz="2000" dirty="0">
                <a:solidFill>
                  <a:prstClr val="black"/>
                </a:solidFill>
                <a:latin typeface="Cambria" panose="02040503050406030204" pitchFamily="18" charset="0"/>
              </a:rPr>
              <a:t>If the fluid power system involves </a:t>
            </a:r>
            <a:r>
              <a:rPr lang="en-GB" sz="2000" b="1" dirty="0">
                <a:solidFill>
                  <a:prstClr val="black"/>
                </a:solidFill>
                <a:latin typeface="Cambria" panose="02040503050406030204" pitchFamily="18" charset="0"/>
              </a:rPr>
              <a:t>liquid</a:t>
            </a:r>
            <a:r>
              <a:rPr lang="en-GB" sz="2000" dirty="0">
                <a:solidFill>
                  <a:prstClr val="black"/>
                </a:solidFill>
                <a:latin typeface="Cambria" panose="02040503050406030204" pitchFamily="18" charset="0"/>
              </a:rPr>
              <a:t>, it’s called </a:t>
            </a:r>
            <a:r>
              <a:rPr lang="en-GB" sz="2000" b="1" dirty="0">
                <a:solidFill>
                  <a:prstClr val="black"/>
                </a:solidFill>
                <a:latin typeface="Cambria" panose="02040503050406030204" pitchFamily="18" charset="0"/>
              </a:rPr>
              <a:t>Hydraulic System </a:t>
            </a:r>
            <a:r>
              <a:rPr lang="en-GB" sz="2000" dirty="0">
                <a:solidFill>
                  <a:prstClr val="black"/>
                </a:solidFill>
                <a:latin typeface="Cambria" panose="02040503050406030204" pitchFamily="18" charset="0"/>
              </a:rPr>
              <a:t>but, if the medium used in the fluid power system is air (gas) then the system is known as</a:t>
            </a:r>
            <a:r>
              <a:rPr lang="tr-TR" sz="2000" dirty="0">
                <a:solidFill>
                  <a:prstClr val="black"/>
                </a:solidFill>
                <a:latin typeface="Cambria" panose="02040503050406030204" pitchFamily="18" charset="0"/>
              </a:rPr>
              <a:t> a </a:t>
            </a:r>
            <a:r>
              <a:rPr lang="en-GB" sz="2000" b="1" dirty="0">
                <a:solidFill>
                  <a:prstClr val="black"/>
                </a:solidFill>
                <a:latin typeface="Cambria" panose="02040503050406030204" pitchFamily="18" charset="0"/>
              </a:rPr>
              <a:t>Pneumatic System</a:t>
            </a:r>
            <a:r>
              <a:rPr lang="en-GB" sz="2000" dirty="0">
                <a:solidFill>
                  <a:prstClr val="black"/>
                </a:solidFill>
                <a:latin typeface="Cambria" panose="02040503050406030204" pitchFamily="18" charset="0"/>
              </a:rPr>
              <a:t>.  </a:t>
            </a:r>
          </a:p>
          <a:p>
            <a:pPr lvl="0"/>
            <a:r>
              <a:rPr lang="en-GB" sz="2000" dirty="0">
                <a:solidFill>
                  <a:prstClr val="black"/>
                </a:solidFill>
                <a:latin typeface="Cambria" panose="02040503050406030204" pitchFamily="18" charset="0"/>
              </a:rPr>
              <a:t>Essentially fluid power is used for convenience in converting mechanical power to fluid power and back to mechanical power.</a:t>
            </a:r>
          </a:p>
          <a:p>
            <a:pPr lvl="0"/>
            <a:r>
              <a:rPr lang="en-GB" sz="2000" dirty="0">
                <a:solidFill>
                  <a:prstClr val="black"/>
                </a:solidFill>
                <a:latin typeface="Cambria" panose="02040503050406030204" pitchFamily="18" charset="0"/>
              </a:rPr>
              <a:t>There are three types of power transmission systems:</a:t>
            </a:r>
          </a:p>
          <a:p>
            <a:pPr lvl="0"/>
            <a:r>
              <a:rPr lang="en-GB" sz="2000" dirty="0">
                <a:solidFill>
                  <a:prstClr val="black"/>
                </a:solidFill>
                <a:latin typeface="Cambria" panose="02040503050406030204" pitchFamily="18" charset="0"/>
              </a:rPr>
              <a:t>1. Mechanical power transmission system (gear boxes, pulleys, levers)</a:t>
            </a:r>
          </a:p>
          <a:p>
            <a:pPr lvl="0"/>
            <a:r>
              <a:rPr lang="en-GB" sz="2000" dirty="0">
                <a:solidFill>
                  <a:prstClr val="black"/>
                </a:solidFill>
                <a:latin typeface="Cambria" panose="02040503050406030204" pitchFamily="18" charset="0"/>
              </a:rPr>
              <a:t>2. Electrical power transmission system (cables, wires)</a:t>
            </a:r>
          </a:p>
          <a:p>
            <a:pPr lvl="0"/>
            <a:r>
              <a:rPr lang="en-GB" sz="2000" dirty="0">
                <a:solidFill>
                  <a:prstClr val="black"/>
                </a:solidFill>
                <a:latin typeface="Cambria" panose="02040503050406030204" pitchFamily="18" charset="0"/>
              </a:rPr>
              <a:t>3. Fluid power system (fluid)</a:t>
            </a:r>
            <a:endParaRPr lang="tr-TR" sz="2000" dirty="0">
              <a:solidFill>
                <a:prstClr val="black"/>
              </a:solidFill>
              <a:latin typeface="Cambria" panose="02040503050406030204" pitchFamily="18" charset="0"/>
            </a:endParaRPr>
          </a:p>
          <a:p>
            <a:pPr lvl="0"/>
            <a:endParaRPr lang="tr-TR" sz="2000" dirty="0">
              <a:solidFill>
                <a:prstClr val="black"/>
              </a:solidFill>
              <a:latin typeface="Cambria" panose="02040503050406030204" pitchFamily="18" charset="0"/>
            </a:endParaRPr>
          </a:p>
        </p:txBody>
      </p:sp>
      <p:sp>
        <p:nvSpPr>
          <p:cNvPr id="4" name="Date Placeholder 3"/>
          <p:cNvSpPr>
            <a:spLocks noGrp="1"/>
          </p:cNvSpPr>
          <p:nvPr>
            <p:ph type="dt" sz="half" idx="10"/>
          </p:nvPr>
        </p:nvSpPr>
        <p:spPr/>
        <p:txBody>
          <a:bodyPr/>
          <a:lstStyle/>
          <a:p>
            <a:fld id="{9C01CA60-4EC5-4361-881B-87EDFF296E4B}" type="datetime1">
              <a:rPr lang="en-GB" smtClean="0"/>
              <a:t>09/03/2017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15730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solidFill>
                  <a:prstClr val="white"/>
                </a:solidFill>
                <a:latin typeface="Cambria" panose="02040503050406030204" pitchFamily="18" charset="0"/>
              </a:rPr>
              <a:t>ADVANTAGES OF F</a:t>
            </a:r>
            <a:r>
              <a:rPr lang="tr-TR" dirty="0">
                <a:solidFill>
                  <a:prstClr val="white"/>
                </a:solidFill>
                <a:latin typeface="Cambria" panose="02040503050406030204" pitchFamily="18" charset="0"/>
              </a:rPr>
              <a:t>LUID POWER</a:t>
            </a:r>
            <a:endParaRPr lang="en-GB" dirty="0"/>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normAutofit lnSpcReduction="10000"/>
          </a:bodyPr>
          <a:lstStyle/>
          <a:p>
            <a:r>
              <a:rPr lang="en-GB" dirty="0">
                <a:solidFill>
                  <a:schemeClr val="tx1"/>
                </a:solidFill>
                <a:latin typeface="Cambria" panose="02040503050406030204" pitchFamily="18" charset="0"/>
              </a:rPr>
              <a:t>Fluid power systems offer high power at correspondingly small weights of its components</a:t>
            </a:r>
          </a:p>
          <a:p>
            <a:endParaRPr lang="en-GB" dirty="0">
              <a:solidFill>
                <a:schemeClr val="tx1"/>
              </a:solidFill>
              <a:latin typeface="Cambria" panose="02040503050406030204" pitchFamily="18" charset="0"/>
            </a:endParaRPr>
          </a:p>
          <a:p>
            <a:r>
              <a:rPr lang="en-GB" dirty="0">
                <a:solidFill>
                  <a:schemeClr val="tx1"/>
                </a:solidFill>
                <a:latin typeface="Cambria" panose="02040503050406030204" pitchFamily="18" charset="0"/>
              </a:rPr>
              <a:t>Easy and accurate control of actuators.</a:t>
            </a:r>
          </a:p>
          <a:p>
            <a:r>
              <a:rPr lang="en-GB" dirty="0">
                <a:solidFill>
                  <a:schemeClr val="tx1"/>
                </a:solidFill>
                <a:latin typeface="Cambria" panose="02040503050406030204" pitchFamily="18" charset="0"/>
              </a:rPr>
              <a:t>Actuators in fluid power can have enormous speed range and be reversed when needed.</a:t>
            </a:r>
          </a:p>
          <a:p>
            <a:r>
              <a:rPr lang="en-GB" dirty="0">
                <a:solidFill>
                  <a:schemeClr val="tx1"/>
                </a:solidFill>
                <a:latin typeface="Cambria" panose="02040503050406030204" pitchFamily="18" charset="0"/>
              </a:rPr>
              <a:t>Capable of producing a high and constant torque regardless of speed changes.</a:t>
            </a:r>
          </a:p>
          <a:p>
            <a:endParaRPr lang="en-GB" dirty="0">
              <a:solidFill>
                <a:schemeClr val="tx1"/>
              </a:solidFill>
              <a:latin typeface="Cambria" panose="02040503050406030204" pitchFamily="18" charset="0"/>
            </a:endParaRPr>
          </a:p>
          <a:p>
            <a:r>
              <a:rPr lang="en-GB" dirty="0">
                <a:solidFill>
                  <a:schemeClr val="tx1"/>
                </a:solidFill>
                <a:latin typeface="Cambria" panose="02040503050406030204" pitchFamily="18" charset="0"/>
              </a:rPr>
              <a:t>Single source of fluid power (pump) is capable of operating several systems at once</a:t>
            </a:r>
          </a:p>
          <a:p>
            <a:endParaRPr lang="en-GB" dirty="0">
              <a:solidFill>
                <a:schemeClr val="tx1"/>
              </a:solidFill>
              <a:latin typeface="Cambria" panose="02040503050406030204" pitchFamily="18" charset="0"/>
            </a:endParaRPr>
          </a:p>
          <a:p>
            <a:r>
              <a:rPr lang="en-GB" dirty="0">
                <a:solidFill>
                  <a:schemeClr val="tx1"/>
                </a:solidFill>
                <a:latin typeface="Cambria" panose="02040503050406030204" pitchFamily="18" charset="0"/>
              </a:rPr>
              <a:t>Can be operated at hazardous environments</a:t>
            </a:r>
          </a:p>
          <a:p>
            <a:endParaRPr lang="en-GB" dirty="0">
              <a:latin typeface="Cambria" panose="02040503050406030204" pitchFamily="18" charset="0"/>
            </a:endParaRPr>
          </a:p>
        </p:txBody>
      </p:sp>
      <p:sp>
        <p:nvSpPr>
          <p:cNvPr id="4" name="Date Placeholder 3"/>
          <p:cNvSpPr>
            <a:spLocks noGrp="1"/>
          </p:cNvSpPr>
          <p:nvPr>
            <p:ph type="dt" sz="half" idx="10"/>
          </p:nvPr>
        </p:nvSpPr>
        <p:spPr/>
        <p:txBody>
          <a:bodyPr/>
          <a:lstStyle/>
          <a:p>
            <a:fld id="{99EB9383-CECC-4A2D-990C-1DC805E89D47}" type="datetime1">
              <a:rPr lang="en-GB" smtClean="0"/>
              <a:t>09/03/2017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358585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chemeClr val="accent2"/>
          </a:solidFill>
        </p:spPr>
        <p:txBody>
          <a:bodyPr/>
          <a:lstStyle/>
          <a:p>
            <a:r>
              <a:rPr lang="tr-TR" dirty="0">
                <a:latin typeface="Cambria" panose="02040503050406030204" pitchFamily="18" charset="0"/>
              </a:rPr>
              <a:t>HYDRAULIC ACCUMULATOR</a:t>
            </a:r>
          </a:p>
        </p:txBody>
      </p:sp>
      <p:sp>
        <p:nvSpPr>
          <p:cNvPr id="3" name="İçerik Yer Tutucusu 2"/>
          <p:cNvSpPr>
            <a:spLocks noGrp="1"/>
          </p:cNvSpPr>
          <p:nvPr>
            <p:ph idx="1"/>
          </p:nvPr>
        </p:nvSpPr>
        <p:spPr>
          <a:solidFill>
            <a:schemeClr val="tx1">
              <a:lumMod val="50000"/>
              <a:lumOff val="50000"/>
            </a:schemeClr>
          </a:solidFill>
          <a:ln>
            <a:solidFill>
              <a:schemeClr val="accent1"/>
            </a:solidFill>
          </a:ln>
        </p:spPr>
        <p:txBody>
          <a:bodyPr/>
          <a:lstStyle/>
          <a:p>
            <a:r>
              <a:rPr lang="en-GB" dirty="0">
                <a:latin typeface="Cambria" panose="02040503050406030204" pitchFamily="18" charset="0"/>
              </a:rPr>
              <a:t>A hydraulic accumulator is a device used in hydraulic systems to store energy. The storage is achieved by the ability of the device in keeping hydraulic fluid at high pressures as a result of compressibility of the gas the accumulator contains.</a:t>
            </a:r>
            <a:endParaRPr lang="tr-TR" dirty="0">
              <a:latin typeface="Cambria" panose="02040503050406030204" pitchFamily="18" charset="0"/>
            </a:endParaRPr>
          </a:p>
          <a:p>
            <a:r>
              <a:rPr lang="tr-TR" u="sng" dirty="0">
                <a:latin typeface="Cambria" panose="02040503050406030204" pitchFamily="18" charset="0"/>
              </a:rPr>
              <a:t>Construction </a:t>
            </a:r>
            <a:r>
              <a:rPr lang="en-GB" u="sng" dirty="0">
                <a:latin typeface="Cambria" panose="02040503050406030204" pitchFamily="18" charset="0"/>
              </a:rPr>
              <a:t>and Operation:</a:t>
            </a:r>
          </a:p>
          <a:p>
            <a:r>
              <a:rPr lang="en-US" dirty="0">
                <a:latin typeface="Cambria" panose="02040503050406030204" pitchFamily="18" charset="0"/>
              </a:rPr>
              <a:t>Basically, accumulator is a cylinder which contains two types of fluids (gas and oil) separated by a bladder, diaphragm or piston depending on the type of accumulator.</a:t>
            </a:r>
          </a:p>
          <a:p>
            <a:r>
              <a:rPr lang="en-US" dirty="0">
                <a:latin typeface="Cambria" panose="02040503050406030204" pitchFamily="18" charset="0"/>
              </a:rPr>
              <a:t>The gas portion of the device is initially filled with a gas (generally nitrogen) at a certain charge pressure, </a:t>
            </a:r>
            <a:r>
              <a:rPr lang="tr-TR" dirty="0">
                <a:latin typeface="Cambria" panose="02040503050406030204" pitchFamily="18" charset="0"/>
              </a:rPr>
              <a:t>P</a:t>
            </a:r>
            <a:r>
              <a:rPr lang="tr-TR" sz="1100" dirty="0">
                <a:latin typeface="Cambria" panose="02040503050406030204" pitchFamily="18" charset="0"/>
              </a:rPr>
              <a:t>0</a:t>
            </a:r>
            <a:r>
              <a:rPr lang="tr-TR" dirty="0">
                <a:latin typeface="Cambria" panose="02040503050406030204" pitchFamily="18" charset="0"/>
              </a:rPr>
              <a:t> </a:t>
            </a:r>
            <a:r>
              <a:rPr lang="en-US" dirty="0">
                <a:latin typeface="Cambria" panose="02040503050406030204" pitchFamily="18" charset="0"/>
              </a:rPr>
              <a:t>then oil is filled into the liquid portion up to a maximum operating pressure  required</a:t>
            </a:r>
            <a:r>
              <a:rPr lang="tr-TR" dirty="0">
                <a:latin typeface="Cambria" panose="02040503050406030204" pitchFamily="18" charset="0"/>
              </a:rPr>
              <a:t> P</a:t>
            </a:r>
            <a:r>
              <a:rPr lang="tr-TR" sz="1200" dirty="0">
                <a:latin typeface="Cambria" panose="02040503050406030204" pitchFamily="18" charset="0"/>
              </a:rPr>
              <a:t>2</a:t>
            </a:r>
            <a:r>
              <a:rPr lang="en-US" dirty="0">
                <a:latin typeface="Cambria" panose="02040503050406030204" pitchFamily="18" charset="0"/>
              </a:rPr>
              <a:t>. Then oil is discharged as pressurized gas expands until minimum operating pressure is reached</a:t>
            </a:r>
            <a:r>
              <a:rPr lang="tr-TR" dirty="0">
                <a:latin typeface="Cambria" panose="02040503050406030204" pitchFamily="18" charset="0"/>
              </a:rPr>
              <a:t> P</a:t>
            </a:r>
            <a:r>
              <a:rPr lang="tr-TR" sz="1200" dirty="0">
                <a:latin typeface="Cambria" panose="02040503050406030204" pitchFamily="18" charset="0"/>
              </a:rPr>
              <a:t>1</a:t>
            </a:r>
            <a:r>
              <a:rPr lang="en-US" dirty="0">
                <a:latin typeface="Cambria" panose="02040503050406030204" pitchFamily="18" charset="0"/>
              </a:rPr>
              <a:t>.</a:t>
            </a:r>
          </a:p>
        </p:txBody>
      </p:sp>
      <p:sp>
        <p:nvSpPr>
          <p:cNvPr id="4" name="Veri Yer Tutucusu 3"/>
          <p:cNvSpPr>
            <a:spLocks noGrp="1"/>
          </p:cNvSpPr>
          <p:nvPr>
            <p:ph type="dt" sz="half" idx="10"/>
          </p:nvPr>
        </p:nvSpPr>
        <p:spPr/>
        <p:txBody>
          <a:bodyPr/>
          <a:lstStyle/>
          <a:p>
            <a:fld id="{99EB9383-CECC-4A2D-990C-1DC805E89D47}" type="datetime1">
              <a:rPr lang="en-GB" smtClean="0"/>
              <a:t>09/03/2017</a:t>
            </a:fld>
            <a:endParaRPr lang="en-US"/>
          </a:p>
        </p:txBody>
      </p:sp>
      <p:sp>
        <p:nvSpPr>
          <p:cNvPr id="5" name="Slayt Numarası Yer Tutucusu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64326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en-GB" dirty="0">
                <a:solidFill>
                  <a:prstClr val="white"/>
                </a:solidFill>
                <a:latin typeface="Cambria" panose="02040503050406030204" pitchFamily="18" charset="0"/>
              </a:rPr>
              <a:t>DISADVANTAGES OF F</a:t>
            </a:r>
            <a:r>
              <a:rPr lang="tr-TR" dirty="0">
                <a:solidFill>
                  <a:prstClr val="white"/>
                </a:solidFill>
                <a:latin typeface="Cambria" panose="02040503050406030204" pitchFamily="18" charset="0"/>
              </a:rPr>
              <a:t>LUID POWER</a:t>
            </a:r>
            <a:endParaRPr lang="en-GB" dirty="0"/>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GB" dirty="0">
                <a:solidFill>
                  <a:schemeClr val="tx1"/>
                </a:solidFill>
                <a:latin typeface="Cambria" panose="02040503050406030204" pitchFamily="18" charset="0"/>
              </a:rPr>
              <a:t>Leakage and pump cavitation in hydraulic systems tend to lower their efficiency</a:t>
            </a:r>
          </a:p>
          <a:p>
            <a:r>
              <a:rPr lang="en-GB" dirty="0">
                <a:solidFill>
                  <a:schemeClr val="tx1"/>
                </a:solidFill>
                <a:latin typeface="Cambria" panose="02040503050406030204" pitchFamily="18" charset="0"/>
              </a:rPr>
              <a:t>The system needs careful handling against particle contamination hence filtering is necessary</a:t>
            </a:r>
          </a:p>
          <a:p>
            <a:endParaRPr lang="en-GB" dirty="0">
              <a:latin typeface="Cambria" panose="02040503050406030204" pitchFamily="18" charset="0"/>
            </a:endParaRPr>
          </a:p>
        </p:txBody>
      </p:sp>
      <p:sp>
        <p:nvSpPr>
          <p:cNvPr id="4" name="Date Placeholder 3"/>
          <p:cNvSpPr>
            <a:spLocks noGrp="1"/>
          </p:cNvSpPr>
          <p:nvPr>
            <p:ph type="dt" sz="half" idx="10"/>
          </p:nvPr>
        </p:nvSpPr>
        <p:spPr/>
        <p:txBody>
          <a:bodyPr/>
          <a:lstStyle/>
          <a:p>
            <a:fld id="{99EB9383-CECC-4A2D-990C-1DC805E89D47}" type="datetime1">
              <a:rPr lang="en-GB" smtClean="0"/>
              <a:t>09/03/2017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75930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endParaRPr lang="en-GB" dirty="0"/>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lstStyle/>
          <a:p>
            <a:pPr lvl="0"/>
            <a:r>
              <a:rPr lang="tr-TR" sz="1900" b="1" dirty="0">
                <a:solidFill>
                  <a:prstClr val="black"/>
                </a:solidFill>
                <a:latin typeface="Cambria" panose="02040503050406030204" pitchFamily="18" charset="0"/>
              </a:rPr>
              <a:t>WHAT IS THE MAGIC BEHIND FLUID POWER SYSTEMS</a:t>
            </a:r>
            <a:r>
              <a:rPr lang="tr-TR" sz="1900" dirty="0">
                <a:solidFill>
                  <a:prstClr val="black"/>
                </a:solidFill>
                <a:latin typeface="Cambria" panose="02040503050406030204" pitchFamily="18" charset="0"/>
              </a:rPr>
              <a:t>?</a:t>
            </a:r>
          </a:p>
          <a:p>
            <a:pPr lvl="0"/>
            <a:endParaRPr lang="tr-TR" sz="1900" dirty="0">
              <a:solidFill>
                <a:prstClr val="black"/>
              </a:solidFill>
              <a:latin typeface="Cambria" panose="02040503050406030204" pitchFamily="18" charset="0"/>
            </a:endParaRPr>
          </a:p>
          <a:p>
            <a:pPr lvl="0"/>
            <a:r>
              <a:rPr lang="en-GB" sz="1900" dirty="0">
                <a:solidFill>
                  <a:prstClr val="black"/>
                </a:solidFill>
                <a:latin typeface="Cambria" panose="02040503050406030204" pitchFamily="18" charset="0"/>
              </a:rPr>
              <a:t>The secrecy behind fluid</a:t>
            </a:r>
            <a:r>
              <a:rPr lang="tr-TR" sz="1900" dirty="0">
                <a:solidFill>
                  <a:prstClr val="black"/>
                </a:solidFill>
                <a:latin typeface="Cambria" panose="02040503050406030204" pitchFamily="18" charset="0"/>
              </a:rPr>
              <a:t> </a:t>
            </a:r>
            <a:r>
              <a:rPr lang="en-GB" sz="1900" dirty="0">
                <a:solidFill>
                  <a:prstClr val="black"/>
                </a:solidFill>
                <a:latin typeface="Cambria" panose="02040503050406030204" pitchFamily="18" charset="0"/>
              </a:rPr>
              <a:t>(in this case, liquid) being able to multiply force and hence become capable of accomplishing useful work lies under two facts:</a:t>
            </a:r>
          </a:p>
          <a:p>
            <a:pPr marL="514350" lvl="0" indent="-514350">
              <a:buFont typeface="Arial" pitchFamily="34" charset="0"/>
              <a:buAutoNum type="arabicPeriod"/>
            </a:pPr>
            <a:r>
              <a:rPr lang="en-GB" sz="1900" dirty="0">
                <a:solidFill>
                  <a:prstClr val="black"/>
                </a:solidFill>
                <a:latin typeface="Cambria" panose="02040503050406030204" pitchFamily="18" charset="0"/>
              </a:rPr>
              <a:t>Pascal Theory</a:t>
            </a:r>
            <a:r>
              <a:rPr lang="tr-TR" sz="1900" dirty="0">
                <a:solidFill>
                  <a:prstClr val="black"/>
                </a:solidFill>
                <a:latin typeface="Cambria" panose="02040503050406030204" pitchFamily="18" charset="0"/>
              </a:rPr>
              <a:t> </a:t>
            </a:r>
          </a:p>
          <a:p>
            <a:pPr marL="514350" lvl="0" indent="-514350">
              <a:buFont typeface="Arial" pitchFamily="34" charset="0"/>
              <a:buAutoNum type="arabicPeriod"/>
            </a:pPr>
            <a:r>
              <a:rPr lang="en-GB" sz="1900" dirty="0">
                <a:solidFill>
                  <a:prstClr val="black"/>
                </a:solidFill>
                <a:latin typeface="Cambria" panose="02040503050406030204" pitchFamily="18" charset="0"/>
              </a:rPr>
              <a:t>Incompressibility of Liquid </a:t>
            </a:r>
            <a:endParaRPr lang="en-GB" sz="3100" dirty="0">
              <a:solidFill>
                <a:srgbClr val="FFC000"/>
              </a:solidFill>
              <a:latin typeface="Cambria" panose="02040503050406030204" pitchFamily="18" charset="0"/>
            </a:endParaRPr>
          </a:p>
          <a:p>
            <a:endParaRPr lang="en-GB" dirty="0"/>
          </a:p>
        </p:txBody>
      </p:sp>
      <p:sp>
        <p:nvSpPr>
          <p:cNvPr id="4" name="Date Placeholder 3"/>
          <p:cNvSpPr>
            <a:spLocks noGrp="1"/>
          </p:cNvSpPr>
          <p:nvPr>
            <p:ph type="dt" sz="half" idx="10"/>
          </p:nvPr>
        </p:nvSpPr>
        <p:spPr/>
        <p:txBody>
          <a:bodyPr/>
          <a:lstStyle/>
          <a:p>
            <a:fld id="{99EB9383-CECC-4A2D-990C-1DC805E89D47}" type="datetime1">
              <a:rPr lang="en-GB" smtClean="0"/>
              <a:t>09/03/2017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276676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tr-TR" dirty="0">
                <a:solidFill>
                  <a:prstClr val="white"/>
                </a:solidFill>
                <a:latin typeface="Cambria" panose="02040503050406030204" pitchFamily="18" charset="0"/>
                <a:ea typeface="+mn-ea"/>
                <a:cs typeface="+mn-cs"/>
              </a:rPr>
              <a:t>1. PASCAL THEORY</a:t>
            </a:r>
            <a:endParaRPr lang="en-GB" dirty="0"/>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92500" lnSpcReduction="20000"/>
          </a:bodyPr>
          <a:lstStyle/>
          <a:p>
            <a:pPr lvl="0"/>
            <a:r>
              <a:rPr lang="en-GB" b="1" dirty="0">
                <a:solidFill>
                  <a:prstClr val="black"/>
                </a:solidFill>
                <a:latin typeface="Cambria" panose="02040503050406030204" pitchFamily="18" charset="0"/>
              </a:rPr>
              <a:t>Pascal Theory </a:t>
            </a:r>
            <a:r>
              <a:rPr lang="en-GB" dirty="0">
                <a:solidFill>
                  <a:prstClr val="black"/>
                </a:solidFill>
                <a:latin typeface="Cambria" panose="02040503050406030204" pitchFamily="18" charset="0"/>
              </a:rPr>
              <a:t>states that pressure of an incompressible fluid in a confined system travels undiminished at every point within the system.</a:t>
            </a:r>
            <a:endParaRPr lang="tr-TR" dirty="0">
              <a:solidFill>
                <a:prstClr val="black"/>
              </a:solidFill>
              <a:latin typeface="Cambria" panose="02040503050406030204" pitchFamily="18" charset="0"/>
            </a:endParaRPr>
          </a:p>
          <a:p>
            <a:pPr lvl="0"/>
            <a:r>
              <a:rPr lang="en-GB" dirty="0">
                <a:solidFill>
                  <a:prstClr val="black"/>
                </a:solidFill>
                <a:latin typeface="Cambria" panose="02040503050406030204" pitchFamily="18" charset="0"/>
              </a:rPr>
              <a:t>That means, if we put a liquid in a container and apply force at one point, the force will create some sort of pressure over the area where the force has been applied and that pressure will be the same  everywhere within the confined liquid.</a:t>
            </a:r>
            <a:endParaRPr lang="tr-TR" dirty="0">
              <a:solidFill>
                <a:prstClr val="black"/>
              </a:solidFill>
              <a:latin typeface="Cambria" panose="02040503050406030204" pitchFamily="18" charset="0"/>
            </a:endParaRPr>
          </a:p>
          <a:p>
            <a:pPr lvl="0"/>
            <a:r>
              <a:rPr lang="en-GB" dirty="0">
                <a:solidFill>
                  <a:prstClr val="black"/>
                </a:solidFill>
                <a:latin typeface="Cambria" panose="02040503050406030204" pitchFamily="18" charset="0"/>
              </a:rPr>
              <a:t>  Mathematically; the theory can be expressed as:</a:t>
            </a:r>
          </a:p>
          <a:p>
            <a:pPr lvl="0">
              <a:buNone/>
            </a:pPr>
            <a:endParaRPr lang="tr-TR" dirty="0">
              <a:solidFill>
                <a:prstClr val="black"/>
              </a:solidFill>
              <a:latin typeface="Cambria" panose="02040503050406030204" pitchFamily="18" charset="0"/>
            </a:endParaRPr>
          </a:p>
          <a:p>
            <a:pPr lvl="0"/>
            <a:r>
              <a:rPr lang="tr-TR" dirty="0">
                <a:solidFill>
                  <a:prstClr val="black"/>
                </a:solidFill>
                <a:latin typeface="Cambria" panose="02040503050406030204" pitchFamily="18" charset="0"/>
              </a:rPr>
              <a:t>                                </a:t>
            </a:r>
            <a:r>
              <a:rPr lang="tr-TR" sz="3900" dirty="0">
                <a:solidFill>
                  <a:prstClr val="black"/>
                </a:solidFill>
                <a:latin typeface="Cambria" panose="02040503050406030204" pitchFamily="18" charset="0"/>
              </a:rPr>
              <a:t>P = F / A</a:t>
            </a:r>
          </a:p>
          <a:p>
            <a:pPr lvl="0"/>
            <a:r>
              <a:rPr lang="en-GB" dirty="0">
                <a:solidFill>
                  <a:prstClr val="black"/>
                </a:solidFill>
                <a:latin typeface="Cambria" panose="02040503050406030204" pitchFamily="18" charset="0"/>
              </a:rPr>
              <a:t>Where </a:t>
            </a:r>
            <a:r>
              <a:rPr lang="tr-TR" dirty="0">
                <a:solidFill>
                  <a:prstClr val="black"/>
                </a:solidFill>
                <a:latin typeface="Cambria" panose="02040503050406030204" pitchFamily="18" charset="0"/>
              </a:rPr>
              <a:t>;</a:t>
            </a:r>
          </a:p>
          <a:p>
            <a:pPr lvl="1"/>
            <a:r>
              <a:rPr lang="en-GB" b="1" dirty="0">
                <a:solidFill>
                  <a:prstClr val="black"/>
                </a:solidFill>
                <a:latin typeface="Cambria" panose="02040503050406030204" pitchFamily="18" charset="0"/>
              </a:rPr>
              <a:t>P</a:t>
            </a:r>
            <a:r>
              <a:rPr lang="en-GB" dirty="0">
                <a:solidFill>
                  <a:prstClr val="black"/>
                </a:solidFill>
                <a:latin typeface="Cambria" panose="02040503050406030204" pitchFamily="18" charset="0"/>
              </a:rPr>
              <a:t> is pressure defined as force per unit area and measured in Newtons per square metres (N/m²  which is equivalent to Pascal Pa).</a:t>
            </a:r>
            <a:endParaRPr lang="tr-TR" dirty="0">
              <a:solidFill>
                <a:prstClr val="black"/>
              </a:solidFill>
              <a:latin typeface="Cambria" panose="02040503050406030204" pitchFamily="18" charset="0"/>
            </a:endParaRPr>
          </a:p>
          <a:p>
            <a:pPr lvl="1"/>
            <a:r>
              <a:rPr lang="tr-TR" b="1" dirty="0">
                <a:solidFill>
                  <a:prstClr val="black"/>
                </a:solidFill>
                <a:latin typeface="Cambria" panose="02040503050406030204" pitchFamily="18" charset="0"/>
              </a:rPr>
              <a:t>F</a:t>
            </a:r>
            <a:r>
              <a:rPr lang="tr-TR" dirty="0">
                <a:solidFill>
                  <a:prstClr val="black"/>
                </a:solidFill>
                <a:latin typeface="Cambria" panose="02040503050406030204" pitchFamily="18" charset="0"/>
              </a:rPr>
              <a:t> </a:t>
            </a:r>
            <a:r>
              <a:rPr lang="en-GB" dirty="0">
                <a:solidFill>
                  <a:prstClr val="black"/>
                </a:solidFill>
                <a:latin typeface="Cambria" panose="02040503050406030204" pitchFamily="18" charset="0"/>
              </a:rPr>
              <a:t>is the applied force in Newtons (N)</a:t>
            </a:r>
          </a:p>
          <a:p>
            <a:pPr lvl="1"/>
            <a:r>
              <a:rPr lang="en-GB" b="1" dirty="0">
                <a:solidFill>
                  <a:prstClr val="black"/>
                </a:solidFill>
                <a:latin typeface="Cambria" panose="02040503050406030204" pitchFamily="18" charset="0"/>
              </a:rPr>
              <a:t>A</a:t>
            </a:r>
            <a:r>
              <a:rPr lang="en-GB" dirty="0">
                <a:solidFill>
                  <a:prstClr val="black"/>
                </a:solidFill>
                <a:latin typeface="Cambria" panose="02040503050406030204" pitchFamily="18" charset="0"/>
              </a:rPr>
              <a:t> is the area in square metres (m² ) over which the force is applied.</a:t>
            </a:r>
            <a:endParaRPr lang="tr-TR" dirty="0">
              <a:solidFill>
                <a:prstClr val="black"/>
              </a:solidFill>
              <a:latin typeface="Cambria" panose="02040503050406030204" pitchFamily="18" charset="0"/>
            </a:endParaRPr>
          </a:p>
          <a:p>
            <a:pPr lvl="0"/>
            <a:endParaRPr lang="en-GB" sz="3900" dirty="0">
              <a:solidFill>
                <a:prstClr val="black"/>
              </a:solidFill>
            </a:endParaRPr>
          </a:p>
        </p:txBody>
      </p:sp>
      <p:sp>
        <p:nvSpPr>
          <p:cNvPr id="4" name="Date Placeholder 3"/>
          <p:cNvSpPr>
            <a:spLocks noGrp="1"/>
          </p:cNvSpPr>
          <p:nvPr>
            <p:ph type="dt" sz="half" idx="10"/>
          </p:nvPr>
        </p:nvSpPr>
        <p:spPr/>
        <p:txBody>
          <a:bodyPr/>
          <a:lstStyle/>
          <a:p>
            <a:fld id="{99EB9383-CECC-4A2D-990C-1DC805E89D47}" type="datetime1">
              <a:rPr lang="en-GB" smtClean="0"/>
              <a:t>09/03/2017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247637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a:solidFill>
            <a:schemeClr val="accent2"/>
          </a:solidFill>
        </p:spPr>
        <p:txBody>
          <a:bodyPr>
            <a:normAutofit/>
          </a:bodyPr>
          <a:lstStyle/>
          <a:p>
            <a:r>
              <a:rPr lang="tr-TR" sz="2400" dirty="0">
                <a:solidFill>
                  <a:prstClr val="white"/>
                </a:solidFill>
                <a:latin typeface="Cambria" panose="02040503050406030204" pitchFamily="18" charset="0"/>
              </a:rPr>
              <a:t>DEMOSTRATING APPLICATION OF PASCAL THEORY [1]</a:t>
            </a:r>
            <a:endParaRPr lang="en-GB" sz="2400" dirty="0">
              <a:latin typeface="Cambria" panose="02040503050406030204" pitchFamily="18" charset="0"/>
            </a:endParaRPr>
          </a:p>
        </p:txBody>
      </p:sp>
      <p:sp>
        <p:nvSpPr>
          <p:cNvPr id="3" name="Content Placeholder 2"/>
          <p:cNvSpPr>
            <a:spLocks noGrp="1"/>
          </p:cNvSpPr>
          <p:nvPr>
            <p:ph idx="1"/>
          </p:nvPr>
        </p:nvSpPr>
        <p:spPr>
          <a:xfrm>
            <a:off x="811530" y="1524001"/>
            <a:ext cx="7520940" cy="35052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endParaRPr lang="en-GB" dirty="0">
              <a:latin typeface="Cambria" panose="02040503050406030204" pitchFamily="18" charset="0"/>
            </a:endParaRPr>
          </a:p>
        </p:txBody>
      </p:sp>
      <p:sp>
        <p:nvSpPr>
          <p:cNvPr id="4" name="Date Placeholder 3"/>
          <p:cNvSpPr>
            <a:spLocks noGrp="1"/>
          </p:cNvSpPr>
          <p:nvPr>
            <p:ph type="dt" sz="half" idx="10"/>
          </p:nvPr>
        </p:nvSpPr>
        <p:spPr/>
        <p:txBody>
          <a:bodyPr/>
          <a:lstStyle/>
          <a:p>
            <a:fld id="{99EB9383-CECC-4A2D-990C-1DC805E89D47}" type="datetime1">
              <a:rPr lang="en-GB" smtClean="0"/>
              <a:t>09/03/2017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pic>
        <p:nvPicPr>
          <p:cNvPr id="6" name="3 İçerik Yer Tutucusu" descr="http://aplusphysics.com/courses/honors/fluids/images/PascalPrinciple.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558" y="1371600"/>
            <a:ext cx="8534400" cy="3654859"/>
          </a:xfrm>
          <a:prstGeom prst="rect">
            <a:avLst/>
          </a:prstGeom>
          <a:noFill/>
          <a:ln>
            <a:noFill/>
          </a:ln>
        </p:spPr>
      </p:pic>
    </p:spTree>
    <p:extLst>
      <p:ext uri="{BB962C8B-B14F-4D97-AF65-F5344CB8AC3E}">
        <p14:creationId xmlns:p14="http://schemas.microsoft.com/office/powerpoint/2010/main" val="1200009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52400"/>
            <a:ext cx="7520940" cy="914400"/>
          </a:xfrm>
          <a:solidFill>
            <a:schemeClr val="accent2"/>
          </a:solidFill>
        </p:spPr>
        <p:txBody>
          <a:bodyPr>
            <a:normAutofit fontScale="90000"/>
          </a:bodyPr>
          <a:lstStyle/>
          <a:p>
            <a:r>
              <a:rPr lang="tr-TR" sz="3600" dirty="0">
                <a:solidFill>
                  <a:prstClr val="white"/>
                </a:solidFill>
                <a:latin typeface="Cambria" panose="02040503050406030204" pitchFamily="18" charset="0"/>
              </a:rPr>
              <a:t>DEMOSTRATING APPLICATION OF PASCAL THEORY</a:t>
            </a:r>
            <a:endParaRPr lang="en-GB" dirty="0">
              <a:latin typeface="Cambria" panose="02040503050406030204" pitchFamily="18" charset="0"/>
            </a:endParaRPr>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77500" lnSpcReduction="20000"/>
          </a:bodyPr>
          <a:lstStyle/>
          <a:p>
            <a:pPr lvl="0"/>
            <a:r>
              <a:rPr lang="en-GB" sz="2200" dirty="0">
                <a:solidFill>
                  <a:prstClr val="black"/>
                </a:solidFill>
                <a:latin typeface="Cambria" panose="02040503050406030204" pitchFamily="18" charset="0"/>
              </a:rPr>
              <a:t>The above pictorial presentation shows application of the Pascal Theory where  a small force of F</a:t>
            </a:r>
            <a:r>
              <a:rPr lang="en-GB" sz="2200" baseline="-25000" dirty="0">
                <a:solidFill>
                  <a:prstClr val="black"/>
                </a:solidFill>
                <a:latin typeface="Cambria" panose="02040503050406030204" pitchFamily="18" charset="0"/>
              </a:rPr>
              <a:t>1</a:t>
            </a:r>
            <a:r>
              <a:rPr lang="en-GB" sz="2200" dirty="0">
                <a:solidFill>
                  <a:prstClr val="black"/>
                </a:solidFill>
                <a:latin typeface="Cambria" panose="02040503050406030204" pitchFamily="18" charset="0"/>
              </a:rPr>
              <a:t> is applied on a confined fluid over an area of A</a:t>
            </a:r>
            <a:r>
              <a:rPr lang="en-GB" sz="2200" baseline="-25000" dirty="0">
                <a:solidFill>
                  <a:prstClr val="black"/>
                </a:solidFill>
                <a:latin typeface="Cambria" panose="02040503050406030204" pitchFamily="18" charset="0"/>
              </a:rPr>
              <a:t>1</a:t>
            </a:r>
            <a:r>
              <a:rPr lang="en-GB" sz="2200" dirty="0">
                <a:solidFill>
                  <a:prstClr val="black"/>
                </a:solidFill>
                <a:latin typeface="Cambria" panose="02040503050406030204" pitchFamily="18" charset="0"/>
              </a:rPr>
              <a:t>, but the pressure created on the fluid can be used to obtain large force of magnitude F</a:t>
            </a:r>
            <a:r>
              <a:rPr lang="en-GB" sz="2200" baseline="-25000" dirty="0">
                <a:solidFill>
                  <a:prstClr val="black"/>
                </a:solidFill>
                <a:latin typeface="Cambria" panose="02040503050406030204" pitchFamily="18" charset="0"/>
              </a:rPr>
              <a:t>2</a:t>
            </a:r>
            <a:r>
              <a:rPr lang="en-GB" sz="2200" dirty="0">
                <a:solidFill>
                  <a:prstClr val="black"/>
                </a:solidFill>
                <a:latin typeface="Cambria" panose="02040503050406030204" pitchFamily="18" charset="0"/>
              </a:rPr>
              <a:t> if the fluid is allowed to act on a large area, A</a:t>
            </a:r>
            <a:r>
              <a:rPr lang="en-GB" sz="2200" baseline="-25000" dirty="0">
                <a:solidFill>
                  <a:prstClr val="black"/>
                </a:solidFill>
                <a:latin typeface="Cambria" panose="02040503050406030204" pitchFamily="18" charset="0"/>
              </a:rPr>
              <a:t>2</a:t>
            </a:r>
            <a:r>
              <a:rPr lang="en-GB" sz="2200" dirty="0">
                <a:solidFill>
                  <a:prstClr val="black"/>
                </a:solidFill>
                <a:latin typeface="Cambria" panose="02040503050406030204" pitchFamily="18" charset="0"/>
              </a:rPr>
              <a:t>.</a:t>
            </a:r>
            <a:endParaRPr lang="tr-TR" sz="2200" dirty="0">
              <a:solidFill>
                <a:prstClr val="black"/>
              </a:solidFill>
              <a:latin typeface="Cambria" panose="02040503050406030204" pitchFamily="18" charset="0"/>
            </a:endParaRPr>
          </a:p>
          <a:p>
            <a:pPr lvl="0"/>
            <a:endParaRPr lang="tr-TR" sz="2200" dirty="0">
              <a:solidFill>
                <a:prstClr val="black"/>
              </a:solidFill>
              <a:latin typeface="Cambria" panose="02040503050406030204" pitchFamily="18" charset="0"/>
            </a:endParaRPr>
          </a:p>
          <a:p>
            <a:pPr lvl="0"/>
            <a:r>
              <a:rPr lang="en-GB" sz="2200" dirty="0">
                <a:solidFill>
                  <a:prstClr val="black"/>
                </a:solidFill>
                <a:latin typeface="Cambria" panose="02040503050406030204" pitchFamily="18" charset="0"/>
              </a:rPr>
              <a:t>Here </a:t>
            </a:r>
            <a:r>
              <a:rPr lang="tr-TR" sz="2200" dirty="0">
                <a:solidFill>
                  <a:prstClr val="black"/>
                </a:solidFill>
                <a:latin typeface="Cambria" panose="02040503050406030204" pitchFamily="18" charset="0"/>
              </a:rPr>
              <a:t>,</a:t>
            </a:r>
            <a:r>
              <a:rPr lang="en-GB" sz="2200" dirty="0">
                <a:solidFill>
                  <a:prstClr val="black"/>
                </a:solidFill>
                <a:latin typeface="Cambria" panose="02040503050406030204" pitchFamily="18" charset="0"/>
              </a:rPr>
              <a:t>we can see that the hydraulic system can be used to multiply force in the sense that a small force can be applied over a small area (for instance a hydraulic hose), but by making use of the Pascal Theory, the pressure created by the small force within the liquid can be exposed over a relatively large area (for instance  on a piston of a hydraulic  cylinder) and thus resulting in a very large force</a:t>
            </a:r>
            <a:r>
              <a:rPr lang="tr-TR" sz="2200" dirty="0">
                <a:solidFill>
                  <a:prstClr val="black"/>
                </a:solidFill>
                <a:latin typeface="Cambria" panose="02040503050406030204" pitchFamily="18" charset="0"/>
              </a:rPr>
              <a:t>.</a:t>
            </a:r>
          </a:p>
          <a:p>
            <a:pPr lvl="0"/>
            <a:endParaRPr lang="tr-TR" sz="2200" dirty="0">
              <a:solidFill>
                <a:prstClr val="black"/>
              </a:solidFill>
              <a:latin typeface="Cambria" panose="02040503050406030204" pitchFamily="18" charset="0"/>
            </a:endParaRPr>
          </a:p>
          <a:p>
            <a:pPr lvl="0"/>
            <a:r>
              <a:rPr lang="en-GB" sz="2200" dirty="0">
                <a:solidFill>
                  <a:prstClr val="black"/>
                </a:solidFill>
                <a:latin typeface="Cambria" panose="02040503050406030204" pitchFamily="18" charset="0"/>
              </a:rPr>
              <a:t>In this context, the concept can be termed as a mechanical advantage of the hydraulic system.</a:t>
            </a:r>
          </a:p>
          <a:p>
            <a:endParaRPr lang="en-GB" dirty="0">
              <a:latin typeface="Cambria" panose="02040503050406030204" pitchFamily="18" charset="0"/>
            </a:endParaRPr>
          </a:p>
        </p:txBody>
      </p:sp>
      <p:sp>
        <p:nvSpPr>
          <p:cNvPr id="4" name="Date Placeholder 3"/>
          <p:cNvSpPr>
            <a:spLocks noGrp="1"/>
          </p:cNvSpPr>
          <p:nvPr>
            <p:ph type="dt" sz="half" idx="10"/>
          </p:nvPr>
        </p:nvSpPr>
        <p:spPr/>
        <p:txBody>
          <a:bodyPr/>
          <a:lstStyle/>
          <a:p>
            <a:fld id="{99EB9383-CECC-4A2D-990C-1DC805E89D47}" type="datetime1">
              <a:rPr lang="en-GB" smtClean="0"/>
              <a:t>09/03/2017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664364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endParaRPr lang="en-GB" sz="2000" dirty="0"/>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92500" lnSpcReduction="20000"/>
          </a:bodyPr>
          <a:lstStyle/>
          <a:p>
            <a:pPr lvl="0"/>
            <a:r>
              <a:rPr lang="en-GB" sz="2200" b="0" dirty="0">
                <a:solidFill>
                  <a:prstClr val="black"/>
                </a:solidFill>
                <a:latin typeface="Cambria" panose="02040503050406030204" pitchFamily="18" charset="0"/>
              </a:rPr>
              <a:t>Another factor that enables fluid power systems to demonstrate wonders in today’s sophisticated industrial applications is their tendency to resist shear forces. We can’t simply cut through a confined fluid. The fluid</a:t>
            </a:r>
            <a:r>
              <a:rPr lang="tr-TR" sz="2200" b="0" dirty="0">
                <a:solidFill>
                  <a:prstClr val="black"/>
                </a:solidFill>
                <a:latin typeface="Cambria" panose="02040503050406030204" pitchFamily="18" charset="0"/>
              </a:rPr>
              <a:t> </a:t>
            </a:r>
            <a:r>
              <a:rPr lang="en-GB" sz="2200" b="0" dirty="0">
                <a:solidFill>
                  <a:prstClr val="black"/>
                </a:solidFill>
                <a:latin typeface="Cambria" panose="02040503050406030204" pitchFamily="18" charset="0"/>
              </a:rPr>
              <a:t>will tend to move (thereby pushing anything along its way</a:t>
            </a:r>
            <a:r>
              <a:rPr lang="tr-TR" sz="2200" b="0" dirty="0">
                <a:solidFill>
                  <a:prstClr val="black"/>
                </a:solidFill>
                <a:latin typeface="Cambria" panose="02040503050406030204" pitchFamily="18" charset="0"/>
              </a:rPr>
              <a:t>)</a:t>
            </a:r>
            <a:r>
              <a:rPr lang="en-GB" sz="2200" b="0" dirty="0">
                <a:solidFill>
                  <a:prstClr val="black"/>
                </a:solidFill>
                <a:latin typeface="Cambria" panose="02040503050406030204" pitchFamily="18" charset="0"/>
              </a:rPr>
              <a:t> as far as its compressibility allows it.</a:t>
            </a:r>
            <a:endParaRPr lang="tr-TR" sz="2200" b="0" dirty="0">
              <a:solidFill>
                <a:prstClr val="black"/>
              </a:solidFill>
              <a:latin typeface="Cambria" panose="02040503050406030204" pitchFamily="18" charset="0"/>
            </a:endParaRPr>
          </a:p>
          <a:p>
            <a:pPr lvl="0"/>
            <a:r>
              <a:rPr lang="en-GB" sz="2200" b="0" dirty="0">
                <a:solidFill>
                  <a:prstClr val="black"/>
                </a:solidFill>
                <a:latin typeface="Cambria" panose="02040503050406030204" pitchFamily="18" charset="0"/>
              </a:rPr>
              <a:t>This is particularly the case in Hydraulics</a:t>
            </a:r>
            <a:r>
              <a:rPr lang="tr-TR" sz="2200" b="0" dirty="0">
                <a:solidFill>
                  <a:prstClr val="black"/>
                </a:solidFill>
                <a:latin typeface="Cambria" panose="02040503050406030204" pitchFamily="18" charset="0"/>
              </a:rPr>
              <a:t>,</a:t>
            </a:r>
            <a:r>
              <a:rPr lang="en-GB" sz="2200" b="0" dirty="0">
                <a:solidFill>
                  <a:prstClr val="black"/>
                </a:solidFill>
                <a:latin typeface="Cambria" panose="02040503050406030204" pitchFamily="18" charset="0"/>
              </a:rPr>
              <a:t> where the liquid used (hydraulic oil) generally shows negligible change in its density and hence considered incompressible. </a:t>
            </a:r>
            <a:endParaRPr lang="tr-TR" sz="2200" b="0" dirty="0">
              <a:solidFill>
                <a:prstClr val="black"/>
              </a:solidFill>
              <a:latin typeface="Cambria" panose="02040503050406030204" pitchFamily="18" charset="0"/>
            </a:endParaRPr>
          </a:p>
          <a:p>
            <a:pPr lvl="0"/>
            <a:r>
              <a:rPr lang="en-GB" sz="2200" b="0" dirty="0">
                <a:solidFill>
                  <a:prstClr val="black"/>
                </a:solidFill>
                <a:latin typeface="Cambria" panose="02040503050406030204" pitchFamily="18" charset="0"/>
              </a:rPr>
              <a:t>In other words, we can apply high pressures on Hydraulic systems </a:t>
            </a:r>
            <a:r>
              <a:rPr lang="tr-TR" sz="2200" b="0" dirty="0">
                <a:solidFill>
                  <a:prstClr val="black"/>
                </a:solidFill>
                <a:latin typeface="Cambria" panose="02040503050406030204" pitchFamily="18" charset="0"/>
              </a:rPr>
              <a:t> (</a:t>
            </a:r>
            <a:r>
              <a:rPr lang="en-GB" sz="2200" b="0" dirty="0">
                <a:solidFill>
                  <a:prstClr val="black"/>
                </a:solidFill>
                <a:latin typeface="Cambria" panose="02040503050406030204" pitchFamily="18" charset="0"/>
              </a:rPr>
              <a:t>between 100 and 350 Bars</a:t>
            </a:r>
            <a:r>
              <a:rPr lang="tr-TR" sz="2200" b="0" dirty="0">
                <a:solidFill>
                  <a:prstClr val="black"/>
                </a:solidFill>
                <a:latin typeface="Cambria" panose="02040503050406030204" pitchFamily="18" charset="0"/>
              </a:rPr>
              <a:t>) </a:t>
            </a:r>
            <a:r>
              <a:rPr lang="en-GB" sz="2200" b="0" dirty="0">
                <a:solidFill>
                  <a:prstClr val="black"/>
                </a:solidFill>
                <a:latin typeface="Cambria" panose="02040503050406030204" pitchFamily="18" charset="0"/>
              </a:rPr>
              <a:t>which can result in higher forces necessary for lifting, lowering, compacting, forming or pushing applications without  affecting the force transmitting medium (hydraulic oil) in the system.</a:t>
            </a:r>
          </a:p>
          <a:p>
            <a:endParaRPr lang="en-GB" dirty="0">
              <a:solidFill>
                <a:srgbClr val="FFC000"/>
              </a:solidFill>
              <a:latin typeface="Cambria" panose="02040503050406030204" pitchFamily="18" charset="0"/>
            </a:endParaRPr>
          </a:p>
        </p:txBody>
      </p:sp>
      <p:sp>
        <p:nvSpPr>
          <p:cNvPr id="4" name="Date Placeholder 3"/>
          <p:cNvSpPr>
            <a:spLocks noGrp="1"/>
          </p:cNvSpPr>
          <p:nvPr>
            <p:ph type="dt" sz="half" idx="10"/>
          </p:nvPr>
        </p:nvSpPr>
        <p:spPr/>
        <p:txBody>
          <a:bodyPr/>
          <a:lstStyle/>
          <a:p>
            <a:fld id="{99EB9383-CECC-4A2D-990C-1DC805E89D47}" type="datetime1">
              <a:rPr lang="en-GB" smtClean="0"/>
              <a:t>09/03/2017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724577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624840"/>
          </a:xfrm>
          <a:solidFill>
            <a:schemeClr val="accent2"/>
          </a:solidFill>
        </p:spPr>
        <p:txBody>
          <a:bodyPr/>
          <a:lstStyle/>
          <a:p>
            <a:r>
              <a:rPr lang="tr-TR" sz="3200" dirty="0">
                <a:solidFill>
                  <a:prstClr val="white"/>
                </a:solidFill>
                <a:latin typeface="Cambria" panose="02040503050406030204" pitchFamily="18" charset="0"/>
              </a:rPr>
              <a:t>2.INCOMPRESSIBILITY OF LIQUID</a:t>
            </a:r>
            <a:endParaRPr lang="en-GB" sz="3200" dirty="0"/>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77500" lnSpcReduction="20000"/>
          </a:bodyPr>
          <a:lstStyle/>
          <a:p>
            <a:pPr lvl="0"/>
            <a:r>
              <a:rPr lang="en-GB" sz="2700" b="0" dirty="0">
                <a:solidFill>
                  <a:prstClr val="black"/>
                </a:solidFill>
                <a:latin typeface="Cambria" panose="02040503050406030204" pitchFamily="18" charset="0"/>
              </a:rPr>
              <a:t>On the other hand, Pneumatic systems have limited pressure ranges</a:t>
            </a:r>
            <a:r>
              <a:rPr lang="tr-TR" sz="2700" b="0" dirty="0">
                <a:solidFill>
                  <a:prstClr val="black"/>
                </a:solidFill>
                <a:latin typeface="Cambria" panose="02040503050406030204" pitchFamily="18" charset="0"/>
              </a:rPr>
              <a:t> (</a:t>
            </a:r>
            <a:r>
              <a:rPr lang="en-GB" sz="2700" b="0" dirty="0">
                <a:solidFill>
                  <a:prstClr val="black"/>
                </a:solidFill>
                <a:latin typeface="Cambria" panose="02040503050406030204" pitchFamily="18" charset="0"/>
              </a:rPr>
              <a:t>around 2 to 8 Bar</a:t>
            </a:r>
            <a:r>
              <a:rPr lang="tr-TR" sz="2700" b="0" dirty="0">
                <a:solidFill>
                  <a:prstClr val="black"/>
                </a:solidFill>
                <a:latin typeface="Cambria" panose="02040503050406030204" pitchFamily="18" charset="0"/>
              </a:rPr>
              <a:t>)</a:t>
            </a:r>
            <a:r>
              <a:rPr lang="en-GB" sz="2700" b="0" dirty="0">
                <a:solidFill>
                  <a:prstClr val="black"/>
                </a:solidFill>
                <a:latin typeface="Cambria" panose="02040503050406030204" pitchFamily="18" charset="0"/>
              </a:rPr>
              <a:t>. This is due to the fact that air is compressible, therefore only applications involving relatively lower pressure</a:t>
            </a:r>
            <a:r>
              <a:rPr lang="tr-TR" sz="2700" b="0" dirty="0">
                <a:solidFill>
                  <a:prstClr val="black"/>
                </a:solidFill>
                <a:latin typeface="Cambria" panose="02040503050406030204" pitchFamily="18" charset="0"/>
              </a:rPr>
              <a:t>s</a:t>
            </a:r>
            <a:r>
              <a:rPr lang="en-GB" sz="2700" b="0" dirty="0">
                <a:solidFill>
                  <a:prstClr val="black"/>
                </a:solidFill>
                <a:latin typeface="Cambria" panose="02040503050406030204" pitchFamily="18" charset="0"/>
              </a:rPr>
              <a:t> can be handled nicely with Pneumatic systems. </a:t>
            </a:r>
            <a:endParaRPr lang="tr-TR" sz="2700" b="0" dirty="0">
              <a:solidFill>
                <a:prstClr val="black"/>
              </a:solidFill>
              <a:latin typeface="Cambria" panose="02040503050406030204" pitchFamily="18" charset="0"/>
            </a:endParaRPr>
          </a:p>
          <a:p>
            <a:pPr lvl="0"/>
            <a:endParaRPr lang="en-GB" sz="2700" b="0" dirty="0">
              <a:solidFill>
                <a:prstClr val="black"/>
              </a:solidFill>
              <a:latin typeface="Cambria" panose="02040503050406030204" pitchFamily="18" charset="0"/>
            </a:endParaRPr>
          </a:p>
          <a:p>
            <a:pPr lvl="0"/>
            <a:r>
              <a:rPr lang="en-GB" sz="2700" b="0" dirty="0">
                <a:solidFill>
                  <a:prstClr val="black"/>
                </a:solidFill>
                <a:latin typeface="Cambria" panose="02040503050406030204" pitchFamily="18" charset="0"/>
              </a:rPr>
              <a:t>But pneumatic systems have the advantage of </a:t>
            </a:r>
            <a:r>
              <a:rPr lang="en-US" sz="2700" b="0" dirty="0">
                <a:solidFill>
                  <a:prstClr val="black"/>
                </a:solidFill>
                <a:latin typeface="Cambria" panose="02040503050406030204" pitchFamily="18" charset="0"/>
              </a:rPr>
              <a:t>having quick responses than their hydraulic counterparts.</a:t>
            </a:r>
          </a:p>
          <a:p>
            <a:pPr lvl="0"/>
            <a:endParaRPr lang="tr-TR" sz="2700" b="0" dirty="0">
              <a:solidFill>
                <a:prstClr val="black"/>
              </a:solidFill>
              <a:latin typeface="Cambria" panose="02040503050406030204" pitchFamily="18" charset="0"/>
            </a:endParaRPr>
          </a:p>
          <a:p>
            <a:pPr lvl="0"/>
            <a:r>
              <a:rPr lang="en-GB" sz="2700" b="0" dirty="0">
                <a:solidFill>
                  <a:prstClr val="black"/>
                </a:solidFill>
                <a:latin typeface="Cambria" panose="02040503050406030204" pitchFamily="18" charset="0"/>
              </a:rPr>
              <a:t>Due to their light and simple construction, Pneumatic components are cheaper than hydraulic system components. </a:t>
            </a:r>
          </a:p>
          <a:p>
            <a:endParaRPr lang="en-GB" dirty="0"/>
          </a:p>
        </p:txBody>
      </p:sp>
      <p:sp>
        <p:nvSpPr>
          <p:cNvPr id="4" name="Date Placeholder 3"/>
          <p:cNvSpPr>
            <a:spLocks noGrp="1"/>
          </p:cNvSpPr>
          <p:nvPr>
            <p:ph type="dt" sz="half" idx="10"/>
          </p:nvPr>
        </p:nvSpPr>
        <p:spPr/>
        <p:txBody>
          <a:bodyPr/>
          <a:lstStyle/>
          <a:p>
            <a:fld id="{99EB9383-CECC-4A2D-990C-1DC805E89D47}" type="datetime1">
              <a:rPr lang="en-GB" smtClean="0"/>
              <a:t>09/03/2017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651579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tr-TR" dirty="0">
                <a:solidFill>
                  <a:prstClr val="white"/>
                </a:solidFill>
                <a:latin typeface="Cambria" panose="02040503050406030204" pitchFamily="18" charset="0"/>
              </a:rPr>
              <a:t>BASIC HYDRAULIC SYSTEM</a:t>
            </a:r>
            <a:endParaRPr lang="en-GB" dirty="0"/>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85000" lnSpcReduction="10000"/>
          </a:bodyPr>
          <a:lstStyle/>
          <a:p>
            <a:pPr lvl="0"/>
            <a:r>
              <a:rPr lang="en-GB" sz="2700" b="0" dirty="0">
                <a:solidFill>
                  <a:prstClr val="black"/>
                </a:solidFill>
                <a:latin typeface="Cambria" panose="02040503050406030204" pitchFamily="18" charset="0"/>
              </a:rPr>
              <a:t>Generally speaking, a basic hydraulic system consists of the following components:</a:t>
            </a:r>
          </a:p>
          <a:p>
            <a:pPr lvl="1"/>
            <a:r>
              <a:rPr lang="en-GB" sz="2400" dirty="0">
                <a:solidFill>
                  <a:prstClr val="black"/>
                </a:solidFill>
                <a:latin typeface="Cambria" panose="02040503050406030204" pitchFamily="18" charset="0"/>
              </a:rPr>
              <a:t> Hydraulic pump</a:t>
            </a:r>
          </a:p>
          <a:p>
            <a:pPr lvl="1"/>
            <a:r>
              <a:rPr lang="en-GB" sz="2400" dirty="0">
                <a:solidFill>
                  <a:prstClr val="black"/>
                </a:solidFill>
                <a:latin typeface="Cambria" panose="02040503050406030204" pitchFamily="18" charset="0"/>
              </a:rPr>
              <a:t> Prime mover to drive the pump </a:t>
            </a:r>
          </a:p>
          <a:p>
            <a:pPr lvl="1"/>
            <a:r>
              <a:rPr lang="en-GB" sz="2400" dirty="0">
                <a:solidFill>
                  <a:prstClr val="black"/>
                </a:solidFill>
                <a:latin typeface="Cambria" panose="02040503050406030204" pitchFamily="18" charset="0"/>
              </a:rPr>
              <a:t>Pressure relief valve to protect the system against extreme pressures</a:t>
            </a:r>
          </a:p>
          <a:p>
            <a:pPr lvl="1"/>
            <a:r>
              <a:rPr lang="en-GB" sz="2400" dirty="0">
                <a:solidFill>
                  <a:prstClr val="black"/>
                </a:solidFill>
                <a:latin typeface="Cambria" panose="02040503050406030204" pitchFamily="18" charset="0"/>
              </a:rPr>
              <a:t>Control valve to route the oil to the actuators</a:t>
            </a:r>
          </a:p>
          <a:p>
            <a:pPr lvl="1"/>
            <a:r>
              <a:rPr lang="en-GB" sz="2400" dirty="0">
                <a:solidFill>
                  <a:prstClr val="black"/>
                </a:solidFill>
                <a:latin typeface="Cambria" panose="02040503050406030204" pitchFamily="18" charset="0"/>
              </a:rPr>
              <a:t>Actuators (users) that use fluid pressure to do mechanical works</a:t>
            </a:r>
          </a:p>
          <a:p>
            <a:pPr lvl="1"/>
            <a:r>
              <a:rPr lang="en-GB" sz="2400" dirty="0">
                <a:solidFill>
                  <a:prstClr val="black"/>
                </a:solidFill>
                <a:latin typeface="Cambria" panose="02040503050406030204" pitchFamily="18" charset="0"/>
              </a:rPr>
              <a:t>Hydraulic tank to store the fluid</a:t>
            </a:r>
          </a:p>
          <a:p>
            <a:pPr lvl="1"/>
            <a:r>
              <a:rPr lang="en-GB" sz="2400" dirty="0">
                <a:solidFill>
                  <a:prstClr val="black"/>
                </a:solidFill>
                <a:latin typeface="Cambria" panose="02040503050406030204" pitchFamily="18" charset="0"/>
              </a:rPr>
              <a:t>Fittings and Hoses to help conveying the fluid to required points.</a:t>
            </a:r>
          </a:p>
          <a:p>
            <a:endParaRPr lang="en-GB" dirty="0"/>
          </a:p>
        </p:txBody>
      </p:sp>
      <p:sp>
        <p:nvSpPr>
          <p:cNvPr id="4" name="Date Placeholder 3"/>
          <p:cNvSpPr>
            <a:spLocks noGrp="1"/>
          </p:cNvSpPr>
          <p:nvPr>
            <p:ph type="dt" sz="half" idx="10"/>
          </p:nvPr>
        </p:nvSpPr>
        <p:spPr/>
        <p:txBody>
          <a:bodyPr/>
          <a:lstStyle/>
          <a:p>
            <a:fld id="{99EB9383-CECC-4A2D-990C-1DC805E89D47}" type="datetime1">
              <a:rPr lang="en-GB" smtClean="0"/>
              <a:t>09/03/2017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485253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solidFill>
            <a:schemeClr val="accent2"/>
          </a:solidFill>
        </p:spPr>
        <p:txBody>
          <a:bodyPr>
            <a:normAutofit fontScale="90000"/>
          </a:bodyPr>
          <a:lstStyle/>
          <a:p>
            <a:r>
              <a:rPr lang="tr-TR" dirty="0">
                <a:solidFill>
                  <a:schemeClr val="bg1"/>
                </a:solidFill>
                <a:latin typeface="Cambria" panose="02040503050406030204" pitchFamily="18" charset="0"/>
              </a:rPr>
              <a:t>HYDRAULIC SYSTEM WITH TWO ACTUATORS [3]</a:t>
            </a:r>
          </a:p>
        </p:txBody>
      </p:sp>
      <p:pic>
        <p:nvPicPr>
          <p:cNvPr id="4" name="3 İçerik Yer Tutucusu" descr="http://flowproductsinternational.com/images/f_i_v_3.gif"/>
          <p:cNvPicPr>
            <a:picLocks noGrp="1"/>
          </p:cNvPicPr>
          <p:nvPr>
            <p:ph idx="1"/>
          </p:nvPr>
        </p:nvPicPr>
        <p:blipFill>
          <a:blip r:embed="rId2" cstate="print"/>
          <a:stretch>
            <a:fillRect/>
          </a:stretch>
        </p:blipFill>
        <p:spPr bwMode="auto">
          <a:xfrm>
            <a:off x="2375415" y="1100138"/>
            <a:ext cx="4415394" cy="3579812"/>
          </a:xfrm>
          <a:prstGeom prst="rect">
            <a:avLst/>
          </a:prstGeom>
          <a:noFill/>
          <a:ln w="9525">
            <a:noFill/>
            <a:miter lim="800000"/>
            <a:headEnd/>
            <a:tailEnd/>
          </a:ln>
        </p:spPr>
      </p:pic>
      <p:sp>
        <p:nvSpPr>
          <p:cNvPr id="1026" name="Text Box 2"/>
          <p:cNvSpPr txBox="1">
            <a:spLocks noChangeArrowheads="1"/>
          </p:cNvSpPr>
          <p:nvPr/>
        </p:nvSpPr>
        <p:spPr bwMode="auto">
          <a:xfrm>
            <a:off x="7092280" y="2492896"/>
            <a:ext cx="762000" cy="266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tr-TR" sz="1100">
                <a:solidFill>
                  <a:prstClr val="black"/>
                </a:solidFill>
                <a:cs typeface="Arial" pitchFamily="34" charset="0"/>
              </a:rPr>
              <a:t>Actuators</a:t>
            </a:r>
          </a:p>
          <a:p>
            <a:pPr fontAlgn="base">
              <a:spcBef>
                <a:spcPct val="0"/>
              </a:spcBef>
              <a:spcAft>
                <a:spcPct val="0"/>
              </a:spcAft>
            </a:pPr>
            <a:endParaRPr lang="tr-TR">
              <a:solidFill>
                <a:prstClr val="black"/>
              </a:solidFill>
              <a:latin typeface="Arial" pitchFamily="34" charset="0"/>
              <a:cs typeface="Arial" pitchFamily="34" charset="0"/>
            </a:endParaRPr>
          </a:p>
        </p:txBody>
      </p:sp>
      <p:cxnSp>
        <p:nvCxnSpPr>
          <p:cNvPr id="8" name="7 Düz Ok Bağlayıcısı"/>
          <p:cNvCxnSpPr/>
          <p:nvPr/>
        </p:nvCxnSpPr>
        <p:spPr>
          <a:xfrm>
            <a:off x="6588224" y="2132856"/>
            <a:ext cx="72008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Düz Ok Bağlayıcısı"/>
          <p:cNvCxnSpPr>
            <a:endCxn id="1026" idx="2"/>
          </p:cNvCxnSpPr>
          <p:nvPr/>
        </p:nvCxnSpPr>
        <p:spPr>
          <a:xfrm flipV="1">
            <a:off x="6804248" y="2759596"/>
            <a:ext cx="669032" cy="597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Düz Ok Bağlayıcısı"/>
          <p:cNvCxnSpPr/>
          <p:nvPr/>
        </p:nvCxnSpPr>
        <p:spPr>
          <a:xfrm flipH="1" flipV="1">
            <a:off x="3491880" y="2564904"/>
            <a:ext cx="1008112"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16 Düz Ok Bağlayıcısı"/>
          <p:cNvCxnSpPr/>
          <p:nvPr/>
        </p:nvCxnSpPr>
        <p:spPr>
          <a:xfrm>
            <a:off x="5292080" y="4725144"/>
            <a:ext cx="64807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19 Düz Ok Bağlayıcısı"/>
          <p:cNvCxnSpPr/>
          <p:nvPr/>
        </p:nvCxnSpPr>
        <p:spPr>
          <a:xfrm flipH="1" flipV="1">
            <a:off x="1835696" y="2852936"/>
            <a:ext cx="1296144"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22 Düz Ok Bağlayıcısı"/>
          <p:cNvCxnSpPr/>
          <p:nvPr/>
        </p:nvCxnSpPr>
        <p:spPr>
          <a:xfrm flipH="1">
            <a:off x="1619672" y="4725144"/>
            <a:ext cx="79208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Düz Ok Bağlayıcısı"/>
          <p:cNvCxnSpPr/>
          <p:nvPr/>
        </p:nvCxnSpPr>
        <p:spPr>
          <a:xfrm flipH="1" flipV="1">
            <a:off x="1331640" y="3861048"/>
            <a:ext cx="2304256"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29 Düz Ok Bağlayıcısı"/>
          <p:cNvCxnSpPr/>
          <p:nvPr/>
        </p:nvCxnSpPr>
        <p:spPr>
          <a:xfrm>
            <a:off x="3995936" y="4437112"/>
            <a:ext cx="1440160"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32 Düz Ok Bağlayıcısı"/>
          <p:cNvCxnSpPr/>
          <p:nvPr/>
        </p:nvCxnSpPr>
        <p:spPr>
          <a:xfrm>
            <a:off x="3059832" y="5661248"/>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33 Metin kutusu"/>
          <p:cNvSpPr txBox="1"/>
          <p:nvPr/>
        </p:nvSpPr>
        <p:spPr>
          <a:xfrm>
            <a:off x="6084168" y="4797152"/>
            <a:ext cx="1080120" cy="369332"/>
          </a:xfrm>
          <a:prstGeom prst="rect">
            <a:avLst/>
          </a:prstGeom>
          <a:noFill/>
        </p:spPr>
        <p:txBody>
          <a:bodyPr wrap="square" rtlCol="0">
            <a:spAutoFit/>
          </a:bodyPr>
          <a:lstStyle/>
          <a:p>
            <a:endParaRPr lang="tr-TR" dirty="0">
              <a:solidFill>
                <a:prstClr val="black"/>
              </a:solidFill>
            </a:endParaRPr>
          </a:p>
        </p:txBody>
      </p:sp>
      <p:sp>
        <p:nvSpPr>
          <p:cNvPr id="35" name="34 Metin kutusu"/>
          <p:cNvSpPr txBox="1"/>
          <p:nvPr/>
        </p:nvSpPr>
        <p:spPr>
          <a:xfrm>
            <a:off x="6012160" y="4581128"/>
            <a:ext cx="1512168" cy="369332"/>
          </a:xfrm>
          <a:prstGeom prst="rect">
            <a:avLst/>
          </a:prstGeom>
          <a:noFill/>
        </p:spPr>
        <p:txBody>
          <a:bodyPr wrap="square" rtlCol="0">
            <a:spAutoFit/>
          </a:bodyPr>
          <a:lstStyle/>
          <a:p>
            <a:r>
              <a:rPr lang="en-GB" dirty="0">
                <a:solidFill>
                  <a:prstClr val="black"/>
                </a:solidFill>
              </a:rPr>
              <a:t>Return Filter</a:t>
            </a:r>
          </a:p>
        </p:txBody>
      </p:sp>
      <p:sp>
        <p:nvSpPr>
          <p:cNvPr id="36" name="35 Metin kutusu"/>
          <p:cNvSpPr txBox="1"/>
          <p:nvPr/>
        </p:nvSpPr>
        <p:spPr>
          <a:xfrm>
            <a:off x="2771800" y="2132856"/>
            <a:ext cx="1728192" cy="646331"/>
          </a:xfrm>
          <a:prstGeom prst="rect">
            <a:avLst/>
          </a:prstGeom>
          <a:noFill/>
        </p:spPr>
        <p:txBody>
          <a:bodyPr wrap="square" rtlCol="0">
            <a:spAutoFit/>
          </a:bodyPr>
          <a:lstStyle/>
          <a:p>
            <a:r>
              <a:rPr lang="en-GB" dirty="0">
                <a:solidFill>
                  <a:prstClr val="black"/>
                </a:solidFill>
              </a:rPr>
              <a:t>Directional Control Valve</a:t>
            </a:r>
          </a:p>
        </p:txBody>
      </p:sp>
      <p:sp>
        <p:nvSpPr>
          <p:cNvPr id="37" name="36 Metin kutusu"/>
          <p:cNvSpPr txBox="1"/>
          <p:nvPr/>
        </p:nvSpPr>
        <p:spPr>
          <a:xfrm>
            <a:off x="755576" y="2492896"/>
            <a:ext cx="1728192" cy="646331"/>
          </a:xfrm>
          <a:prstGeom prst="rect">
            <a:avLst/>
          </a:prstGeom>
          <a:noFill/>
        </p:spPr>
        <p:txBody>
          <a:bodyPr wrap="square" rtlCol="0">
            <a:spAutoFit/>
          </a:bodyPr>
          <a:lstStyle/>
          <a:p>
            <a:r>
              <a:rPr lang="en-GB" dirty="0">
                <a:solidFill>
                  <a:prstClr val="black"/>
                </a:solidFill>
              </a:rPr>
              <a:t>Pressure Line Filter</a:t>
            </a:r>
          </a:p>
        </p:txBody>
      </p:sp>
      <p:sp>
        <p:nvSpPr>
          <p:cNvPr id="38" name="37 Metin kutusu"/>
          <p:cNvSpPr txBox="1"/>
          <p:nvPr/>
        </p:nvSpPr>
        <p:spPr>
          <a:xfrm>
            <a:off x="539552" y="3501008"/>
            <a:ext cx="864096" cy="369332"/>
          </a:xfrm>
          <a:prstGeom prst="rect">
            <a:avLst/>
          </a:prstGeom>
          <a:noFill/>
        </p:spPr>
        <p:txBody>
          <a:bodyPr wrap="square" rtlCol="0">
            <a:spAutoFit/>
          </a:bodyPr>
          <a:lstStyle/>
          <a:p>
            <a:r>
              <a:rPr lang="en-GB" dirty="0">
                <a:solidFill>
                  <a:prstClr val="black"/>
                </a:solidFill>
              </a:rPr>
              <a:t>Pump</a:t>
            </a:r>
          </a:p>
        </p:txBody>
      </p:sp>
      <p:sp>
        <p:nvSpPr>
          <p:cNvPr id="39" name="38 Metin kutusu"/>
          <p:cNvSpPr txBox="1"/>
          <p:nvPr/>
        </p:nvSpPr>
        <p:spPr>
          <a:xfrm>
            <a:off x="467544" y="4797152"/>
            <a:ext cx="1656184" cy="369332"/>
          </a:xfrm>
          <a:prstGeom prst="rect">
            <a:avLst/>
          </a:prstGeom>
          <a:noFill/>
        </p:spPr>
        <p:txBody>
          <a:bodyPr wrap="square" rtlCol="0">
            <a:spAutoFit/>
          </a:bodyPr>
          <a:lstStyle/>
          <a:p>
            <a:r>
              <a:rPr lang="en-GB" dirty="0">
                <a:solidFill>
                  <a:prstClr val="black"/>
                </a:solidFill>
              </a:rPr>
              <a:t>Electric Motor</a:t>
            </a:r>
          </a:p>
        </p:txBody>
      </p:sp>
      <p:sp>
        <p:nvSpPr>
          <p:cNvPr id="40" name="39 Metin kutusu"/>
          <p:cNvSpPr txBox="1"/>
          <p:nvPr/>
        </p:nvSpPr>
        <p:spPr>
          <a:xfrm>
            <a:off x="5580112" y="5445224"/>
            <a:ext cx="2232248" cy="369332"/>
          </a:xfrm>
          <a:prstGeom prst="rect">
            <a:avLst/>
          </a:prstGeom>
          <a:noFill/>
        </p:spPr>
        <p:txBody>
          <a:bodyPr wrap="square" rtlCol="0">
            <a:spAutoFit/>
          </a:bodyPr>
          <a:lstStyle/>
          <a:p>
            <a:r>
              <a:rPr lang="en-GB" dirty="0">
                <a:solidFill>
                  <a:prstClr val="black"/>
                </a:solidFill>
              </a:rPr>
              <a:t>Pressure Relief Valve</a:t>
            </a:r>
          </a:p>
        </p:txBody>
      </p:sp>
      <p:sp>
        <p:nvSpPr>
          <p:cNvPr id="41" name="40 Metin kutusu"/>
          <p:cNvSpPr txBox="1"/>
          <p:nvPr/>
        </p:nvSpPr>
        <p:spPr>
          <a:xfrm>
            <a:off x="4067944" y="6237312"/>
            <a:ext cx="1944216" cy="369332"/>
          </a:xfrm>
          <a:prstGeom prst="rect">
            <a:avLst/>
          </a:prstGeom>
          <a:noFill/>
        </p:spPr>
        <p:txBody>
          <a:bodyPr wrap="square" rtlCol="0">
            <a:spAutoFit/>
          </a:bodyPr>
          <a:lstStyle/>
          <a:p>
            <a:r>
              <a:rPr lang="en-GB" dirty="0">
                <a:solidFill>
                  <a:prstClr val="black"/>
                </a:solidFill>
              </a:rPr>
              <a:t>Suction Strainer</a:t>
            </a:r>
          </a:p>
        </p:txBody>
      </p:sp>
    </p:spTree>
    <p:extLst>
      <p:ext uri="{BB962C8B-B14F-4D97-AF65-F5344CB8AC3E}">
        <p14:creationId xmlns:p14="http://schemas.microsoft.com/office/powerpoint/2010/main" val="1031845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898" y="152400"/>
            <a:ext cx="8229600" cy="1173162"/>
          </a:xfrm>
          <a:solidFill>
            <a:schemeClr val="accent2"/>
          </a:solidFill>
        </p:spPr>
        <p:txBody>
          <a:bodyPr>
            <a:normAutofit fontScale="90000"/>
          </a:bodyPr>
          <a:lstStyle/>
          <a:p>
            <a:pPr marL="342900" lvl="0" indent="-342900">
              <a:spcBef>
                <a:spcPct val="20000"/>
              </a:spcBef>
            </a:pPr>
            <a:br>
              <a:rPr lang="en-GB" sz="3200" dirty="0">
                <a:solidFill>
                  <a:prstClr val="white"/>
                </a:solidFill>
                <a:ea typeface="+mn-ea"/>
                <a:cs typeface="+mn-cs"/>
              </a:rPr>
            </a:br>
            <a:r>
              <a:rPr lang="tr-TR" sz="2700" dirty="0">
                <a:solidFill>
                  <a:prstClr val="white"/>
                </a:solidFill>
                <a:latin typeface="Cambria" panose="02040503050406030204" pitchFamily="18" charset="0"/>
              </a:rPr>
              <a:t>FUNCTIONS OF COMPONENTS IN A HYDRAULIC SYSTEM</a:t>
            </a:r>
            <a:endParaRPr lang="en-GB" sz="2700" dirty="0"/>
          </a:p>
        </p:txBody>
      </p:sp>
      <p:sp>
        <p:nvSpPr>
          <p:cNvPr id="3" name="Content Placeholder 2"/>
          <p:cNvSpPr>
            <a:spLocks noGrp="1"/>
          </p:cNvSpPr>
          <p:nvPr>
            <p:ph idx="1"/>
          </p:nvPr>
        </p:nvSpPr>
        <p:spPr>
          <a:xfrm>
            <a:off x="811530" y="1422779"/>
            <a:ext cx="7520940" cy="3579849"/>
          </a:xfrm>
        </p:spPr>
        <p:style>
          <a:lnRef idx="2">
            <a:schemeClr val="accent1">
              <a:shade val="50000"/>
            </a:schemeClr>
          </a:lnRef>
          <a:fillRef idx="1">
            <a:schemeClr val="accent1"/>
          </a:fillRef>
          <a:effectRef idx="0">
            <a:schemeClr val="accent1"/>
          </a:effectRef>
          <a:fontRef idx="minor">
            <a:schemeClr val="lt1"/>
          </a:fontRef>
        </p:style>
        <p:txBody>
          <a:bodyPr>
            <a:normAutofit fontScale="77500" lnSpcReduction="20000"/>
          </a:bodyPr>
          <a:lstStyle/>
          <a:p>
            <a:pPr lvl="0"/>
            <a:r>
              <a:rPr lang="en-GB" sz="2000" b="1" dirty="0">
                <a:solidFill>
                  <a:prstClr val="black"/>
                </a:solidFill>
                <a:latin typeface="Cambria" panose="02040503050406030204" pitchFamily="18" charset="0"/>
              </a:rPr>
              <a:t>Pump </a:t>
            </a:r>
            <a:r>
              <a:rPr lang="en-GB" sz="2000" dirty="0">
                <a:solidFill>
                  <a:prstClr val="black"/>
                </a:solidFill>
                <a:latin typeface="Cambria" panose="02040503050406030204" pitchFamily="18" charset="0"/>
              </a:rPr>
              <a:t>is among the most important</a:t>
            </a:r>
            <a:r>
              <a:rPr lang="tr-TR" sz="2000" dirty="0">
                <a:solidFill>
                  <a:prstClr val="black"/>
                </a:solidFill>
                <a:latin typeface="Cambria" panose="02040503050406030204" pitchFamily="18" charset="0"/>
              </a:rPr>
              <a:t> </a:t>
            </a:r>
            <a:r>
              <a:rPr lang="en-GB" sz="2000" dirty="0">
                <a:solidFill>
                  <a:prstClr val="black"/>
                </a:solidFill>
                <a:latin typeface="Cambria" panose="02040503050406030204" pitchFamily="18" charset="0"/>
              </a:rPr>
              <a:t>components</a:t>
            </a:r>
            <a:r>
              <a:rPr lang="tr-TR" sz="2000" dirty="0">
                <a:solidFill>
                  <a:prstClr val="black"/>
                </a:solidFill>
                <a:latin typeface="Cambria" panose="02040503050406030204" pitchFamily="18" charset="0"/>
              </a:rPr>
              <a:t> </a:t>
            </a:r>
            <a:r>
              <a:rPr lang="en-GB" sz="2000" dirty="0">
                <a:solidFill>
                  <a:prstClr val="black"/>
                </a:solidFill>
                <a:latin typeface="Cambria" panose="02040503050406030204" pitchFamily="18" charset="0"/>
              </a:rPr>
              <a:t>in a hydraulic system. Its function is to create flow of the hydraulic oil to the system.</a:t>
            </a:r>
            <a:endParaRPr lang="tr-TR" sz="2000" dirty="0">
              <a:solidFill>
                <a:prstClr val="black"/>
              </a:solidFill>
              <a:latin typeface="Cambria" panose="02040503050406030204" pitchFamily="18" charset="0"/>
            </a:endParaRPr>
          </a:p>
          <a:p>
            <a:pPr lvl="0"/>
            <a:endParaRPr lang="en-GB" sz="2000" dirty="0">
              <a:solidFill>
                <a:prstClr val="black"/>
              </a:solidFill>
              <a:latin typeface="Cambria" panose="02040503050406030204" pitchFamily="18" charset="0"/>
            </a:endParaRPr>
          </a:p>
          <a:p>
            <a:pPr lvl="0"/>
            <a:r>
              <a:rPr lang="en-GB" sz="2000" b="1" dirty="0">
                <a:solidFill>
                  <a:prstClr val="black"/>
                </a:solidFill>
                <a:latin typeface="Cambria" panose="02040503050406030204" pitchFamily="18" charset="0"/>
              </a:rPr>
              <a:t>Prime Mover</a:t>
            </a:r>
            <a:r>
              <a:rPr lang="en-GB" sz="2000" dirty="0">
                <a:solidFill>
                  <a:prstClr val="black"/>
                </a:solidFill>
                <a:latin typeface="Cambria" panose="02040503050406030204" pitchFamily="18" charset="0"/>
              </a:rPr>
              <a:t>;  this refers to </a:t>
            </a:r>
            <a:r>
              <a:rPr lang="en-GB" sz="2000" i="1" dirty="0">
                <a:solidFill>
                  <a:prstClr val="black"/>
                </a:solidFill>
                <a:latin typeface="Cambria" panose="02040503050406030204" pitchFamily="18" charset="0"/>
              </a:rPr>
              <a:t>electric motor </a:t>
            </a:r>
            <a:r>
              <a:rPr lang="en-GB" sz="2000" dirty="0">
                <a:solidFill>
                  <a:prstClr val="black"/>
                </a:solidFill>
                <a:latin typeface="Cambria" panose="02040503050406030204" pitchFamily="18" charset="0"/>
              </a:rPr>
              <a:t>or an </a:t>
            </a:r>
            <a:r>
              <a:rPr lang="en-GB" sz="2000" i="1" dirty="0">
                <a:solidFill>
                  <a:prstClr val="black"/>
                </a:solidFill>
                <a:latin typeface="Cambria" panose="02040503050406030204" pitchFamily="18" charset="0"/>
              </a:rPr>
              <a:t>internal combustion engine</a:t>
            </a:r>
            <a:r>
              <a:rPr lang="en-GB" sz="2000" b="1" dirty="0">
                <a:solidFill>
                  <a:prstClr val="black"/>
                </a:solidFill>
                <a:latin typeface="Cambria" panose="02040503050406030204" pitchFamily="18" charset="0"/>
              </a:rPr>
              <a:t> </a:t>
            </a:r>
            <a:r>
              <a:rPr lang="en-GB" sz="2000" dirty="0">
                <a:solidFill>
                  <a:prstClr val="black"/>
                </a:solidFill>
                <a:latin typeface="Cambria" panose="02040503050406030204" pitchFamily="18" charset="0"/>
              </a:rPr>
              <a:t>whose function is to provide mechanical energy to drive the pump.</a:t>
            </a:r>
          </a:p>
          <a:p>
            <a:pPr lvl="0"/>
            <a:r>
              <a:rPr lang="en-GB" sz="2000" b="1" dirty="0">
                <a:solidFill>
                  <a:prstClr val="black"/>
                </a:solidFill>
                <a:latin typeface="Cambria" panose="02040503050406030204" pitchFamily="18" charset="0"/>
              </a:rPr>
              <a:t>Suction Strainer</a:t>
            </a:r>
            <a:r>
              <a:rPr lang="en-GB" sz="2000" dirty="0">
                <a:solidFill>
                  <a:prstClr val="black"/>
                </a:solidFill>
                <a:latin typeface="Cambria" panose="02040503050406030204" pitchFamily="18" charset="0"/>
              </a:rPr>
              <a:t>, it’s a means of filtering</a:t>
            </a:r>
            <a:r>
              <a:rPr lang="tr-TR" sz="2000" dirty="0">
                <a:solidFill>
                  <a:prstClr val="black"/>
                </a:solidFill>
                <a:latin typeface="Cambria" panose="02040503050406030204" pitchFamily="18" charset="0"/>
              </a:rPr>
              <a:t>. </a:t>
            </a:r>
            <a:r>
              <a:rPr lang="en-GB" sz="2000" dirty="0">
                <a:solidFill>
                  <a:prstClr val="black"/>
                </a:solidFill>
                <a:latin typeface="Cambria" panose="02040503050406030204" pitchFamily="18" charset="0"/>
              </a:rPr>
              <a:t>The device filters coarse solid materials and prevent them from reaching the pump.</a:t>
            </a:r>
            <a:endParaRPr lang="tr-TR" sz="2000" dirty="0">
              <a:solidFill>
                <a:prstClr val="black"/>
              </a:solidFill>
              <a:latin typeface="Cambria" panose="02040503050406030204" pitchFamily="18" charset="0"/>
            </a:endParaRPr>
          </a:p>
          <a:p>
            <a:pPr lvl="0"/>
            <a:endParaRPr lang="tr-TR" sz="2000" dirty="0">
              <a:solidFill>
                <a:prstClr val="black"/>
              </a:solidFill>
              <a:latin typeface="Cambria" panose="02040503050406030204" pitchFamily="18" charset="0"/>
            </a:endParaRPr>
          </a:p>
          <a:p>
            <a:pPr lvl="0"/>
            <a:r>
              <a:rPr lang="en-GB" sz="2000" b="1" dirty="0">
                <a:solidFill>
                  <a:prstClr val="black"/>
                </a:solidFill>
                <a:latin typeface="Cambria" panose="02040503050406030204" pitchFamily="18" charset="0"/>
              </a:rPr>
              <a:t>Actuators; </a:t>
            </a:r>
            <a:r>
              <a:rPr lang="en-GB" sz="2000" dirty="0">
                <a:solidFill>
                  <a:prstClr val="black"/>
                </a:solidFill>
                <a:latin typeface="Cambria" panose="02040503050406030204" pitchFamily="18" charset="0"/>
              </a:rPr>
              <a:t>these are devices that use the fluid pressure and velocity to do mechanical works. They are either linear actuators known as cylinders or rotary actuators termed as hydraulic motors.  </a:t>
            </a:r>
            <a:endParaRPr lang="tr-TR" sz="2000" dirty="0">
              <a:solidFill>
                <a:prstClr val="black"/>
              </a:solidFill>
              <a:latin typeface="Cambria" panose="02040503050406030204" pitchFamily="18" charset="0"/>
            </a:endParaRPr>
          </a:p>
          <a:p>
            <a:pPr lvl="0"/>
            <a:r>
              <a:rPr lang="en-GB" sz="2000" b="1" dirty="0">
                <a:solidFill>
                  <a:prstClr val="black"/>
                </a:solidFill>
                <a:latin typeface="Cambria" panose="02040503050406030204" pitchFamily="18" charset="0"/>
              </a:rPr>
              <a:t>Coolers</a:t>
            </a:r>
            <a:r>
              <a:rPr lang="en-GB" sz="2000" dirty="0">
                <a:solidFill>
                  <a:prstClr val="black"/>
                </a:solidFill>
                <a:latin typeface="Cambria" panose="02040503050406030204" pitchFamily="18" charset="0"/>
              </a:rPr>
              <a:t>; Hydraulic systems are almost always susceptible to overheating . This is prevented by incorporating an oil cooling  device to lower the operating temperatures of the liquid.</a:t>
            </a:r>
          </a:p>
          <a:p>
            <a:endParaRPr lang="en-GB" dirty="0"/>
          </a:p>
        </p:txBody>
      </p:sp>
      <p:sp>
        <p:nvSpPr>
          <p:cNvPr id="4" name="Date Placeholder 3"/>
          <p:cNvSpPr>
            <a:spLocks noGrp="1"/>
          </p:cNvSpPr>
          <p:nvPr>
            <p:ph type="dt" sz="half" idx="10"/>
          </p:nvPr>
        </p:nvSpPr>
        <p:spPr/>
        <p:txBody>
          <a:bodyPr/>
          <a:lstStyle/>
          <a:p>
            <a:fld id="{99EB9383-CECC-4A2D-990C-1DC805E89D47}" type="datetime1">
              <a:rPr lang="en-GB" smtClean="0"/>
              <a:t>09/03/2017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81738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chemeClr val="accent2"/>
          </a:solidFill>
        </p:spPr>
        <p:txBody>
          <a:bodyPr/>
          <a:lstStyle/>
          <a:p>
            <a:r>
              <a:rPr lang="tr-TR" dirty="0">
                <a:latin typeface="Cambria" panose="02040503050406030204" pitchFamily="18" charset="0"/>
              </a:rPr>
              <a:t>TYPES OF ACCUMULATORS</a:t>
            </a:r>
          </a:p>
        </p:txBody>
      </p:sp>
      <p:pic>
        <p:nvPicPr>
          <p:cNvPr id="6" name="İçerik Yer Tutucusu 5"/>
          <p:cNvPicPr>
            <a:picLocks noGrp="1" noChangeAspect="1"/>
          </p:cNvPicPr>
          <p:nvPr>
            <p:ph idx="1"/>
          </p:nvPr>
        </p:nvPicPr>
        <p:blipFill>
          <a:blip r:embed="rId2"/>
          <a:stretch>
            <a:fillRect/>
          </a:stretch>
        </p:blipFill>
        <p:spPr>
          <a:xfrm>
            <a:off x="1037430" y="1113641"/>
            <a:ext cx="7092000" cy="3868356"/>
          </a:xfrm>
          <a:prstGeom prst="rect">
            <a:avLst/>
          </a:prstGeom>
        </p:spPr>
      </p:pic>
      <p:sp>
        <p:nvSpPr>
          <p:cNvPr id="4" name="Veri Yer Tutucusu 3"/>
          <p:cNvSpPr>
            <a:spLocks noGrp="1"/>
          </p:cNvSpPr>
          <p:nvPr>
            <p:ph type="dt" sz="half" idx="10"/>
          </p:nvPr>
        </p:nvSpPr>
        <p:spPr/>
        <p:txBody>
          <a:bodyPr/>
          <a:lstStyle/>
          <a:p>
            <a:fld id="{99EB9383-CECC-4A2D-990C-1DC805E89D47}" type="datetime1">
              <a:rPr lang="en-GB" smtClean="0"/>
              <a:t>09/03/2017</a:t>
            </a:fld>
            <a:endParaRPr lang="en-US"/>
          </a:p>
        </p:txBody>
      </p:sp>
      <p:sp>
        <p:nvSpPr>
          <p:cNvPr id="5" name="Slayt Numarası Yer Tutucusu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870978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latin typeface="Cambria" panose="02040503050406030204" pitchFamily="18" charset="0"/>
              </a:rPr>
              <a:t>Hydraulic Circuit Symbols</a:t>
            </a:r>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GB" dirty="0">
                <a:latin typeface="Cambria" panose="02040503050406030204" pitchFamily="18" charset="0"/>
              </a:rPr>
              <a:t>Hydraulic system components are represented by their internationally recognized symbols.</a:t>
            </a:r>
            <a:r>
              <a:rPr lang="tr-TR" dirty="0">
                <a:latin typeface="Cambria" panose="02040503050406030204" pitchFamily="18" charset="0"/>
              </a:rPr>
              <a:t> </a:t>
            </a:r>
            <a:r>
              <a:rPr lang="en-GB" dirty="0">
                <a:latin typeface="Cambria" panose="02040503050406030204" pitchFamily="18" charset="0"/>
              </a:rPr>
              <a:t>Some of these symbols are shown below:</a:t>
            </a:r>
            <a:endParaRPr lang="tr-TR" dirty="0">
              <a:latin typeface="Cambria" panose="02040503050406030204" pitchFamily="18" charset="0"/>
            </a:endParaRPr>
          </a:p>
          <a:p>
            <a:pPr marL="0" indent="0">
              <a:buNone/>
            </a:pPr>
            <a:r>
              <a:rPr lang="tr-TR" dirty="0">
                <a:latin typeface="Cambria" panose="02040503050406030204" pitchFamily="18" charset="0"/>
              </a:rPr>
              <a:t>             </a:t>
            </a:r>
            <a:r>
              <a:rPr lang="en-GB" dirty="0">
                <a:latin typeface="Cambria" panose="02040503050406030204" pitchFamily="18" charset="0"/>
              </a:rPr>
              <a:t>    Hydraulic Tank </a:t>
            </a:r>
            <a:r>
              <a:rPr lang="tr-TR" dirty="0">
                <a:latin typeface="Cambria" panose="02040503050406030204" pitchFamily="18" charset="0"/>
              </a:rPr>
              <a:t>(</a:t>
            </a:r>
            <a:r>
              <a:rPr lang="en-GB" dirty="0">
                <a:latin typeface="Cambria" panose="02040503050406030204" pitchFamily="18" charset="0"/>
              </a:rPr>
              <a:t>reservoir</a:t>
            </a:r>
            <a:r>
              <a:rPr lang="tr-TR" dirty="0">
                <a:latin typeface="Cambria" panose="02040503050406030204" pitchFamily="18" charset="0"/>
              </a:rPr>
              <a:t>) </a:t>
            </a:r>
            <a:endParaRPr lang="en-GB" dirty="0">
              <a:latin typeface="Cambria" panose="02040503050406030204" pitchFamily="18" charset="0"/>
            </a:endParaRPr>
          </a:p>
          <a:p>
            <a:pPr marL="0" indent="0">
              <a:buNone/>
            </a:pPr>
            <a:endParaRPr lang="en-GB" dirty="0">
              <a:latin typeface="Cambria" panose="02040503050406030204" pitchFamily="18" charset="0"/>
            </a:endParaRPr>
          </a:p>
          <a:p>
            <a:r>
              <a:rPr lang="en-GB" dirty="0">
                <a:latin typeface="Cambria" panose="02040503050406030204" pitchFamily="18" charset="0"/>
              </a:rPr>
              <a:t>                 Variable Displacement Pump</a:t>
            </a:r>
          </a:p>
          <a:p>
            <a:pPr marL="0" indent="0">
              <a:buNone/>
            </a:pPr>
            <a:r>
              <a:rPr lang="tr-TR" dirty="0">
                <a:latin typeface="Cambria" panose="02040503050406030204" pitchFamily="18" charset="0"/>
              </a:rPr>
              <a:t>           </a:t>
            </a:r>
          </a:p>
          <a:p>
            <a:pPr marL="0" indent="0">
              <a:buNone/>
            </a:pPr>
            <a:r>
              <a:rPr lang="tr-TR" dirty="0">
                <a:solidFill>
                  <a:prstClr val="white"/>
                </a:solidFill>
                <a:latin typeface="Cambria" panose="02040503050406030204" pitchFamily="18" charset="0"/>
              </a:rPr>
              <a:t>        </a:t>
            </a:r>
            <a:r>
              <a:rPr lang="en-GB" dirty="0">
                <a:solidFill>
                  <a:prstClr val="white"/>
                </a:solidFill>
                <a:latin typeface="Cambria" panose="02040503050406030204" pitchFamily="18" charset="0"/>
              </a:rPr>
              <a:t>       </a:t>
            </a:r>
            <a:r>
              <a:rPr lang="tr-TR" dirty="0">
                <a:solidFill>
                  <a:prstClr val="white"/>
                </a:solidFill>
                <a:latin typeface="Cambria" panose="02040503050406030204" pitchFamily="18" charset="0"/>
              </a:rPr>
              <a:t>   </a:t>
            </a:r>
            <a:r>
              <a:rPr lang="en-GB" dirty="0">
                <a:solidFill>
                  <a:prstClr val="white"/>
                </a:solidFill>
                <a:latin typeface="Cambria" panose="02040503050406030204" pitchFamily="18" charset="0"/>
              </a:rPr>
              <a:t>Fixed Displacement Pump</a:t>
            </a:r>
            <a:endParaRPr lang="en-GB" dirty="0">
              <a:latin typeface="Cambria" panose="02040503050406030204" pitchFamily="18" charset="0"/>
            </a:endParaRPr>
          </a:p>
          <a:p>
            <a:endParaRPr lang="en-GB" dirty="0">
              <a:latin typeface="Cambria" panose="02040503050406030204"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35" y="1610592"/>
            <a:ext cx="7810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49" y="2350943"/>
            <a:ext cx="83820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243" y="3200400"/>
            <a:ext cx="663602" cy="91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005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a:solidFill>
            <a:schemeClr val="accent2"/>
          </a:solidFill>
        </p:spPr>
        <p:txBody>
          <a:bodyPr/>
          <a:lstStyle/>
          <a:p>
            <a:r>
              <a:rPr lang="en-GB" dirty="0">
                <a:solidFill>
                  <a:prstClr val="black"/>
                </a:solidFill>
                <a:latin typeface="Cambria" panose="02040503050406030204" pitchFamily="18" charset="0"/>
              </a:rPr>
              <a:t>Hydraulic Circuit Symbols</a:t>
            </a:r>
            <a:endParaRPr lang="en-GB" dirty="0"/>
          </a:p>
        </p:txBody>
      </p:sp>
      <p:sp>
        <p:nvSpPr>
          <p:cNvPr id="3" name="Content Placeholder 2"/>
          <p:cNvSpPr>
            <a:spLocks noGrp="1"/>
          </p:cNvSpPr>
          <p:nvPr>
            <p:ph idx="1"/>
          </p:nvPr>
        </p:nvSpPr>
        <p:spPr>
          <a:xfrm>
            <a:off x="939794" y="1388051"/>
            <a:ext cx="7520940" cy="357984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tr-TR" dirty="0">
                <a:latin typeface="Cambria" panose="02040503050406030204" pitchFamily="18" charset="0"/>
              </a:rPr>
              <a:t>            </a:t>
            </a:r>
            <a:r>
              <a:rPr lang="en-GB" dirty="0">
                <a:latin typeface="Cambria" panose="02040503050406030204" pitchFamily="18" charset="0"/>
              </a:rPr>
              <a:t>            Hydraulic line            Flexible line</a:t>
            </a:r>
          </a:p>
          <a:p>
            <a:r>
              <a:rPr lang="en-GB" dirty="0">
                <a:latin typeface="Cambria" panose="02040503050406030204" pitchFamily="18" charset="0"/>
              </a:rPr>
              <a:t>                           Pilot line                  line connection</a:t>
            </a:r>
          </a:p>
          <a:p>
            <a:r>
              <a:rPr lang="en-GB" dirty="0">
                <a:latin typeface="Cambria" panose="02040503050406030204" pitchFamily="18" charset="0"/>
              </a:rPr>
              <a:t>                            </a:t>
            </a:r>
          </a:p>
          <a:p>
            <a:r>
              <a:rPr lang="en-GB" dirty="0">
                <a:latin typeface="Cambria" panose="02040503050406030204" pitchFamily="18" charset="0"/>
              </a:rPr>
              <a:t>                                Filter</a:t>
            </a:r>
          </a:p>
          <a:p>
            <a:r>
              <a:rPr lang="tr-TR" dirty="0">
                <a:latin typeface="Cambria" panose="02040503050406030204" pitchFamily="18" charset="0"/>
              </a:rPr>
              <a:t>           </a:t>
            </a:r>
            <a:r>
              <a:rPr lang="en-GB" dirty="0">
                <a:latin typeface="Cambria" panose="02040503050406030204" pitchFamily="18" charset="0"/>
              </a:rPr>
              <a:t>           Pressure Relief Valve</a:t>
            </a:r>
            <a:r>
              <a:rPr lang="tr-TR" dirty="0">
                <a:latin typeface="Cambria" panose="02040503050406030204" pitchFamily="18" charset="0"/>
              </a:rPr>
              <a:t> </a:t>
            </a:r>
          </a:p>
          <a:p>
            <a:endParaRPr lang="tr-TR" dirty="0">
              <a:latin typeface="Cambria" panose="02040503050406030204" pitchFamily="18" charset="0"/>
            </a:endParaRPr>
          </a:p>
          <a:p>
            <a:r>
              <a:rPr lang="tr-TR" dirty="0">
                <a:latin typeface="Cambria" panose="02040503050406030204" pitchFamily="18" charset="0"/>
              </a:rPr>
              <a:t>             </a:t>
            </a:r>
            <a:r>
              <a:rPr lang="en-GB" dirty="0">
                <a:latin typeface="Cambria" panose="02040503050406030204" pitchFamily="18" charset="0"/>
              </a:rPr>
              <a:t>                  </a:t>
            </a:r>
            <a:r>
              <a:rPr lang="tr-TR" dirty="0">
                <a:latin typeface="Cambria" panose="02040503050406030204" pitchFamily="18" charset="0"/>
              </a:rPr>
              <a:t> </a:t>
            </a:r>
            <a:r>
              <a:rPr lang="en-GB" dirty="0">
                <a:latin typeface="Cambria" panose="02040503050406030204" pitchFamily="18" charset="0"/>
              </a:rPr>
              <a:t>Two way – two position valve (2/2)</a:t>
            </a:r>
          </a:p>
          <a:p>
            <a:r>
              <a:rPr lang="en-GB" dirty="0">
                <a:latin typeface="Cambria" panose="02040503050406030204" pitchFamily="18" charset="0"/>
              </a:rPr>
              <a:t>                              </a:t>
            </a:r>
          </a:p>
          <a:p>
            <a:r>
              <a:rPr lang="en-GB" dirty="0">
                <a:latin typeface="Cambria" panose="02040503050406030204" pitchFamily="18" charset="0"/>
              </a:rPr>
              <a:t>                                 Four way, three position valve (4/3)</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630" y="1133474"/>
            <a:ext cx="79057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1364" y="1371599"/>
            <a:ext cx="83820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794" y="1595437"/>
            <a:ext cx="1114425" cy="16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9737" y="1890712"/>
            <a:ext cx="5619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4369" y="1770783"/>
            <a:ext cx="7143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5443" y="2372806"/>
            <a:ext cx="84368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9794" y="3132208"/>
            <a:ext cx="1026248"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9794" y="3869367"/>
            <a:ext cx="1193806" cy="550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8093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err="1">
                <a:solidFill>
                  <a:prstClr val="black"/>
                </a:solidFill>
                <a:latin typeface="Cambria" panose="02040503050406030204" pitchFamily="18" charset="0"/>
              </a:rPr>
              <a:t>Hydraul</a:t>
            </a:r>
            <a:r>
              <a:rPr lang="tr-TR" dirty="0">
                <a:solidFill>
                  <a:prstClr val="black"/>
                </a:solidFill>
                <a:latin typeface="Cambria" panose="02040503050406030204" pitchFamily="18" charset="0"/>
              </a:rPr>
              <a:t>ı</a:t>
            </a:r>
            <a:r>
              <a:rPr lang="en-GB" dirty="0">
                <a:solidFill>
                  <a:prstClr val="black"/>
                </a:solidFill>
                <a:latin typeface="Cambria" panose="02040503050406030204" pitchFamily="18" charset="0"/>
              </a:rPr>
              <a:t>c C</a:t>
            </a:r>
            <a:r>
              <a:rPr lang="tr-TR" dirty="0">
                <a:solidFill>
                  <a:prstClr val="black"/>
                </a:solidFill>
                <a:latin typeface="Cambria" panose="02040503050406030204" pitchFamily="18" charset="0"/>
              </a:rPr>
              <a:t>ı</a:t>
            </a:r>
            <a:r>
              <a:rPr lang="en-GB" dirty="0" err="1">
                <a:solidFill>
                  <a:prstClr val="black"/>
                </a:solidFill>
                <a:latin typeface="Cambria" panose="02040503050406030204" pitchFamily="18" charset="0"/>
              </a:rPr>
              <a:t>rcu</a:t>
            </a:r>
            <a:r>
              <a:rPr lang="tr-TR" dirty="0">
                <a:solidFill>
                  <a:prstClr val="black"/>
                </a:solidFill>
                <a:latin typeface="Cambria" panose="02040503050406030204" pitchFamily="18" charset="0"/>
              </a:rPr>
              <a:t>ı</a:t>
            </a:r>
            <a:r>
              <a:rPr lang="en-GB" dirty="0">
                <a:solidFill>
                  <a:prstClr val="black"/>
                </a:solidFill>
                <a:latin typeface="Cambria" panose="02040503050406030204" pitchFamily="18" charset="0"/>
              </a:rPr>
              <a:t>t Symbols</a:t>
            </a:r>
            <a:endParaRPr lang="en-GB" dirty="0"/>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tr-TR" dirty="0"/>
              <a:t>                                     </a:t>
            </a:r>
            <a:r>
              <a:rPr lang="en-GB" dirty="0">
                <a:latin typeface="Cambria" panose="02040503050406030204" pitchFamily="18" charset="0"/>
              </a:rPr>
              <a:t>Double acting</a:t>
            </a:r>
            <a:r>
              <a:rPr lang="tr-TR" dirty="0">
                <a:latin typeface="Cambria" panose="02040503050406030204" pitchFamily="18" charset="0"/>
              </a:rPr>
              <a:t> </a:t>
            </a:r>
            <a:r>
              <a:rPr lang="en-GB" dirty="0">
                <a:latin typeface="Cambria" panose="02040503050406030204" pitchFamily="18" charset="0"/>
              </a:rPr>
              <a:t>cylinder </a:t>
            </a:r>
            <a:endParaRPr lang="tr-TR" dirty="0">
              <a:latin typeface="Cambria" panose="02040503050406030204" pitchFamily="18" charset="0"/>
            </a:endParaRPr>
          </a:p>
          <a:p>
            <a:endParaRPr lang="tr-TR" dirty="0">
              <a:latin typeface="Cambria" panose="02040503050406030204" pitchFamily="18" charset="0"/>
            </a:endParaRPr>
          </a:p>
          <a:p>
            <a:r>
              <a:rPr lang="tr-TR" dirty="0">
                <a:latin typeface="Cambria" panose="02040503050406030204" pitchFamily="18" charset="0"/>
              </a:rPr>
              <a:t>                                     </a:t>
            </a:r>
            <a:r>
              <a:rPr lang="en-GB" dirty="0">
                <a:latin typeface="Cambria" panose="02040503050406030204" pitchFamily="18" charset="0"/>
              </a:rPr>
              <a:t>Single acting cylinder</a:t>
            </a:r>
            <a:endParaRPr lang="tr-TR" dirty="0">
              <a:latin typeface="Cambria" panose="02040503050406030204" pitchFamily="18" charset="0"/>
            </a:endParaRPr>
          </a:p>
          <a:p>
            <a:endParaRPr lang="tr-TR" dirty="0">
              <a:latin typeface="Cambria" panose="02040503050406030204" pitchFamily="18" charset="0"/>
            </a:endParaRPr>
          </a:p>
          <a:p>
            <a:r>
              <a:rPr lang="tr-TR" dirty="0">
                <a:latin typeface="Cambria" panose="02040503050406030204" pitchFamily="18" charset="0"/>
              </a:rPr>
              <a:t>                                     </a:t>
            </a:r>
            <a:r>
              <a:rPr lang="en-GB" dirty="0">
                <a:latin typeface="Cambria" panose="02040503050406030204" pitchFamily="18" charset="0"/>
              </a:rPr>
              <a:t>Pressure reducing valve</a:t>
            </a:r>
            <a:endParaRPr lang="tr-TR" dirty="0">
              <a:latin typeface="Cambria" panose="02040503050406030204" pitchFamily="18" charset="0"/>
            </a:endParaRPr>
          </a:p>
          <a:p>
            <a:r>
              <a:rPr lang="tr-TR" dirty="0">
                <a:latin typeface="Cambria" panose="02040503050406030204" pitchFamily="18" charset="0"/>
              </a:rPr>
              <a:t>                  </a:t>
            </a:r>
          </a:p>
          <a:p>
            <a:r>
              <a:rPr lang="tr-TR" dirty="0">
                <a:latin typeface="Cambria" panose="02040503050406030204" pitchFamily="18" charset="0"/>
              </a:rPr>
              <a:t>                     </a:t>
            </a:r>
          </a:p>
          <a:p>
            <a:r>
              <a:rPr lang="en-GB" dirty="0">
                <a:latin typeface="Cambria" panose="02040503050406030204" pitchFamily="18" charset="0"/>
              </a:rPr>
              <a:t>Flow control valve + check valve</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943970"/>
            <a:ext cx="1600200" cy="823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224" y="1600200"/>
            <a:ext cx="1676400" cy="698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7431" y="2156521"/>
            <a:ext cx="18113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3477" y="3409549"/>
            <a:ext cx="1839046" cy="993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1222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solidFill>
            <a:schemeClr val="accent2"/>
          </a:solidFill>
        </p:spPr>
        <p:txBody>
          <a:bodyPr>
            <a:normAutofit/>
          </a:bodyPr>
          <a:lstStyle/>
          <a:p>
            <a:r>
              <a:rPr lang="tr-TR" dirty="0">
                <a:solidFill>
                  <a:schemeClr val="bg1"/>
                </a:solidFill>
                <a:latin typeface="Cambria" panose="02040503050406030204" pitchFamily="18" charset="0"/>
              </a:rPr>
              <a:t>HYDRAULIC CIRCUITS</a:t>
            </a:r>
          </a:p>
        </p:txBody>
      </p:sp>
      <p:sp>
        <p:nvSpPr>
          <p:cNvPr id="3" name="2 İçerik Yer Tutucusu"/>
          <p:cNvSpPr>
            <a:spLocks noGrp="1"/>
          </p:cNvSpPr>
          <p:nvPr>
            <p:ph idx="1"/>
          </p:nvPr>
        </p:nvSpPr>
        <p:spPr>
          <a:solidFill>
            <a:schemeClr val="tx2">
              <a:lumMod val="60000"/>
              <a:lumOff val="40000"/>
            </a:schemeClr>
          </a:solidFill>
        </p:spPr>
        <p:txBody>
          <a:bodyPr>
            <a:normAutofit/>
          </a:bodyPr>
          <a:lstStyle/>
          <a:p>
            <a:r>
              <a:rPr lang="en-GB" b="0" dirty="0">
                <a:latin typeface="Cambria" panose="02040503050406030204" pitchFamily="18" charset="0"/>
              </a:rPr>
              <a:t>Hydraulic circuits are schematic representations of the components used in a hydraulic system and their inter-relations on the functioning of the system as a </a:t>
            </a:r>
            <a:r>
              <a:rPr lang="en-GB" b="0">
                <a:latin typeface="Cambria" panose="02040503050406030204" pitchFamily="18" charset="0"/>
              </a:rPr>
              <a:t>whole.</a:t>
            </a:r>
          </a:p>
          <a:p>
            <a:endParaRPr lang="en-GB" b="0" dirty="0">
              <a:latin typeface="Cambria" panose="02040503050406030204" pitchFamily="18" charset="0"/>
            </a:endParaRPr>
          </a:p>
          <a:p>
            <a:r>
              <a:rPr lang="en-GB" b="0" dirty="0">
                <a:latin typeface="Cambria" panose="02040503050406030204" pitchFamily="18" charset="0"/>
              </a:rPr>
              <a:t>They give an insight of which devices the system contains.</a:t>
            </a:r>
          </a:p>
          <a:p>
            <a:r>
              <a:rPr lang="en-GB" b="0" dirty="0">
                <a:latin typeface="Cambria" panose="02040503050406030204" pitchFamily="18" charset="0"/>
              </a:rPr>
              <a:t>They also help in troubleshooting if the system develops a breakdown and someone else has to deal with the problem.</a:t>
            </a:r>
          </a:p>
        </p:txBody>
      </p:sp>
    </p:spTree>
    <p:extLst>
      <p:ext uri="{BB962C8B-B14F-4D97-AF65-F5344CB8AC3E}">
        <p14:creationId xmlns:p14="http://schemas.microsoft.com/office/powerpoint/2010/main" val="3917383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tr-TR" dirty="0">
                <a:solidFill>
                  <a:prstClr val="black"/>
                </a:solidFill>
                <a:latin typeface="Cambria" panose="02040503050406030204" pitchFamily="18" charset="0"/>
              </a:rPr>
              <a:t>Simple</a:t>
            </a:r>
            <a:r>
              <a:rPr lang="tr-TR" dirty="0"/>
              <a:t> </a:t>
            </a:r>
            <a:r>
              <a:rPr lang="en-GB" dirty="0">
                <a:solidFill>
                  <a:prstClr val="black"/>
                </a:solidFill>
                <a:latin typeface="Cambria" panose="02040503050406030204" pitchFamily="18" charset="0"/>
              </a:rPr>
              <a:t>Hydraulic Circuit</a:t>
            </a:r>
            <a:endParaRPr lang="en-GB" dirty="0"/>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tr-TR" dirty="0"/>
              <a:t> </a:t>
            </a:r>
            <a:r>
              <a:rPr lang="tr-TR" dirty="0">
                <a:solidFill>
                  <a:prstClr val="white"/>
                </a:solidFill>
                <a:latin typeface="Cambria" panose="02040503050406030204" pitchFamily="18" charset="0"/>
              </a:rPr>
              <a:t>Pump+4/3 tandem </a:t>
            </a:r>
            <a:r>
              <a:rPr lang="en-GB" dirty="0">
                <a:solidFill>
                  <a:prstClr val="white"/>
                </a:solidFill>
                <a:latin typeface="Cambria" panose="02040503050406030204" pitchFamily="18" charset="0"/>
              </a:rPr>
              <a:t>centre manual valve</a:t>
            </a:r>
            <a:r>
              <a:rPr lang="tr-TR" dirty="0">
                <a:solidFill>
                  <a:prstClr val="white"/>
                </a:solidFill>
                <a:latin typeface="Cambria" panose="02040503050406030204" pitchFamily="18" charset="0"/>
              </a:rPr>
              <a:t> </a:t>
            </a:r>
            <a:r>
              <a:rPr lang="en-GB" dirty="0">
                <a:solidFill>
                  <a:prstClr val="white"/>
                </a:solidFill>
                <a:latin typeface="Cambria" panose="02040503050406030204" pitchFamily="18" charset="0"/>
              </a:rPr>
              <a:t>+</a:t>
            </a:r>
            <a:r>
              <a:rPr lang="tr-TR" dirty="0">
                <a:solidFill>
                  <a:prstClr val="white"/>
                </a:solidFill>
                <a:latin typeface="Cambria" panose="02040503050406030204" pitchFamily="18" charset="0"/>
              </a:rPr>
              <a:t> </a:t>
            </a:r>
            <a:r>
              <a:rPr lang="en-GB" dirty="0">
                <a:solidFill>
                  <a:prstClr val="white"/>
                </a:solidFill>
                <a:latin typeface="Cambria" panose="02040503050406030204" pitchFamily="18" charset="0"/>
              </a:rPr>
              <a:t>double acting cylinder  </a:t>
            </a:r>
            <a:endParaRPr lang="en-GB" dirty="0">
              <a:latin typeface="Cambria" panose="02040503050406030204" pitchFamily="18" charset="0"/>
            </a:endParaRPr>
          </a:p>
          <a:p>
            <a:r>
              <a:rPr lang="tr-TR" dirty="0">
                <a:latin typeface="Cambria" panose="02040503050406030204" pitchFamily="18" charset="0"/>
              </a:rPr>
              <a:t>                    </a:t>
            </a:r>
            <a:endParaRPr lang="en-GB" dirty="0">
              <a:latin typeface="Cambria" panose="02040503050406030204" pitchFamily="18" charset="0"/>
            </a:endParaRPr>
          </a:p>
          <a:p>
            <a:endParaRPr lang="en-GB" dirty="0">
              <a:latin typeface="Cambria" panose="02040503050406030204" pitchFamily="18"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56277"/>
            <a:ext cx="427355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524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latin typeface="Cambria" panose="02040503050406030204" pitchFamily="18" charset="0"/>
              </a:rPr>
              <a:t>Actuating a single acting cylinder</a:t>
            </a:r>
          </a:p>
        </p:txBody>
      </p:sp>
      <p:sp>
        <p:nvSpPr>
          <p:cNvPr id="3" name="Content Placeholder 2"/>
          <p:cNvSpPr>
            <a:spLocks noGrp="1"/>
          </p:cNvSpPr>
          <p:nvPr>
            <p:ph idx="1"/>
          </p:nvPr>
        </p:nvSpPr>
        <p:spPr>
          <a:xfrm>
            <a:off x="468630" y="914400"/>
            <a:ext cx="8229600" cy="4120664"/>
          </a:xfrm>
        </p:spPr>
        <p:style>
          <a:lnRef idx="2">
            <a:schemeClr val="accent1">
              <a:shade val="50000"/>
            </a:schemeClr>
          </a:lnRef>
          <a:fillRef idx="1">
            <a:schemeClr val="accent1"/>
          </a:fillRef>
          <a:effectRef idx="0">
            <a:schemeClr val="accent1"/>
          </a:effectRef>
          <a:fontRef idx="minor">
            <a:schemeClr val="lt1"/>
          </a:fontRef>
        </p:style>
        <p:txBody>
          <a:bodyPr/>
          <a:lstStyle/>
          <a:p>
            <a:r>
              <a:rPr lang="en-GB" dirty="0">
                <a:latin typeface="Cambria" panose="02040503050406030204" pitchFamily="18" charset="0"/>
              </a:rPr>
              <a:t>Single acting cylinder + 3/2 direction valve</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20882"/>
            <a:ext cx="308513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720882"/>
            <a:ext cx="3190875" cy="277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15000" y="4741828"/>
            <a:ext cx="2057400" cy="371690"/>
          </a:xfrm>
          <a:prstGeom prst="rect">
            <a:avLst/>
          </a:prstGeom>
          <a:noFill/>
        </p:spPr>
        <p:txBody>
          <a:bodyPr wrap="square" rtlCol="0">
            <a:spAutoFit/>
          </a:bodyPr>
          <a:lstStyle/>
          <a:p>
            <a:r>
              <a:rPr lang="en-GB" dirty="0">
                <a:solidFill>
                  <a:prstClr val="black"/>
                </a:solidFill>
                <a:latin typeface="Cambria" panose="02040503050406030204" pitchFamily="18" charset="0"/>
              </a:rPr>
              <a:t>Hydraulic System</a:t>
            </a:r>
          </a:p>
        </p:txBody>
      </p:sp>
      <p:sp>
        <p:nvSpPr>
          <p:cNvPr id="6" name="TextBox 5"/>
          <p:cNvSpPr txBox="1"/>
          <p:nvPr/>
        </p:nvSpPr>
        <p:spPr>
          <a:xfrm>
            <a:off x="1219200" y="4741828"/>
            <a:ext cx="2209800" cy="369332"/>
          </a:xfrm>
          <a:prstGeom prst="rect">
            <a:avLst/>
          </a:prstGeom>
          <a:noFill/>
        </p:spPr>
        <p:txBody>
          <a:bodyPr wrap="square" rtlCol="0">
            <a:spAutoFit/>
          </a:bodyPr>
          <a:lstStyle/>
          <a:p>
            <a:r>
              <a:rPr lang="en-GB" dirty="0">
                <a:solidFill>
                  <a:prstClr val="black"/>
                </a:solidFill>
                <a:latin typeface="Cambria" panose="02040503050406030204" pitchFamily="18" charset="0"/>
              </a:rPr>
              <a:t>Pneumatic System</a:t>
            </a:r>
          </a:p>
        </p:txBody>
      </p:sp>
    </p:spTree>
    <p:extLst>
      <p:ext uri="{BB962C8B-B14F-4D97-AF65-F5344CB8AC3E}">
        <p14:creationId xmlns:p14="http://schemas.microsoft.com/office/powerpoint/2010/main" val="1327315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latin typeface="Cambria" panose="02040503050406030204" pitchFamily="18" charset="0"/>
              </a:rPr>
              <a:t>Pump Unload</a:t>
            </a:r>
            <a:r>
              <a:rPr lang="tr-TR" dirty="0">
                <a:latin typeface="Cambria" panose="02040503050406030204" pitchFamily="18" charset="0"/>
              </a:rPr>
              <a:t>ı</a:t>
            </a:r>
            <a:r>
              <a:rPr lang="en-GB" dirty="0">
                <a:latin typeface="Cambria" panose="02040503050406030204" pitchFamily="18" charset="0"/>
              </a:rPr>
              <a:t>ng C</a:t>
            </a:r>
            <a:r>
              <a:rPr lang="tr-TR" dirty="0">
                <a:latin typeface="Cambria" panose="02040503050406030204" pitchFamily="18" charset="0"/>
              </a:rPr>
              <a:t>ı</a:t>
            </a:r>
            <a:r>
              <a:rPr lang="en-GB" dirty="0" err="1">
                <a:latin typeface="Cambria" panose="02040503050406030204" pitchFamily="18" charset="0"/>
              </a:rPr>
              <a:t>rcu</a:t>
            </a:r>
            <a:r>
              <a:rPr lang="tr-TR" dirty="0">
                <a:latin typeface="Cambria" panose="02040503050406030204" pitchFamily="18" charset="0"/>
              </a:rPr>
              <a:t>ı</a:t>
            </a:r>
            <a:r>
              <a:rPr lang="en-GB" dirty="0">
                <a:latin typeface="Cambria" panose="02040503050406030204" pitchFamily="18" charset="0"/>
              </a:rPr>
              <a:t>t</a:t>
            </a:r>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GB" dirty="0">
                <a:latin typeface="Cambria" panose="02040503050406030204" pitchFamily="18" charset="0"/>
              </a:rPr>
              <a:t>This type of hydraulic circuit is used to unload pump (i.e. directing pump flow to tank at a low pressure) when a required pressure in the system is reached. It incorporates an unloading valve which principally operates as a pressure relief valve but at a relatively lower pressure. This circuit is used:</a:t>
            </a:r>
          </a:p>
          <a:p>
            <a:pPr lvl="1"/>
            <a:r>
              <a:rPr lang="en-GB" dirty="0">
                <a:latin typeface="Cambria" panose="02040503050406030204" pitchFamily="18" charset="0"/>
              </a:rPr>
              <a:t>when </a:t>
            </a:r>
            <a:r>
              <a:rPr lang="en-GB" dirty="0">
                <a:solidFill>
                  <a:srgbClr val="FFC000"/>
                </a:solidFill>
                <a:latin typeface="Cambria" panose="02040503050406030204" pitchFamily="18" charset="0"/>
              </a:rPr>
              <a:t>an accumulator </a:t>
            </a:r>
            <a:r>
              <a:rPr lang="en-GB" dirty="0">
                <a:latin typeface="Cambria" panose="02040503050406030204" pitchFamily="18" charset="0"/>
              </a:rPr>
              <a:t>is used with a </a:t>
            </a:r>
            <a:r>
              <a:rPr lang="en-GB" dirty="0">
                <a:solidFill>
                  <a:srgbClr val="FFC000"/>
                </a:solidFill>
                <a:latin typeface="Cambria" panose="02040503050406030204" pitchFamily="18" charset="0"/>
              </a:rPr>
              <a:t>closed centre </a:t>
            </a:r>
            <a:r>
              <a:rPr lang="en-GB" dirty="0">
                <a:latin typeface="Cambria" panose="02040503050406030204" pitchFamily="18" charset="0"/>
              </a:rPr>
              <a:t>valve, or </a:t>
            </a:r>
          </a:p>
          <a:p>
            <a:pPr lvl="1"/>
            <a:r>
              <a:rPr lang="en-GB" dirty="0">
                <a:latin typeface="Cambria" panose="02040503050406030204" pitchFamily="18" charset="0"/>
              </a:rPr>
              <a:t>when </a:t>
            </a:r>
            <a:r>
              <a:rPr lang="en-GB" dirty="0">
                <a:solidFill>
                  <a:srgbClr val="FFC000"/>
                </a:solidFill>
                <a:latin typeface="Cambria" panose="02040503050406030204" pitchFamily="18" charset="0"/>
              </a:rPr>
              <a:t>two pumps </a:t>
            </a:r>
            <a:r>
              <a:rPr lang="en-GB" dirty="0">
                <a:latin typeface="Cambria" panose="02040503050406030204" pitchFamily="18" charset="0"/>
              </a:rPr>
              <a:t>(high-low) are </a:t>
            </a:r>
            <a:r>
              <a:rPr lang="en-GB" dirty="0">
                <a:solidFill>
                  <a:srgbClr val="FFC000"/>
                </a:solidFill>
                <a:latin typeface="Cambria" panose="02040503050406030204" pitchFamily="18" charset="0"/>
              </a:rPr>
              <a:t>used together </a:t>
            </a:r>
            <a:r>
              <a:rPr lang="en-GB" dirty="0">
                <a:latin typeface="Cambria" panose="02040503050406030204" pitchFamily="18" charset="0"/>
              </a:rPr>
              <a:t>and one is to be unloaded after a certain pressure value</a:t>
            </a:r>
            <a:r>
              <a:rPr lang="tr-TR" dirty="0">
                <a:latin typeface="Cambria" panose="02040503050406030204" pitchFamily="18" charset="0"/>
              </a:rPr>
              <a:t> .</a:t>
            </a:r>
            <a:endParaRPr lang="en-GB" dirty="0">
              <a:latin typeface="Cambria" panose="02040503050406030204" pitchFamily="18" charset="0"/>
            </a:endParaRPr>
          </a:p>
        </p:txBody>
      </p:sp>
    </p:spTree>
    <p:extLst>
      <p:ext uri="{BB962C8B-B14F-4D97-AF65-F5344CB8AC3E}">
        <p14:creationId xmlns:p14="http://schemas.microsoft.com/office/powerpoint/2010/main" val="800499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tr-TR" dirty="0">
                <a:latin typeface="Cambria" panose="02040503050406030204" pitchFamily="18" charset="0"/>
              </a:rPr>
              <a:t>1.</a:t>
            </a:r>
            <a:r>
              <a:rPr lang="en-GB" dirty="0">
                <a:latin typeface="Cambria" panose="02040503050406030204" pitchFamily="18" charset="0"/>
              </a:rPr>
              <a:t>Unload</a:t>
            </a:r>
            <a:r>
              <a:rPr lang="tr-TR" dirty="0">
                <a:latin typeface="Cambria" panose="02040503050406030204" pitchFamily="18" charset="0"/>
              </a:rPr>
              <a:t>I</a:t>
            </a:r>
            <a:r>
              <a:rPr lang="en-GB" dirty="0">
                <a:latin typeface="Cambria" panose="02040503050406030204" pitchFamily="18" charset="0"/>
              </a:rPr>
              <a:t>ng C</a:t>
            </a:r>
            <a:r>
              <a:rPr lang="tr-TR" dirty="0">
                <a:latin typeface="Cambria" panose="02040503050406030204" pitchFamily="18" charset="0"/>
              </a:rPr>
              <a:t>I</a:t>
            </a:r>
            <a:r>
              <a:rPr lang="en-GB" dirty="0" err="1">
                <a:latin typeface="Cambria" panose="02040503050406030204" pitchFamily="18" charset="0"/>
              </a:rPr>
              <a:t>rcu</a:t>
            </a:r>
            <a:r>
              <a:rPr lang="tr-TR" dirty="0">
                <a:latin typeface="Cambria" panose="02040503050406030204" pitchFamily="18" charset="0"/>
              </a:rPr>
              <a:t>I</a:t>
            </a:r>
            <a:r>
              <a:rPr lang="en-GB" dirty="0">
                <a:latin typeface="Cambria" panose="02040503050406030204" pitchFamily="18" charset="0"/>
              </a:rPr>
              <a:t>t</a:t>
            </a:r>
            <a:r>
              <a:rPr lang="tr-TR" dirty="0">
                <a:latin typeface="Cambria" panose="02040503050406030204" pitchFamily="18" charset="0"/>
              </a:rPr>
              <a:t> </a:t>
            </a:r>
            <a:r>
              <a:rPr lang="en-GB" dirty="0">
                <a:latin typeface="Cambria" panose="02040503050406030204" pitchFamily="18" charset="0"/>
              </a:rPr>
              <a:t>w</a:t>
            </a:r>
            <a:r>
              <a:rPr lang="tr-TR" dirty="0">
                <a:latin typeface="Cambria" panose="02040503050406030204" pitchFamily="18" charset="0"/>
              </a:rPr>
              <a:t>I</a:t>
            </a:r>
            <a:r>
              <a:rPr lang="en-GB" dirty="0" err="1">
                <a:latin typeface="Cambria" panose="02040503050406030204" pitchFamily="18" charset="0"/>
              </a:rPr>
              <a:t>th</a:t>
            </a:r>
            <a:r>
              <a:rPr lang="en-GB" dirty="0">
                <a:latin typeface="Cambria" panose="02040503050406030204" pitchFamily="18" charset="0"/>
              </a:rPr>
              <a:t> Accumulator</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61955" y="1037004"/>
            <a:ext cx="4842950" cy="357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3429000" y="152400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4038600" y="3441676"/>
            <a:ext cx="1447800" cy="11170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86400" y="4558757"/>
            <a:ext cx="1143000" cy="523220"/>
          </a:xfrm>
          <a:prstGeom prst="rect">
            <a:avLst/>
          </a:prstGeom>
          <a:noFill/>
        </p:spPr>
        <p:txBody>
          <a:bodyPr wrap="square" rtlCol="0">
            <a:spAutoFit/>
          </a:bodyPr>
          <a:lstStyle/>
          <a:p>
            <a:r>
              <a:rPr lang="en-GB" sz="1400" dirty="0">
                <a:solidFill>
                  <a:prstClr val="black"/>
                </a:solidFill>
                <a:latin typeface="Cambria" panose="02040503050406030204" pitchFamily="18" charset="0"/>
              </a:rPr>
              <a:t>Unloading Valve</a:t>
            </a:r>
          </a:p>
        </p:txBody>
      </p:sp>
      <p:sp>
        <p:nvSpPr>
          <p:cNvPr id="14" name="TextBox 13"/>
          <p:cNvSpPr txBox="1"/>
          <p:nvPr/>
        </p:nvSpPr>
        <p:spPr>
          <a:xfrm>
            <a:off x="1981200" y="1339334"/>
            <a:ext cx="1708731" cy="369332"/>
          </a:xfrm>
          <a:prstGeom prst="rect">
            <a:avLst/>
          </a:prstGeom>
          <a:noFill/>
        </p:spPr>
        <p:txBody>
          <a:bodyPr wrap="square" rtlCol="0">
            <a:spAutoFit/>
          </a:bodyPr>
          <a:lstStyle/>
          <a:p>
            <a:r>
              <a:rPr lang="en-GB" dirty="0">
                <a:solidFill>
                  <a:prstClr val="black"/>
                </a:solidFill>
                <a:latin typeface="Cambria" panose="02040503050406030204" pitchFamily="18" charset="0"/>
              </a:rPr>
              <a:t>Accumulator</a:t>
            </a:r>
          </a:p>
        </p:txBody>
      </p:sp>
    </p:spTree>
    <p:extLst>
      <p:ext uri="{BB962C8B-B14F-4D97-AF65-F5344CB8AC3E}">
        <p14:creationId xmlns:p14="http://schemas.microsoft.com/office/powerpoint/2010/main" val="878340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tr-TR" dirty="0">
                <a:latin typeface="Cambria" panose="02040503050406030204" pitchFamily="18" charset="0"/>
              </a:rPr>
              <a:t>2. </a:t>
            </a:r>
            <a:r>
              <a:rPr lang="en-GB" dirty="0">
                <a:latin typeface="Cambria" panose="02040503050406030204" pitchFamily="18" charset="0"/>
              </a:rPr>
              <a:t>Unloading Valve with Hi-lo Pumps</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8840" y="1001423"/>
            <a:ext cx="5309179" cy="3939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flipV="1">
            <a:off x="4583429" y="3904104"/>
            <a:ext cx="1295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45820" y="4633415"/>
            <a:ext cx="1600200" cy="307777"/>
          </a:xfrm>
          <a:prstGeom prst="rect">
            <a:avLst/>
          </a:prstGeom>
          <a:noFill/>
        </p:spPr>
        <p:txBody>
          <a:bodyPr wrap="square" rtlCol="0">
            <a:spAutoFit/>
          </a:bodyPr>
          <a:lstStyle/>
          <a:p>
            <a:r>
              <a:rPr lang="en-GB" sz="1400" dirty="0">
                <a:solidFill>
                  <a:prstClr val="black"/>
                </a:solidFill>
                <a:latin typeface="Cambria" panose="02040503050406030204" pitchFamily="18" charset="0"/>
              </a:rPr>
              <a:t>Unloading Valve</a:t>
            </a:r>
          </a:p>
        </p:txBody>
      </p:sp>
      <p:cxnSp>
        <p:nvCxnSpPr>
          <p:cNvPr id="9" name="Straight Arrow Connector 8"/>
          <p:cNvCxnSpPr/>
          <p:nvPr/>
        </p:nvCxnSpPr>
        <p:spPr>
          <a:xfrm flipH="1" flipV="1">
            <a:off x="5878829" y="2851566"/>
            <a:ext cx="1167191" cy="372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77000" y="3132615"/>
            <a:ext cx="1943100" cy="307777"/>
          </a:xfrm>
          <a:prstGeom prst="rect">
            <a:avLst/>
          </a:prstGeom>
          <a:noFill/>
        </p:spPr>
        <p:txBody>
          <a:bodyPr wrap="square" rtlCol="0">
            <a:spAutoFit/>
          </a:bodyPr>
          <a:lstStyle/>
          <a:p>
            <a:r>
              <a:rPr lang="en-GB" sz="1400" dirty="0">
                <a:solidFill>
                  <a:prstClr val="black"/>
                </a:solidFill>
                <a:latin typeface="Cambria" panose="02040503050406030204" pitchFamily="18" charset="0"/>
              </a:rPr>
              <a:t>Pressure Relief Valve</a:t>
            </a:r>
          </a:p>
        </p:txBody>
      </p:sp>
    </p:spTree>
    <p:extLst>
      <p:ext uri="{BB962C8B-B14F-4D97-AF65-F5344CB8AC3E}">
        <p14:creationId xmlns:p14="http://schemas.microsoft.com/office/powerpoint/2010/main" val="1118488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latin typeface="Cambria" panose="02040503050406030204" pitchFamily="18" charset="0"/>
              </a:rPr>
              <a:t>Cylinder Locking Circuit</a:t>
            </a:r>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GB" dirty="0">
                <a:latin typeface="Cambria" panose="02040503050406030204" pitchFamily="18" charset="0"/>
              </a:rPr>
              <a:t>In most heavy duty hydraulic presses, the press table connecting the cylinder needs to be </a:t>
            </a:r>
            <a:r>
              <a:rPr lang="en-GB" dirty="0">
                <a:solidFill>
                  <a:srgbClr val="FFC000"/>
                </a:solidFill>
                <a:latin typeface="Cambria" panose="02040503050406030204" pitchFamily="18" charset="0"/>
              </a:rPr>
              <a:t>locked in place</a:t>
            </a:r>
            <a:r>
              <a:rPr lang="tr-TR" dirty="0">
                <a:solidFill>
                  <a:srgbClr val="FFC000"/>
                </a:solidFill>
                <a:latin typeface="Cambria" panose="02040503050406030204" pitchFamily="18" charset="0"/>
              </a:rPr>
              <a:t> </a:t>
            </a:r>
            <a:r>
              <a:rPr lang="en-GB" dirty="0">
                <a:latin typeface="Cambria" panose="02040503050406030204" pitchFamily="18" charset="0"/>
              </a:rPr>
              <a:t>when the press is off duty. This is achieved by incorporating </a:t>
            </a:r>
            <a:r>
              <a:rPr lang="en-GB" dirty="0">
                <a:solidFill>
                  <a:srgbClr val="FFC000"/>
                </a:solidFill>
                <a:latin typeface="Cambria" panose="02040503050406030204" pitchFamily="18" charset="0"/>
              </a:rPr>
              <a:t>a double check pilot</a:t>
            </a:r>
            <a:r>
              <a:rPr lang="tr-TR" dirty="0">
                <a:solidFill>
                  <a:srgbClr val="FFC000"/>
                </a:solidFill>
                <a:latin typeface="Cambria" panose="02040503050406030204" pitchFamily="18" charset="0"/>
              </a:rPr>
              <a:t> </a:t>
            </a:r>
            <a:r>
              <a:rPr lang="en-GB" dirty="0">
                <a:solidFill>
                  <a:srgbClr val="FFC000"/>
                </a:solidFill>
                <a:latin typeface="Cambria" panose="02040503050406030204" pitchFamily="18" charset="0"/>
              </a:rPr>
              <a:t>operated</a:t>
            </a:r>
            <a:r>
              <a:rPr lang="tr-TR" dirty="0">
                <a:solidFill>
                  <a:srgbClr val="FFC000"/>
                </a:solidFill>
                <a:latin typeface="Cambria" panose="02040503050406030204" pitchFamily="18" charset="0"/>
              </a:rPr>
              <a:t> </a:t>
            </a:r>
            <a:r>
              <a:rPr lang="en-GB" dirty="0">
                <a:latin typeface="Cambria" panose="02040503050406030204" pitchFamily="18" charset="0"/>
              </a:rPr>
              <a:t>valve in the system.</a:t>
            </a:r>
            <a:r>
              <a:rPr lang="tr-TR" dirty="0">
                <a:latin typeface="Cambria" panose="02040503050406030204" pitchFamily="18" charset="0"/>
              </a:rPr>
              <a:t> </a:t>
            </a:r>
            <a:r>
              <a:rPr lang="en-GB" dirty="0">
                <a:latin typeface="Cambria" panose="02040503050406030204" pitchFamily="18" charset="0"/>
              </a:rPr>
              <a:t>In this way, the table (cylinder) remains in its required position and </a:t>
            </a:r>
            <a:r>
              <a:rPr lang="en-GB" dirty="0">
                <a:solidFill>
                  <a:srgbClr val="FFC000"/>
                </a:solidFill>
                <a:latin typeface="Cambria" panose="02040503050406030204" pitchFamily="18" charset="0"/>
              </a:rPr>
              <a:t>no external load</a:t>
            </a:r>
            <a:r>
              <a:rPr lang="tr-TR" dirty="0">
                <a:solidFill>
                  <a:srgbClr val="FFC000"/>
                </a:solidFill>
                <a:latin typeface="Cambria" panose="02040503050406030204" pitchFamily="18" charset="0"/>
              </a:rPr>
              <a:t> </a:t>
            </a:r>
            <a:r>
              <a:rPr lang="tr-TR" dirty="0">
                <a:latin typeface="Cambria" panose="02040503050406030204" pitchFamily="18" charset="0"/>
              </a:rPr>
              <a:t>(</a:t>
            </a:r>
            <a:r>
              <a:rPr lang="en-GB" dirty="0">
                <a:latin typeface="Cambria" panose="02040503050406030204" pitchFamily="18" charset="0"/>
              </a:rPr>
              <a:t>such as the table’s weight</a:t>
            </a:r>
            <a:r>
              <a:rPr lang="tr-TR" dirty="0">
                <a:latin typeface="Cambria" panose="02040503050406030204" pitchFamily="18" charset="0"/>
              </a:rPr>
              <a:t>)</a:t>
            </a:r>
            <a:r>
              <a:rPr lang="en-GB" dirty="0">
                <a:latin typeface="Cambria" panose="02040503050406030204" pitchFamily="18" charset="0"/>
              </a:rPr>
              <a:t> can move it.</a:t>
            </a:r>
          </a:p>
        </p:txBody>
      </p:sp>
    </p:spTree>
    <p:extLst>
      <p:ext uri="{BB962C8B-B14F-4D97-AF65-F5344CB8AC3E}">
        <p14:creationId xmlns:p14="http://schemas.microsoft.com/office/powerpoint/2010/main" val="3605824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chemeClr val="accent2"/>
          </a:solidFill>
        </p:spPr>
        <p:txBody>
          <a:bodyPr/>
          <a:lstStyle/>
          <a:p>
            <a:r>
              <a:rPr lang="tr-TR" dirty="0">
                <a:latin typeface="Cambria" panose="02040503050406030204" pitchFamily="18" charset="0"/>
              </a:rPr>
              <a:t>ACCUMULTORS</a:t>
            </a:r>
          </a:p>
        </p:txBody>
      </p:sp>
      <p:sp>
        <p:nvSpPr>
          <p:cNvPr id="4" name="Veri Yer Tutucusu 3"/>
          <p:cNvSpPr>
            <a:spLocks noGrp="1"/>
          </p:cNvSpPr>
          <p:nvPr>
            <p:ph type="dt" sz="half" idx="10"/>
          </p:nvPr>
        </p:nvSpPr>
        <p:spPr/>
        <p:txBody>
          <a:bodyPr/>
          <a:lstStyle/>
          <a:p>
            <a:fld id="{99EB9383-CECC-4A2D-990C-1DC805E89D47}" type="datetime1">
              <a:rPr lang="en-GB" smtClean="0"/>
              <a:t>09/03/2017</a:t>
            </a:fld>
            <a:endParaRPr lang="en-US"/>
          </a:p>
        </p:txBody>
      </p:sp>
      <p:sp>
        <p:nvSpPr>
          <p:cNvPr id="5" name="Slayt Numarası Yer Tutucusu 4"/>
          <p:cNvSpPr>
            <a:spLocks noGrp="1"/>
          </p:cNvSpPr>
          <p:nvPr>
            <p:ph type="sldNum" sz="quarter" idx="12"/>
          </p:nvPr>
        </p:nvSpPr>
        <p:spPr/>
        <p:txBody>
          <a:bodyPr/>
          <a:lstStyle/>
          <a:p>
            <a:fld id="{B6F15528-21DE-4FAA-801E-634DDDAF4B2B}" type="slidenum">
              <a:rPr lang="en-US" smtClean="0"/>
              <a:pPr/>
              <a:t>4</a:t>
            </a:fld>
            <a:endParaRPr lang="en-US"/>
          </a:p>
        </p:txBody>
      </p:sp>
      <p:pic>
        <p:nvPicPr>
          <p:cNvPr id="1027" name="4 Resim" descr="DSCF0012.JPG"/>
          <p:cNvPicPr>
            <a:picLocks noChangeAspect="1" noChangeArrowheads="1"/>
          </p:cNvPicPr>
          <p:nvPr/>
        </p:nvPicPr>
        <p:blipFill>
          <a:blip r:embed="rId2">
            <a:extLst>
              <a:ext uri="{28A0092B-C50C-407E-A947-70E740481C1C}">
                <a14:useLocalDpi xmlns:a14="http://schemas.microsoft.com/office/drawing/2010/main" val="0"/>
              </a:ext>
            </a:extLst>
          </a:blip>
          <a:srcRect t="5183"/>
          <a:stretch>
            <a:fillRect/>
          </a:stretch>
        </p:blipFill>
        <p:spPr bwMode="auto">
          <a:xfrm>
            <a:off x="914400" y="914400"/>
            <a:ext cx="7486638" cy="416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8316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latin typeface="Cambria" panose="02040503050406030204" pitchFamily="18" charset="0"/>
              </a:rPr>
              <a:t>Cylinder Locking Circuit</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69625" y="1100138"/>
            <a:ext cx="2626974" cy="357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4191000" y="2667000"/>
            <a:ext cx="1828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19800" y="2438400"/>
            <a:ext cx="2819400" cy="307777"/>
          </a:xfrm>
          <a:prstGeom prst="rect">
            <a:avLst/>
          </a:prstGeom>
          <a:noFill/>
        </p:spPr>
        <p:txBody>
          <a:bodyPr wrap="square" rtlCol="0">
            <a:spAutoFit/>
          </a:bodyPr>
          <a:lstStyle/>
          <a:p>
            <a:r>
              <a:rPr lang="en-GB" sz="1400" dirty="0">
                <a:solidFill>
                  <a:prstClr val="black"/>
                </a:solidFill>
                <a:latin typeface="Cambria" panose="02040503050406030204" pitchFamily="18" charset="0"/>
              </a:rPr>
              <a:t>Pilot Operated Double Check Valve</a:t>
            </a:r>
          </a:p>
        </p:txBody>
      </p:sp>
    </p:spTree>
    <p:extLst>
      <p:ext uri="{BB962C8B-B14F-4D97-AF65-F5344CB8AC3E}">
        <p14:creationId xmlns:p14="http://schemas.microsoft.com/office/powerpoint/2010/main" val="1766049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52400"/>
            <a:ext cx="7520940" cy="914400"/>
          </a:xfrm>
          <a:solidFill>
            <a:schemeClr val="accent2"/>
          </a:solidFill>
        </p:spPr>
        <p:txBody>
          <a:bodyPr>
            <a:normAutofit/>
          </a:bodyPr>
          <a:lstStyle/>
          <a:p>
            <a:r>
              <a:rPr lang="tr-TR" sz="4000" dirty="0">
                <a:solidFill>
                  <a:prstClr val="white"/>
                </a:solidFill>
                <a:latin typeface="Cambria" panose="02040503050406030204" pitchFamily="18" charset="0"/>
              </a:rPr>
              <a:t>FLOW CONTROL EXAMPLE</a:t>
            </a:r>
            <a:endParaRPr lang="en-GB" dirty="0"/>
          </a:p>
        </p:txBody>
      </p:sp>
      <p:pic>
        <p:nvPicPr>
          <p:cNvPr id="6" name="İçerik Yer Tutucusu 5"/>
          <p:cNvPicPr>
            <a:picLocks noGrp="1" noChangeAspect="1"/>
          </p:cNvPicPr>
          <p:nvPr>
            <p:ph idx="1"/>
          </p:nvPr>
        </p:nvPicPr>
        <p:blipFill>
          <a:blip r:embed="rId2"/>
          <a:stretch>
            <a:fillRect/>
          </a:stretch>
        </p:blipFill>
        <p:spPr>
          <a:xfrm>
            <a:off x="1773237" y="1456531"/>
            <a:ext cx="5619750" cy="2867025"/>
          </a:xfrm>
          <a:prstGeom prst="rect">
            <a:avLst/>
          </a:prstGeom>
        </p:spPr>
      </p:pic>
      <p:sp>
        <p:nvSpPr>
          <p:cNvPr id="4" name="Date Placeholder 3"/>
          <p:cNvSpPr>
            <a:spLocks noGrp="1"/>
          </p:cNvSpPr>
          <p:nvPr>
            <p:ph type="dt" sz="half" idx="10"/>
          </p:nvPr>
        </p:nvSpPr>
        <p:spPr/>
        <p:txBody>
          <a:bodyPr/>
          <a:lstStyle/>
          <a:p>
            <a:fld id="{99EB9383-CECC-4A2D-990C-1DC805E89D47}" type="datetime1">
              <a:rPr lang="en-GB" smtClean="0"/>
              <a:t>09/03/2017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37793281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tr-TR" dirty="0">
                <a:solidFill>
                  <a:prstClr val="white"/>
                </a:solidFill>
                <a:latin typeface="Cambria" panose="02040503050406030204" pitchFamily="18" charset="0"/>
              </a:rPr>
              <a:t>PRESSURE VALVES</a:t>
            </a:r>
            <a:endParaRPr lang="en-GB" dirty="0"/>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lvl="0"/>
            <a:r>
              <a:rPr lang="en-GB" b="0" dirty="0">
                <a:solidFill>
                  <a:prstClr val="black"/>
                </a:solidFill>
                <a:latin typeface="Cambria" panose="02040503050406030204" pitchFamily="18" charset="0"/>
              </a:rPr>
              <a:t>From the circuit above, if the pump supplies 10 litres/min to the motor and the pressure at the relief valve is 70 Bar. What pressure drop must be established at the flow control valve in order to reduce the motor speed to  half of its current value? Assume that </a:t>
            </a:r>
            <a:r>
              <a:rPr lang="en-GB" b="0">
                <a:solidFill>
                  <a:prstClr val="black"/>
                </a:solidFill>
                <a:latin typeface="Cambria" panose="02040503050406030204" pitchFamily="18" charset="0"/>
              </a:rPr>
              <a:t>system pressure  </a:t>
            </a:r>
            <a:r>
              <a:rPr lang="en-GB" b="0" dirty="0">
                <a:solidFill>
                  <a:prstClr val="black"/>
                </a:solidFill>
                <a:latin typeface="Cambria" panose="02040503050406030204" pitchFamily="18" charset="0"/>
              </a:rPr>
              <a:t>increases to 120 Bar before the relief valve opens.</a:t>
            </a:r>
          </a:p>
          <a:p>
            <a:r>
              <a:rPr lang="en-US" b="0" dirty="0">
                <a:latin typeface="Cambria" panose="02040503050406030204" pitchFamily="18" charset="0"/>
              </a:rPr>
              <a:t>Flow to the motor must be reduced to 5 </a:t>
            </a:r>
            <a:r>
              <a:rPr lang="tr-TR" b="0" dirty="0" err="1">
                <a:latin typeface="Cambria" panose="02040503050406030204" pitchFamily="18" charset="0"/>
              </a:rPr>
              <a:t>litres</a:t>
            </a:r>
            <a:r>
              <a:rPr lang="tr-TR" b="0" dirty="0">
                <a:latin typeface="Cambria" panose="02040503050406030204" pitchFamily="18" charset="0"/>
              </a:rPr>
              <a:t> /</a:t>
            </a:r>
            <a:r>
              <a:rPr lang="tr-TR" b="0" dirty="0" err="1">
                <a:latin typeface="Cambria" panose="02040503050406030204" pitchFamily="18" charset="0"/>
              </a:rPr>
              <a:t>min</a:t>
            </a:r>
            <a:r>
              <a:rPr lang="tr-TR" b="0" dirty="0">
                <a:latin typeface="Cambria" panose="02040503050406030204" pitchFamily="18" charset="0"/>
              </a:rPr>
              <a:t> </a:t>
            </a:r>
            <a:r>
              <a:rPr lang="en-US" b="0" dirty="0">
                <a:latin typeface="Cambria" panose="02040503050406030204" pitchFamily="18" charset="0"/>
              </a:rPr>
              <a:t>to cut the speed by half,</a:t>
            </a:r>
          </a:p>
          <a:p>
            <a:r>
              <a:rPr lang="en-US" b="0" dirty="0">
                <a:latin typeface="Cambria" panose="02040503050406030204" pitchFamily="18" charset="0"/>
              </a:rPr>
              <a:t>which means that 5 </a:t>
            </a:r>
            <a:r>
              <a:rPr lang="tr-TR" b="0" dirty="0" err="1">
                <a:latin typeface="Cambria" panose="02040503050406030204" pitchFamily="18" charset="0"/>
              </a:rPr>
              <a:t>litres</a:t>
            </a:r>
            <a:r>
              <a:rPr lang="tr-TR" b="0" dirty="0">
                <a:latin typeface="Cambria" panose="02040503050406030204" pitchFamily="18" charset="0"/>
              </a:rPr>
              <a:t>/</a:t>
            </a:r>
            <a:r>
              <a:rPr lang="tr-TR" b="0" dirty="0" err="1">
                <a:latin typeface="Cambria" panose="02040503050406030204" pitchFamily="18" charset="0"/>
              </a:rPr>
              <a:t>min</a:t>
            </a:r>
            <a:r>
              <a:rPr lang="en-US" b="0" dirty="0">
                <a:latin typeface="Cambria" panose="02040503050406030204" pitchFamily="18" charset="0"/>
              </a:rPr>
              <a:t> must flow across the relief valve. pressure must rise to </a:t>
            </a:r>
            <a:r>
              <a:rPr lang="tr-TR" b="0" dirty="0">
                <a:latin typeface="Cambria" panose="02040503050406030204" pitchFamily="18" charset="0"/>
              </a:rPr>
              <a:t>120</a:t>
            </a:r>
            <a:r>
              <a:rPr lang="en-US" b="0" dirty="0">
                <a:latin typeface="Cambria" panose="02040503050406030204" pitchFamily="18" charset="0"/>
              </a:rPr>
              <a:t> </a:t>
            </a:r>
            <a:r>
              <a:rPr lang="tr-TR" b="0" dirty="0">
                <a:latin typeface="Cambria" panose="02040503050406030204" pitchFamily="18" charset="0"/>
              </a:rPr>
              <a:t>Bar</a:t>
            </a:r>
            <a:r>
              <a:rPr lang="en-US" b="0" dirty="0">
                <a:latin typeface="Cambria" panose="02040503050406030204" pitchFamily="18" charset="0"/>
              </a:rPr>
              <a:t> before 5 </a:t>
            </a:r>
            <a:r>
              <a:rPr lang="tr-TR" b="0" dirty="0" err="1">
                <a:latin typeface="Cambria" panose="02040503050406030204" pitchFamily="18" charset="0"/>
              </a:rPr>
              <a:t>litres</a:t>
            </a:r>
            <a:r>
              <a:rPr lang="tr-TR" b="0" dirty="0">
                <a:latin typeface="Cambria" panose="02040503050406030204" pitchFamily="18" charset="0"/>
              </a:rPr>
              <a:t>/</a:t>
            </a:r>
            <a:r>
              <a:rPr lang="tr-TR" b="0" dirty="0" err="1">
                <a:latin typeface="Cambria" panose="02040503050406030204" pitchFamily="18" charset="0"/>
              </a:rPr>
              <a:t>min</a:t>
            </a:r>
            <a:r>
              <a:rPr lang="en-US" b="0" dirty="0">
                <a:latin typeface="Cambria" panose="02040503050406030204" pitchFamily="18" charset="0"/>
              </a:rPr>
              <a:t> bypasses through the relief</a:t>
            </a:r>
          </a:p>
          <a:p>
            <a:r>
              <a:rPr lang="en-US" b="0" dirty="0">
                <a:latin typeface="Cambria" panose="02040503050406030204" pitchFamily="18" charset="0"/>
              </a:rPr>
              <a:t>valve. Pressure drop across the motor is only </a:t>
            </a:r>
            <a:r>
              <a:rPr lang="tr-TR" b="0" dirty="0">
                <a:latin typeface="Cambria" panose="02040503050406030204" pitchFamily="18" charset="0"/>
              </a:rPr>
              <a:t>70 Bar</a:t>
            </a:r>
            <a:r>
              <a:rPr lang="en-US" b="0" dirty="0">
                <a:latin typeface="Cambria" panose="02040503050406030204" pitchFamily="18" charset="0"/>
              </a:rPr>
              <a:t>; therefore, the required</a:t>
            </a:r>
          </a:p>
          <a:p>
            <a:r>
              <a:rPr lang="en-US" b="0" dirty="0">
                <a:latin typeface="Cambria" panose="02040503050406030204" pitchFamily="18" charset="0"/>
              </a:rPr>
              <a:t>pressure drop across the flow control valve must be </a:t>
            </a:r>
            <a:r>
              <a:rPr lang="tr-TR" b="0" dirty="0">
                <a:latin typeface="Cambria" panose="02040503050406030204" pitchFamily="18" charset="0"/>
              </a:rPr>
              <a:t>120-70= 50 Bar</a:t>
            </a:r>
          </a:p>
        </p:txBody>
      </p:sp>
      <p:sp>
        <p:nvSpPr>
          <p:cNvPr id="4" name="Date Placeholder 3"/>
          <p:cNvSpPr>
            <a:spLocks noGrp="1"/>
          </p:cNvSpPr>
          <p:nvPr>
            <p:ph type="dt" sz="half" idx="10"/>
          </p:nvPr>
        </p:nvSpPr>
        <p:spPr/>
        <p:txBody>
          <a:bodyPr/>
          <a:lstStyle/>
          <a:p>
            <a:fld id="{99EB9383-CECC-4A2D-990C-1DC805E89D47}" type="datetime1">
              <a:rPr lang="en-GB" smtClean="0"/>
              <a:t>09/03/2017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387245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527" y="301608"/>
            <a:ext cx="7520940" cy="548640"/>
          </a:xfrm>
          <a:solidFill>
            <a:schemeClr val="accent2"/>
          </a:solidFill>
        </p:spPr>
        <p:txBody>
          <a:bodyPr/>
          <a:lstStyle/>
          <a:p>
            <a:r>
              <a:rPr lang="tr-TR" dirty="0">
                <a:solidFill>
                  <a:prstClr val="white"/>
                </a:solidFill>
                <a:latin typeface="Cambria" panose="02040503050406030204" pitchFamily="18" charset="0"/>
              </a:rPr>
              <a:t>FLOW VALVES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70000" lnSpcReduction="20000"/>
              </a:bodyPr>
              <a:lstStyle/>
              <a:p>
                <a:pPr lvl="0"/>
                <a:r>
                  <a:rPr lang="tr-TR" sz="3000" b="0" dirty="0">
                    <a:solidFill>
                      <a:prstClr val="black"/>
                    </a:solidFill>
                    <a:latin typeface="Cambria" panose="02040503050406030204" pitchFamily="18" charset="0"/>
                  </a:rPr>
                  <a:t>The total </a:t>
                </a:r>
                <a:r>
                  <a:rPr lang="en-GB" sz="3000" b="0" dirty="0">
                    <a:solidFill>
                      <a:prstClr val="black"/>
                    </a:solidFill>
                    <a:latin typeface="Cambria" panose="02040503050406030204" pitchFamily="18" charset="0"/>
                  </a:rPr>
                  <a:t>pump power is then: </a:t>
                </a:r>
              </a:p>
              <a:p>
                <a14:m>
                  <m:oMath xmlns:m="http://schemas.openxmlformats.org/officeDocument/2006/math">
                    <m:r>
                      <a:rPr lang="en-GB" sz="3200" b="0" i="1">
                        <a:solidFill>
                          <a:schemeClr val="tx1"/>
                        </a:solidFill>
                        <a:latin typeface="Cambria Math"/>
                      </a:rPr>
                      <m:t>𝑃</m:t>
                    </m:r>
                    <m:r>
                      <a:rPr lang="en-GB" sz="3200" b="0" i="1">
                        <a:solidFill>
                          <a:schemeClr val="tx1"/>
                        </a:solidFill>
                        <a:latin typeface="Cambria Math"/>
                        <a:ea typeface="Cambria Math"/>
                      </a:rPr>
                      <m:t>=</m:t>
                    </m:r>
                    <m:f>
                      <m:fPr>
                        <m:ctrlPr>
                          <a:rPr lang="en-GB" sz="3200" b="0" i="1">
                            <a:solidFill>
                              <a:schemeClr val="tx1"/>
                            </a:solidFill>
                            <a:latin typeface="Cambria Math" panose="02040503050406030204" pitchFamily="18" charset="0"/>
                            <a:ea typeface="Cambria Math"/>
                          </a:rPr>
                        </m:ctrlPr>
                      </m:fPr>
                      <m:num>
                        <m:r>
                          <a:rPr lang="en-GB" sz="3200" b="0" i="1">
                            <a:solidFill>
                              <a:schemeClr val="tx1"/>
                            </a:solidFill>
                            <a:latin typeface="Cambria Math"/>
                            <a:ea typeface="Cambria Math"/>
                          </a:rPr>
                          <m:t>𝑝</m:t>
                        </m:r>
                        <m:r>
                          <a:rPr lang="en-GB" sz="3200" b="0" i="1">
                            <a:solidFill>
                              <a:schemeClr val="tx1"/>
                            </a:solidFill>
                            <a:latin typeface="Cambria Math"/>
                            <a:ea typeface="Cambria Math"/>
                          </a:rPr>
                          <m:t>∗</m:t>
                        </m:r>
                        <m:r>
                          <a:rPr lang="en-GB" sz="3200" b="0" i="1">
                            <a:solidFill>
                              <a:schemeClr val="tx1"/>
                            </a:solidFill>
                            <a:latin typeface="Cambria Math"/>
                            <a:ea typeface="Cambria Math"/>
                          </a:rPr>
                          <m:t>𝑄</m:t>
                        </m:r>
                      </m:num>
                      <m:den>
                        <m:r>
                          <a:rPr lang="en-GB" sz="3200" b="0" i="1">
                            <a:solidFill>
                              <a:schemeClr val="tx1"/>
                            </a:solidFill>
                            <a:latin typeface="Cambria Math"/>
                            <a:ea typeface="Cambria Math"/>
                          </a:rPr>
                          <m:t>600∗</m:t>
                        </m:r>
                        <m:sSub>
                          <m:sSubPr>
                            <m:ctrlPr>
                              <a:rPr lang="en-GB" sz="3200" b="0" i="1">
                                <a:solidFill>
                                  <a:schemeClr val="tx1"/>
                                </a:solidFill>
                                <a:latin typeface="Cambria Math" panose="02040503050406030204" pitchFamily="18" charset="0"/>
                                <a:ea typeface="Cambria Math"/>
                              </a:rPr>
                            </m:ctrlPr>
                          </m:sSubPr>
                          <m:e>
                            <m:r>
                              <a:rPr lang="en-GB" sz="3200" b="0" i="1">
                                <a:solidFill>
                                  <a:schemeClr val="tx1"/>
                                </a:solidFill>
                                <a:latin typeface="Cambria Math"/>
                                <a:ea typeface="Cambria Math"/>
                              </a:rPr>
                              <m:t>ƞ</m:t>
                            </m:r>
                          </m:e>
                          <m:sub>
                            <m:r>
                              <a:rPr lang="en-GB" sz="3200" b="0" i="1">
                                <a:solidFill>
                                  <a:schemeClr val="tx1"/>
                                </a:solidFill>
                                <a:latin typeface="Cambria Math"/>
                                <a:ea typeface="Cambria Math"/>
                              </a:rPr>
                              <m:t>𝑡</m:t>
                            </m:r>
                          </m:sub>
                        </m:sSub>
                      </m:den>
                    </m:f>
                  </m:oMath>
                </a14:m>
                <a:r>
                  <a:rPr lang="en-GB" sz="3200" dirty="0">
                    <a:solidFill>
                      <a:schemeClr val="tx1"/>
                    </a:solidFill>
                    <a:latin typeface="Cambria" panose="02040503050406030204" pitchFamily="18" charset="0"/>
                  </a:rPr>
                  <a:t>    (kW) </a:t>
                </a:r>
                <a:endParaRPr lang="tr-TR" sz="3200" dirty="0">
                  <a:solidFill>
                    <a:schemeClr val="tx1"/>
                  </a:solidFill>
                  <a:latin typeface="Cambria" panose="02040503050406030204" pitchFamily="18" charset="0"/>
                </a:endParaRPr>
              </a:p>
              <a:p>
                <a:endParaRPr lang="tr-TR" sz="3200" dirty="0">
                  <a:solidFill>
                    <a:schemeClr val="tx1"/>
                  </a:solidFill>
                  <a:latin typeface="Cambria" panose="02040503050406030204" pitchFamily="18" charset="0"/>
                </a:endParaRPr>
              </a:p>
              <a:p>
                <a:r>
                  <a:rPr lang="tr-TR" sz="3200" dirty="0">
                    <a:solidFill>
                      <a:schemeClr val="tx1"/>
                    </a:solidFill>
                    <a:latin typeface="Cambria" panose="02040503050406030204" pitchFamily="18" charset="0"/>
                  </a:rPr>
                  <a:t> </a:t>
                </a:r>
                <a14:m>
                  <m:oMath xmlns:m="http://schemas.openxmlformats.org/officeDocument/2006/math">
                    <m:r>
                      <a:rPr lang="tr-TR" sz="3200" b="0" i="1" smtClean="0">
                        <a:solidFill>
                          <a:schemeClr val="tx1"/>
                        </a:solidFill>
                        <a:latin typeface="Cambria Math" panose="02040503050406030204" pitchFamily="18" charset="0"/>
                      </a:rPr>
                      <m:t>𝑃</m:t>
                    </m:r>
                    <m:r>
                      <a:rPr lang="tr-TR" sz="3200" b="1" i="1" smtClean="0">
                        <a:solidFill>
                          <a:schemeClr val="tx1"/>
                        </a:solidFill>
                        <a:latin typeface="Cambria Math" panose="02040503050406030204" pitchFamily="18" charset="0"/>
                      </a:rPr>
                      <m:t>=</m:t>
                    </m:r>
                    <m:f>
                      <m:fPr>
                        <m:ctrlPr>
                          <a:rPr lang="tr-TR" sz="3200" b="1" i="1" smtClean="0">
                            <a:solidFill>
                              <a:schemeClr val="tx1"/>
                            </a:solidFill>
                            <a:latin typeface="Cambria Math" panose="02040503050406030204" pitchFamily="18" charset="0"/>
                          </a:rPr>
                        </m:ctrlPr>
                      </m:fPr>
                      <m:num>
                        <m:r>
                          <a:rPr lang="tr-TR" sz="3200" b="0" i="1" smtClean="0">
                            <a:solidFill>
                              <a:schemeClr val="tx1"/>
                            </a:solidFill>
                            <a:latin typeface="Cambria Math" panose="02040503050406030204" pitchFamily="18" charset="0"/>
                          </a:rPr>
                          <m:t>120</m:t>
                        </m:r>
                        <m:r>
                          <a:rPr lang="tr-TR" sz="3200" b="1" i="1" smtClean="0">
                            <a:solidFill>
                              <a:schemeClr val="tx1"/>
                            </a:solidFill>
                            <a:latin typeface="Cambria Math" panose="02040503050406030204" pitchFamily="18" charset="0"/>
                            <a:ea typeface="Cambria Math" panose="02040503050406030204" pitchFamily="18" charset="0"/>
                          </a:rPr>
                          <m:t>×</m:t>
                        </m:r>
                        <m:r>
                          <a:rPr lang="tr-TR" sz="3200" b="0" i="1" smtClean="0">
                            <a:solidFill>
                              <a:schemeClr val="tx1"/>
                            </a:solidFill>
                            <a:latin typeface="Cambria Math" panose="02040503050406030204" pitchFamily="18" charset="0"/>
                            <a:ea typeface="Cambria Math" panose="02040503050406030204" pitchFamily="18" charset="0"/>
                          </a:rPr>
                          <m:t>10</m:t>
                        </m:r>
                      </m:num>
                      <m:den>
                        <m:r>
                          <a:rPr lang="tr-TR" sz="3200" b="0" i="1" smtClean="0">
                            <a:solidFill>
                              <a:schemeClr val="tx1"/>
                            </a:solidFill>
                            <a:latin typeface="Cambria Math" panose="02040503050406030204" pitchFamily="18" charset="0"/>
                          </a:rPr>
                          <m:t>600</m:t>
                        </m:r>
                        <m:r>
                          <a:rPr lang="tr-TR" sz="3200" b="0" i="1" smtClean="0">
                            <a:solidFill>
                              <a:schemeClr val="tx1"/>
                            </a:solidFill>
                            <a:latin typeface="Cambria Math" panose="02040503050406030204" pitchFamily="18" charset="0"/>
                            <a:ea typeface="Cambria Math" panose="02040503050406030204" pitchFamily="18" charset="0"/>
                          </a:rPr>
                          <m:t>×0.85</m:t>
                        </m:r>
                      </m:den>
                    </m:f>
                  </m:oMath>
                </a14:m>
                <a:r>
                  <a:rPr lang="tr-TR" sz="3200" dirty="0">
                    <a:solidFill>
                      <a:schemeClr val="tx1"/>
                    </a:solidFill>
                    <a:latin typeface="Cambria" panose="02040503050406030204" pitchFamily="18" charset="0"/>
                  </a:rPr>
                  <a:t>= </a:t>
                </a:r>
                <a:r>
                  <a:rPr lang="tr-TR" sz="3200" b="0" dirty="0">
                    <a:solidFill>
                      <a:schemeClr val="tx1"/>
                    </a:solidFill>
                    <a:latin typeface="Cambria" panose="02040503050406030204" pitchFamily="18" charset="0"/>
                  </a:rPr>
                  <a:t>2.35 kW</a:t>
                </a:r>
              </a:p>
              <a:p>
                <a:r>
                  <a:rPr lang="en-GB" sz="3200" b="0" dirty="0">
                    <a:solidFill>
                      <a:schemeClr val="tx1"/>
                    </a:solidFill>
                    <a:latin typeface="Cambria" panose="02040503050406030204" pitchFamily="18" charset="0"/>
                  </a:rPr>
                  <a:t>Power converted to heat at relief valve:</a:t>
                </a:r>
              </a:p>
              <a:p>
                <a14:m>
                  <m:oMath xmlns:m="http://schemas.openxmlformats.org/officeDocument/2006/math">
                    <m:sSub>
                      <m:sSubPr>
                        <m:ctrlPr>
                          <a:rPr lang="tr-TR" sz="3200" b="0" i="1" smtClean="0">
                            <a:solidFill>
                              <a:schemeClr val="tx1"/>
                            </a:solidFill>
                            <a:latin typeface="Cambria Math" panose="02040503050406030204" pitchFamily="18" charset="0"/>
                          </a:rPr>
                        </m:ctrlPr>
                      </m:sSubPr>
                      <m:e>
                        <m:r>
                          <a:rPr lang="tr-TR" sz="3200" b="0" i="1" smtClean="0">
                            <a:solidFill>
                              <a:schemeClr val="tx1"/>
                            </a:solidFill>
                            <a:latin typeface="Cambria Math" panose="02040503050406030204" pitchFamily="18" charset="0"/>
                          </a:rPr>
                          <m:t>𝑃</m:t>
                        </m:r>
                      </m:e>
                      <m:sub>
                        <m:r>
                          <a:rPr lang="tr-TR" sz="3200" b="0" i="1" smtClean="0">
                            <a:solidFill>
                              <a:schemeClr val="tx1"/>
                            </a:solidFill>
                            <a:latin typeface="Cambria Math" panose="02040503050406030204" pitchFamily="18" charset="0"/>
                          </a:rPr>
                          <m:t>h</m:t>
                        </m:r>
                      </m:sub>
                    </m:sSub>
                    <m:r>
                      <a:rPr lang="en-GB" sz="3200" i="1" smtClean="0">
                        <a:solidFill>
                          <a:schemeClr val="tx1"/>
                        </a:solidFill>
                        <a:latin typeface="Cambria Math" panose="02040503050406030204" pitchFamily="18" charset="0"/>
                      </a:rPr>
                      <m:t>=</m:t>
                    </m:r>
                    <m:f>
                      <m:fPr>
                        <m:ctrlPr>
                          <a:rPr lang="en-GB" sz="3200" i="1">
                            <a:solidFill>
                              <a:schemeClr val="tx1"/>
                            </a:solidFill>
                            <a:latin typeface="Cambria Math" panose="02040503050406030204" pitchFamily="18" charset="0"/>
                          </a:rPr>
                        </m:ctrlPr>
                      </m:fPr>
                      <m:num>
                        <m:r>
                          <a:rPr lang="en-GB" sz="3200" b="0" i="1">
                            <a:solidFill>
                              <a:schemeClr val="tx1"/>
                            </a:solidFill>
                            <a:latin typeface="Cambria Math" panose="02040503050406030204" pitchFamily="18" charset="0"/>
                          </a:rPr>
                          <m:t>120</m:t>
                        </m:r>
                        <m:r>
                          <a:rPr lang="en-GB" sz="3200" i="1">
                            <a:solidFill>
                              <a:schemeClr val="tx1"/>
                            </a:solidFill>
                            <a:latin typeface="Cambria Math" panose="02040503050406030204" pitchFamily="18" charset="0"/>
                            <a:ea typeface="Cambria Math" panose="02040503050406030204" pitchFamily="18" charset="0"/>
                          </a:rPr>
                          <m:t>×</m:t>
                        </m:r>
                        <m:r>
                          <a:rPr lang="en-GB" sz="3200" b="0" i="1" smtClean="0">
                            <a:solidFill>
                              <a:schemeClr val="tx1"/>
                            </a:solidFill>
                            <a:latin typeface="Cambria Math" panose="02040503050406030204" pitchFamily="18" charset="0"/>
                            <a:ea typeface="Cambria Math" panose="02040503050406030204" pitchFamily="18" charset="0"/>
                          </a:rPr>
                          <m:t>5</m:t>
                        </m:r>
                      </m:num>
                      <m:den>
                        <m:r>
                          <a:rPr lang="en-GB" sz="3200" b="0" i="1">
                            <a:solidFill>
                              <a:schemeClr val="tx1"/>
                            </a:solidFill>
                            <a:latin typeface="Cambria Math" panose="02040503050406030204" pitchFamily="18" charset="0"/>
                          </a:rPr>
                          <m:t>600</m:t>
                        </m:r>
                        <m:r>
                          <a:rPr lang="en-GB" sz="3200" b="0" i="1">
                            <a:solidFill>
                              <a:schemeClr val="tx1"/>
                            </a:solidFill>
                            <a:latin typeface="Cambria Math" panose="02040503050406030204" pitchFamily="18" charset="0"/>
                            <a:ea typeface="Cambria Math" panose="02040503050406030204" pitchFamily="18" charset="0"/>
                          </a:rPr>
                          <m:t>×0.85</m:t>
                        </m:r>
                      </m:den>
                    </m:f>
                  </m:oMath>
                </a14:m>
                <a:r>
                  <a:rPr lang="en-GB" sz="3200" b="0" dirty="0">
                    <a:solidFill>
                      <a:schemeClr val="tx1"/>
                    </a:solidFill>
                    <a:latin typeface="Cambria" panose="02040503050406030204" pitchFamily="18" charset="0"/>
                  </a:rPr>
                  <a:t>= 1.18 kW</a:t>
                </a:r>
              </a:p>
              <a:p>
                <a:r>
                  <a:rPr lang="en-GB" sz="3200" b="0" dirty="0">
                    <a:solidFill>
                      <a:schemeClr val="tx1"/>
                    </a:solidFill>
                    <a:latin typeface="Cambria" panose="02040503050406030204" pitchFamily="18" charset="0"/>
                  </a:rPr>
                  <a:t>Power converted to heat at flow control valve:</a:t>
                </a:r>
              </a:p>
              <a:p>
                <a14:m>
                  <m:oMath xmlns:m="http://schemas.openxmlformats.org/officeDocument/2006/math">
                    <m:sSub>
                      <m:sSubPr>
                        <m:ctrlPr>
                          <a:rPr lang="en-GB" sz="3200" b="0" i="1">
                            <a:solidFill>
                              <a:schemeClr val="tx1"/>
                            </a:solidFill>
                            <a:latin typeface="Cambria Math" panose="02040503050406030204" pitchFamily="18" charset="0"/>
                          </a:rPr>
                        </m:ctrlPr>
                      </m:sSubPr>
                      <m:e>
                        <m:r>
                          <a:rPr lang="en-GB" sz="3200" b="0" i="1">
                            <a:solidFill>
                              <a:schemeClr val="tx1"/>
                            </a:solidFill>
                            <a:latin typeface="Cambria Math" panose="02040503050406030204" pitchFamily="18" charset="0"/>
                          </a:rPr>
                          <m:t>𝑃</m:t>
                        </m:r>
                      </m:e>
                      <m:sub>
                        <m:r>
                          <a:rPr lang="en-GB" sz="3200" b="0" i="1" smtClean="0">
                            <a:solidFill>
                              <a:schemeClr val="tx1"/>
                            </a:solidFill>
                            <a:latin typeface="Cambria Math" panose="02040503050406030204" pitchFamily="18" charset="0"/>
                          </a:rPr>
                          <m:t>𝑓</m:t>
                        </m:r>
                      </m:sub>
                    </m:sSub>
                    <m:r>
                      <a:rPr lang="en-GB" sz="3200" i="1">
                        <a:solidFill>
                          <a:schemeClr val="tx1"/>
                        </a:solidFill>
                        <a:latin typeface="Cambria Math" panose="02040503050406030204" pitchFamily="18" charset="0"/>
                      </a:rPr>
                      <m:t>=</m:t>
                    </m:r>
                    <m:f>
                      <m:fPr>
                        <m:ctrlPr>
                          <a:rPr lang="en-GB" sz="3200" i="1">
                            <a:solidFill>
                              <a:schemeClr val="tx1"/>
                            </a:solidFill>
                            <a:latin typeface="Cambria Math" panose="02040503050406030204" pitchFamily="18" charset="0"/>
                          </a:rPr>
                        </m:ctrlPr>
                      </m:fPr>
                      <m:num>
                        <m:d>
                          <m:dPr>
                            <m:ctrlPr>
                              <a:rPr lang="en-GB" sz="3200" i="1" smtClean="0">
                                <a:solidFill>
                                  <a:schemeClr val="tx1"/>
                                </a:solidFill>
                                <a:latin typeface="Cambria Math" panose="02040503050406030204" pitchFamily="18" charset="0"/>
                              </a:rPr>
                            </m:ctrlPr>
                          </m:dPr>
                          <m:e>
                            <m:r>
                              <a:rPr lang="en-GB" sz="3200" b="0" i="1" smtClean="0">
                                <a:solidFill>
                                  <a:schemeClr val="tx1"/>
                                </a:solidFill>
                                <a:latin typeface="Cambria Math" panose="02040503050406030204" pitchFamily="18" charset="0"/>
                              </a:rPr>
                              <m:t>120−70</m:t>
                            </m:r>
                          </m:e>
                        </m:d>
                        <m:r>
                          <a:rPr lang="en-GB" sz="3200" i="1">
                            <a:solidFill>
                              <a:schemeClr val="tx1"/>
                            </a:solidFill>
                            <a:latin typeface="Cambria Math" panose="02040503050406030204" pitchFamily="18" charset="0"/>
                            <a:ea typeface="Cambria Math" panose="02040503050406030204" pitchFamily="18" charset="0"/>
                          </a:rPr>
                          <m:t>×</m:t>
                        </m:r>
                        <m:r>
                          <a:rPr lang="en-GB" sz="3200" b="0" i="1">
                            <a:solidFill>
                              <a:schemeClr val="tx1"/>
                            </a:solidFill>
                            <a:latin typeface="Cambria Math" panose="02040503050406030204" pitchFamily="18" charset="0"/>
                            <a:ea typeface="Cambria Math" panose="02040503050406030204" pitchFamily="18" charset="0"/>
                          </a:rPr>
                          <m:t>5</m:t>
                        </m:r>
                      </m:num>
                      <m:den>
                        <m:r>
                          <a:rPr lang="en-GB" sz="3200" b="0" i="1">
                            <a:solidFill>
                              <a:schemeClr val="tx1"/>
                            </a:solidFill>
                            <a:latin typeface="Cambria Math" panose="02040503050406030204" pitchFamily="18" charset="0"/>
                          </a:rPr>
                          <m:t>600</m:t>
                        </m:r>
                        <m:r>
                          <a:rPr lang="en-GB" sz="3200" b="0" i="1">
                            <a:solidFill>
                              <a:schemeClr val="tx1"/>
                            </a:solidFill>
                            <a:latin typeface="Cambria Math" panose="02040503050406030204" pitchFamily="18" charset="0"/>
                            <a:ea typeface="Cambria Math" panose="02040503050406030204" pitchFamily="18" charset="0"/>
                          </a:rPr>
                          <m:t>×0.85</m:t>
                        </m:r>
                      </m:den>
                    </m:f>
                  </m:oMath>
                </a14:m>
                <a:r>
                  <a:rPr lang="en-GB" sz="3200" b="0" dirty="0">
                    <a:solidFill>
                      <a:schemeClr val="tx1"/>
                    </a:solidFill>
                    <a:latin typeface="Cambria" panose="02040503050406030204" pitchFamily="18" charset="0"/>
                  </a:rPr>
                  <a:t>= 0.49 kW</a:t>
                </a:r>
              </a:p>
              <a:p>
                <a:endParaRPr lang="tr-TR" sz="3200" b="0" dirty="0">
                  <a:solidFill>
                    <a:schemeClr val="tx1"/>
                  </a:solidFill>
                  <a:latin typeface="Cambria" panose="02040503050406030204" pitchFamily="18" charset="0"/>
                </a:endParaRPr>
              </a:p>
              <a:p>
                <a:endParaRPr lang="tr-TR" sz="3200" b="0" dirty="0">
                  <a:solidFill>
                    <a:schemeClr val="tx1"/>
                  </a:solidFill>
                  <a:latin typeface="Cambria" panose="02040503050406030204" pitchFamily="18" charset="0"/>
                </a:endParaRPr>
              </a:p>
              <a:p>
                <a:endParaRPr lang="en-GB" sz="3200" b="0" dirty="0">
                  <a:solidFill>
                    <a:schemeClr val="tx1"/>
                  </a:solidFill>
                  <a:latin typeface="Cambria" panose="02040503050406030204" pitchFamily="18" charset="0"/>
                </a:endParaRPr>
              </a:p>
              <a:p>
                <a:pPr lvl="0"/>
                <a:endParaRPr lang="tr-TR" sz="3000" b="0" dirty="0">
                  <a:solidFill>
                    <a:prstClr val="black"/>
                  </a:solidFill>
                  <a:latin typeface="Cambria" panose="02040503050406030204" pitchFamily="18" charset="0"/>
                </a:endParaRPr>
              </a:p>
              <a:p>
                <a:pPr lvl="0"/>
                <a:endParaRPr lang="en-GB" sz="3000" b="0" dirty="0">
                  <a:solidFill>
                    <a:prstClr val="black"/>
                  </a:solidFill>
                  <a:latin typeface="Cambria" panose="02040503050406030204" pitchFamily="18" charset="0"/>
                </a:endParaRP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2707"/>
                </a:stretch>
              </a:blipFill>
            </p:spPr>
            <p:txBody>
              <a:bodyPr/>
              <a:lstStyle/>
              <a:p>
                <a:r>
                  <a:rPr lang="en-GB">
                    <a:noFill/>
                  </a:rPr>
                  <a:t> </a:t>
                </a:r>
              </a:p>
            </p:txBody>
          </p:sp>
        </mc:Fallback>
      </mc:AlternateContent>
      <p:sp>
        <p:nvSpPr>
          <p:cNvPr id="4" name="Date Placeholder 3"/>
          <p:cNvSpPr>
            <a:spLocks noGrp="1"/>
          </p:cNvSpPr>
          <p:nvPr>
            <p:ph type="dt" sz="half" idx="10"/>
          </p:nvPr>
        </p:nvSpPr>
        <p:spPr/>
        <p:txBody>
          <a:bodyPr/>
          <a:lstStyle/>
          <a:p>
            <a:fld id="{99EB9383-CECC-4A2D-990C-1DC805E89D47}" type="datetime1">
              <a:rPr lang="en-GB" smtClean="0"/>
              <a:t>09/03/2017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9355743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tr-TR" dirty="0">
                <a:solidFill>
                  <a:prstClr val="white"/>
                </a:solidFill>
                <a:latin typeface="Cambria" panose="02040503050406030204" pitchFamily="18" charset="0"/>
              </a:rPr>
              <a:t>FLOW VALVES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GB" b="0" dirty="0">
                    <a:solidFill>
                      <a:schemeClr val="tx1"/>
                    </a:solidFill>
                    <a:latin typeface="Cambria" panose="02040503050406030204" pitchFamily="18" charset="0"/>
                  </a:rPr>
                  <a:t>Power converted to mechanical power at the </a:t>
                </a:r>
                <a:r>
                  <a:rPr lang="tr-TR" b="0" dirty="0">
                    <a:solidFill>
                      <a:schemeClr val="tx1"/>
                    </a:solidFill>
                    <a:latin typeface="Cambria" panose="02040503050406030204" pitchFamily="18" charset="0"/>
                  </a:rPr>
                  <a:t>motor:</a:t>
                </a:r>
              </a:p>
              <a:p>
                <a14:m>
                  <m:oMath xmlns:m="http://schemas.openxmlformats.org/officeDocument/2006/math">
                    <m:sSub>
                      <m:sSubPr>
                        <m:ctrlPr>
                          <a:rPr lang="tr-TR" b="0" i="1">
                            <a:solidFill>
                              <a:schemeClr val="tx1"/>
                            </a:solidFill>
                            <a:latin typeface="Cambria Math" panose="02040503050406030204" pitchFamily="18" charset="0"/>
                          </a:rPr>
                        </m:ctrlPr>
                      </m:sSubPr>
                      <m:e>
                        <m:r>
                          <a:rPr lang="tr-TR" b="0" i="1">
                            <a:solidFill>
                              <a:schemeClr val="tx1"/>
                            </a:solidFill>
                            <a:latin typeface="Cambria Math" panose="02040503050406030204" pitchFamily="18" charset="0"/>
                          </a:rPr>
                          <m:t>𝑃</m:t>
                        </m:r>
                      </m:e>
                      <m:sub>
                        <m:r>
                          <a:rPr lang="tr-TR" b="0" i="1" smtClean="0">
                            <a:solidFill>
                              <a:schemeClr val="tx1"/>
                            </a:solidFill>
                            <a:latin typeface="Cambria Math" panose="02040503050406030204" pitchFamily="18" charset="0"/>
                          </a:rPr>
                          <m:t>𝑚</m:t>
                        </m:r>
                      </m:sub>
                    </m:sSub>
                    <m:r>
                      <a:rPr lang="tr-TR" i="1">
                        <a:solidFill>
                          <a:schemeClr val="tx1"/>
                        </a:solidFill>
                        <a:latin typeface="Cambria Math" panose="02040503050406030204" pitchFamily="18" charset="0"/>
                      </a:rPr>
                      <m:t>=</m:t>
                    </m:r>
                    <m:f>
                      <m:fPr>
                        <m:ctrlPr>
                          <a:rPr lang="tr-TR" i="1">
                            <a:solidFill>
                              <a:schemeClr val="tx1"/>
                            </a:solidFill>
                            <a:latin typeface="Cambria Math" panose="02040503050406030204" pitchFamily="18" charset="0"/>
                          </a:rPr>
                        </m:ctrlPr>
                      </m:fPr>
                      <m:num>
                        <m:r>
                          <a:rPr lang="tr-TR" b="0" i="1" smtClean="0">
                            <a:solidFill>
                              <a:schemeClr val="tx1"/>
                            </a:solidFill>
                            <a:latin typeface="Cambria Math" panose="02040503050406030204" pitchFamily="18" charset="0"/>
                          </a:rPr>
                          <m:t>70</m:t>
                        </m:r>
                        <m:r>
                          <a:rPr lang="tr-TR" i="1">
                            <a:solidFill>
                              <a:schemeClr val="tx1"/>
                            </a:solidFill>
                            <a:latin typeface="Cambria Math" panose="02040503050406030204" pitchFamily="18" charset="0"/>
                            <a:ea typeface="Cambria Math" panose="02040503050406030204" pitchFamily="18" charset="0"/>
                          </a:rPr>
                          <m:t>×</m:t>
                        </m:r>
                        <m:r>
                          <a:rPr lang="tr-TR" b="0" i="1">
                            <a:solidFill>
                              <a:schemeClr val="tx1"/>
                            </a:solidFill>
                            <a:latin typeface="Cambria Math" panose="02040503050406030204" pitchFamily="18" charset="0"/>
                            <a:ea typeface="Cambria Math" panose="02040503050406030204" pitchFamily="18" charset="0"/>
                          </a:rPr>
                          <m:t>5</m:t>
                        </m:r>
                      </m:num>
                      <m:den>
                        <m:r>
                          <a:rPr lang="tr-TR" b="0" i="1">
                            <a:solidFill>
                              <a:schemeClr val="tx1"/>
                            </a:solidFill>
                            <a:latin typeface="Cambria Math" panose="02040503050406030204" pitchFamily="18" charset="0"/>
                          </a:rPr>
                          <m:t>600</m:t>
                        </m:r>
                        <m:r>
                          <a:rPr lang="tr-TR" b="0" i="1">
                            <a:solidFill>
                              <a:schemeClr val="tx1"/>
                            </a:solidFill>
                            <a:latin typeface="Cambria Math" panose="02040503050406030204" pitchFamily="18" charset="0"/>
                            <a:ea typeface="Cambria Math" panose="02040503050406030204" pitchFamily="18" charset="0"/>
                          </a:rPr>
                          <m:t>×0.85</m:t>
                        </m:r>
                      </m:den>
                    </m:f>
                  </m:oMath>
                </a14:m>
                <a:r>
                  <a:rPr lang="tr-TR" b="0" dirty="0">
                    <a:solidFill>
                      <a:schemeClr val="tx1"/>
                    </a:solidFill>
                    <a:latin typeface="Cambria" panose="02040503050406030204" pitchFamily="18" charset="0"/>
                  </a:rPr>
                  <a:t>= 0.69 kW</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42" t="-338"/>
                </a:stretch>
              </a:blipFill>
            </p:spPr>
            <p:txBody>
              <a:bodyPr/>
              <a:lstStyle/>
              <a:p>
                <a:r>
                  <a:rPr lang="en-GB">
                    <a:noFill/>
                  </a:rPr>
                  <a:t> </a:t>
                </a:r>
              </a:p>
            </p:txBody>
          </p:sp>
        </mc:Fallback>
      </mc:AlternateContent>
      <p:sp>
        <p:nvSpPr>
          <p:cNvPr id="4" name="Date Placeholder 3"/>
          <p:cNvSpPr>
            <a:spLocks noGrp="1"/>
          </p:cNvSpPr>
          <p:nvPr>
            <p:ph type="dt" sz="half" idx="10"/>
          </p:nvPr>
        </p:nvSpPr>
        <p:spPr/>
        <p:txBody>
          <a:bodyPr/>
          <a:lstStyle/>
          <a:p>
            <a:fld id="{99EB9383-CECC-4A2D-990C-1DC805E89D47}" type="datetime1">
              <a:rPr lang="en-GB" smtClean="0"/>
              <a:t>09/03/2017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730410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Autofit/>
          </a:bodyPr>
          <a:lstStyle/>
          <a:p>
            <a:r>
              <a:rPr lang="tr-TR" sz="3200" dirty="0">
                <a:solidFill>
                  <a:prstClr val="white"/>
                </a:solidFill>
                <a:latin typeface="Cambria" panose="02040503050406030204" pitchFamily="18" charset="0"/>
              </a:rPr>
              <a:t>HEAT GENERATION AND DISSIPATION</a:t>
            </a:r>
            <a:endParaRPr lang="en-GB" sz="3200" dirty="0"/>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GB" b="0" dirty="0">
                <a:latin typeface="Cambria" panose="02040503050406030204" pitchFamily="18" charset="0"/>
              </a:rPr>
              <a:t>In hydraulic system, heat is among the most effective causes of system failure and malfunctioning.</a:t>
            </a:r>
          </a:p>
          <a:p>
            <a:r>
              <a:rPr lang="en-GB" b="0" dirty="0">
                <a:latin typeface="Cambria" panose="02040503050406030204" pitchFamily="18" charset="0"/>
              </a:rPr>
              <a:t>It should be noted that whenever there is pressure drop in a hydraulic system and no mechanical work is done, then heat is generated in the system.</a:t>
            </a:r>
          </a:p>
          <a:p>
            <a:r>
              <a:rPr lang="en-GB" b="0" dirty="0">
                <a:latin typeface="Cambria" panose="02040503050406030204" pitchFamily="18" charset="0"/>
              </a:rPr>
              <a:t>Among components that cause heat generation in hydraulic system are:</a:t>
            </a:r>
          </a:p>
          <a:p>
            <a:pPr>
              <a:buAutoNum type="arabicPeriod"/>
            </a:pPr>
            <a:r>
              <a:rPr lang="en-GB" b="0" dirty="0">
                <a:latin typeface="Cambria" panose="02040503050406030204" pitchFamily="18" charset="0"/>
              </a:rPr>
              <a:t>Pressure relief valve</a:t>
            </a:r>
          </a:p>
          <a:p>
            <a:pPr>
              <a:buAutoNum type="arabicPeriod"/>
            </a:pPr>
            <a:r>
              <a:rPr lang="en-GB" b="0" dirty="0">
                <a:latin typeface="Cambria" panose="02040503050406030204" pitchFamily="18" charset="0"/>
              </a:rPr>
              <a:t>Pressure reducing valve</a:t>
            </a:r>
          </a:p>
          <a:p>
            <a:pPr>
              <a:buAutoNum type="arabicPeriod"/>
            </a:pPr>
            <a:r>
              <a:rPr lang="en-GB" b="0" dirty="0">
                <a:latin typeface="Cambria" panose="02040503050406030204" pitchFamily="18" charset="0"/>
              </a:rPr>
              <a:t>Counterbalance valve</a:t>
            </a:r>
          </a:p>
          <a:p>
            <a:pPr>
              <a:buAutoNum type="arabicPeriod"/>
            </a:pPr>
            <a:r>
              <a:rPr lang="en-GB" b="0" dirty="0">
                <a:latin typeface="Cambria" panose="02040503050406030204" pitchFamily="18" charset="0"/>
              </a:rPr>
              <a:t>Flow control valves</a:t>
            </a:r>
          </a:p>
          <a:p>
            <a:pPr>
              <a:buAutoNum type="arabicPeriod"/>
            </a:pPr>
            <a:r>
              <a:rPr lang="en-GB" b="0" dirty="0">
                <a:latin typeface="Cambria" panose="02040503050406030204" pitchFamily="18" charset="0"/>
              </a:rPr>
              <a:t>Pumps and motors</a:t>
            </a:r>
          </a:p>
          <a:p>
            <a:pPr marL="0" indent="0"/>
            <a:endParaRPr lang="tr-TR" b="0" dirty="0">
              <a:latin typeface="Cambria" panose="02040503050406030204" pitchFamily="18" charset="0"/>
            </a:endParaRPr>
          </a:p>
          <a:p>
            <a:endParaRPr lang="en-GB" b="0" dirty="0">
              <a:latin typeface="Cambria" panose="02040503050406030204" pitchFamily="18" charset="0"/>
            </a:endParaRPr>
          </a:p>
        </p:txBody>
      </p:sp>
      <p:sp>
        <p:nvSpPr>
          <p:cNvPr id="4" name="Date Placeholder 3"/>
          <p:cNvSpPr>
            <a:spLocks noGrp="1"/>
          </p:cNvSpPr>
          <p:nvPr>
            <p:ph type="dt" sz="half" idx="10"/>
          </p:nvPr>
        </p:nvSpPr>
        <p:spPr/>
        <p:txBody>
          <a:bodyPr/>
          <a:lstStyle/>
          <a:p>
            <a:fld id="{99EB9383-CECC-4A2D-990C-1DC805E89D47}" type="datetime1">
              <a:rPr lang="en-GB" smtClean="0"/>
              <a:t>09/03/2017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41446103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chemeClr val="accent2"/>
          </a:solidFill>
        </p:spPr>
        <p:txBody>
          <a:bodyPr/>
          <a:lstStyle/>
          <a:p>
            <a:r>
              <a:rPr lang="tr-TR" sz="3200" dirty="0">
                <a:solidFill>
                  <a:prstClr val="white"/>
                </a:solidFill>
                <a:latin typeface="Cambria" panose="02040503050406030204" pitchFamily="18" charset="0"/>
              </a:rPr>
              <a:t>HEAT GENERATION AND DISSIPATION</a:t>
            </a:r>
            <a:endParaRPr lang="tr-TR" dirty="0"/>
          </a:p>
        </p:txBody>
      </p:sp>
      <p:sp>
        <p:nvSpPr>
          <p:cNvPr id="3" name="İçerik Yer Tutucusu 2"/>
          <p:cNvSpPr>
            <a:spLocks noGrp="1"/>
          </p:cNvSpPr>
          <p:nvPr>
            <p:ph idx="1"/>
          </p:nvPr>
        </p:nvSpPr>
        <p:spPr>
          <a:ln/>
        </p:spPr>
        <p:style>
          <a:lnRef idx="2">
            <a:schemeClr val="accent1">
              <a:shade val="50000"/>
            </a:schemeClr>
          </a:lnRef>
          <a:fillRef idx="1">
            <a:schemeClr val="accent1"/>
          </a:fillRef>
          <a:effectRef idx="0">
            <a:schemeClr val="accent1"/>
          </a:effectRef>
          <a:fontRef idx="minor">
            <a:schemeClr val="lt1"/>
          </a:fontRef>
        </p:style>
        <p:txBody>
          <a:bodyPr>
            <a:normAutofit lnSpcReduction="10000"/>
          </a:bodyPr>
          <a:lstStyle/>
          <a:p>
            <a:r>
              <a:rPr lang="en-GB" dirty="0">
                <a:latin typeface="Cambria" panose="02040503050406030204" pitchFamily="18" charset="0"/>
              </a:rPr>
              <a:t>Pressure drops also occur in long pipes and fittings ; however if suitable lengths are selected, then pressure drops and consequent heat generation is reduced.</a:t>
            </a:r>
          </a:p>
          <a:p>
            <a:r>
              <a:rPr lang="en-GB" dirty="0">
                <a:latin typeface="Cambria" panose="02040503050406030204" pitchFamily="18" charset="0"/>
              </a:rPr>
              <a:t>Other causes of heat generation include:</a:t>
            </a:r>
          </a:p>
          <a:p>
            <a:r>
              <a:rPr lang="en-GB" dirty="0">
                <a:latin typeface="Cambria" panose="02040503050406030204" pitchFamily="18" charset="0"/>
              </a:rPr>
              <a:t>1. Use of small diameter pipes for higher oil flow rates</a:t>
            </a:r>
          </a:p>
          <a:p>
            <a:r>
              <a:rPr lang="en-GB" dirty="0">
                <a:latin typeface="Cambria" panose="02040503050406030204" pitchFamily="18" charset="0"/>
              </a:rPr>
              <a:t>2. Poor design of hydraulic reservoir (i.e. small tank with poor air circulation)</a:t>
            </a:r>
          </a:p>
          <a:p>
            <a:r>
              <a:rPr lang="en-GB" dirty="0">
                <a:latin typeface="Cambria" panose="02040503050406030204" pitchFamily="18" charset="0"/>
              </a:rPr>
              <a:t>Whenever the heat generated exceeds the rate of heat dissipation then the system will overheat.</a:t>
            </a:r>
          </a:p>
          <a:p>
            <a:r>
              <a:rPr lang="en-GB" dirty="0">
                <a:latin typeface="Cambria" panose="02040503050406030204" pitchFamily="18" charset="0"/>
              </a:rPr>
              <a:t>In such cases, a heat exchanger should be incorporated to cool down the system.</a:t>
            </a:r>
            <a:r>
              <a:rPr lang="tr-TR" dirty="0">
                <a:latin typeface="Cambria" panose="02040503050406030204" pitchFamily="18" charset="0"/>
              </a:rPr>
              <a:t> </a:t>
            </a:r>
            <a:r>
              <a:rPr lang="en-GB" dirty="0">
                <a:latin typeface="Cambria" panose="02040503050406030204" pitchFamily="18" charset="0"/>
              </a:rPr>
              <a:t>Heat exchangers are of two types </a:t>
            </a:r>
          </a:p>
          <a:p>
            <a:pPr>
              <a:buAutoNum type="arabicPeriod"/>
            </a:pPr>
            <a:r>
              <a:rPr lang="en-GB" dirty="0">
                <a:latin typeface="Cambria" panose="02040503050406030204" pitchFamily="18" charset="0"/>
              </a:rPr>
              <a:t>Shelled tube heat exchangers (water or oil cooled)</a:t>
            </a:r>
          </a:p>
          <a:p>
            <a:pPr>
              <a:buAutoNum type="arabicPeriod"/>
            </a:pPr>
            <a:r>
              <a:rPr lang="en-GB" dirty="0">
                <a:latin typeface="Cambria" panose="02040503050406030204" pitchFamily="18" charset="0"/>
              </a:rPr>
              <a:t>Finned tube heat exchangers (air cooled</a:t>
            </a:r>
            <a:r>
              <a:rPr lang="tr-TR" dirty="0">
                <a:latin typeface="Cambria" panose="02040503050406030204" pitchFamily="18" charset="0"/>
              </a:rPr>
              <a:t>)</a:t>
            </a:r>
            <a:r>
              <a:rPr lang="en-GB" dirty="0">
                <a:latin typeface="Cambria" panose="02040503050406030204" pitchFamily="18" charset="0"/>
              </a:rPr>
              <a:t> </a:t>
            </a:r>
          </a:p>
          <a:p>
            <a:endParaRPr lang="en-GB" dirty="0">
              <a:latin typeface="Cambria" panose="02040503050406030204" pitchFamily="18" charset="0"/>
            </a:endParaRPr>
          </a:p>
        </p:txBody>
      </p:sp>
      <p:sp>
        <p:nvSpPr>
          <p:cNvPr id="4" name="Veri Yer Tutucusu 3"/>
          <p:cNvSpPr>
            <a:spLocks noGrp="1"/>
          </p:cNvSpPr>
          <p:nvPr>
            <p:ph type="dt" sz="half" idx="10"/>
          </p:nvPr>
        </p:nvSpPr>
        <p:spPr/>
        <p:txBody>
          <a:bodyPr/>
          <a:lstStyle/>
          <a:p>
            <a:fld id="{99EB9383-CECC-4A2D-990C-1DC805E89D47}" type="datetime1">
              <a:rPr lang="en-GB" smtClean="0"/>
              <a:t>09/03/2017</a:t>
            </a:fld>
            <a:endParaRPr lang="en-US"/>
          </a:p>
        </p:txBody>
      </p:sp>
      <p:sp>
        <p:nvSpPr>
          <p:cNvPr id="5" name="Slayt Numarası Yer Tutucusu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3593195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chemeClr val="accent2"/>
          </a:solidFill>
        </p:spPr>
        <p:txBody>
          <a:bodyPr/>
          <a:lstStyle/>
          <a:p>
            <a:r>
              <a:rPr lang="tr-TR" sz="3200" dirty="0">
                <a:solidFill>
                  <a:prstClr val="white"/>
                </a:solidFill>
                <a:latin typeface="Cambria" panose="02040503050406030204" pitchFamily="18" charset="0"/>
              </a:rPr>
              <a:t>HEAT GENERATION AND DISSIPATION</a:t>
            </a:r>
            <a:endParaRPr lang="en-GB" dirty="0"/>
          </a:p>
        </p:txBody>
      </p:sp>
      <mc:AlternateContent xmlns:mc="http://schemas.openxmlformats.org/markup-compatibility/2006">
        <mc:Choice xmlns:a14="http://schemas.microsoft.com/office/drawing/2010/main" Requires="a14">
          <p:sp>
            <p:nvSpPr>
              <p:cNvPr id="3" name="İçerik Yer Tutucusu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tr-TR" dirty="0">
                    <a:latin typeface="Cambria" panose="02040503050406030204" pitchFamily="18" charset="0"/>
                  </a:rPr>
                  <a:t>Heat </a:t>
                </a:r>
                <a:r>
                  <a:rPr lang="en-GB" dirty="0">
                    <a:latin typeface="Cambria" panose="02040503050406030204" pitchFamily="18" charset="0"/>
                  </a:rPr>
                  <a:t>load generated by a hydraulic system can be calculated by using  the following formula:</a:t>
                </a:r>
              </a:p>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𝑷</m:t>
                      </m:r>
                      <m:r>
                        <a:rPr lang="en-GB" b="1" i="1" smtClean="0">
                          <a:latin typeface="Cambria Math" panose="02040503050406030204" pitchFamily="18" charset="0"/>
                          <a:ea typeface="Cambria Math" panose="02040503050406030204" pitchFamily="18" charset="0"/>
                        </a:rPr>
                        <m:t>=</m:t>
                      </m:r>
                      <m:f>
                        <m:fPr>
                          <m:ctrlPr>
                            <a:rPr lang="en-GB" b="1" i="1" smtClean="0">
                              <a:latin typeface="Cambria Math" panose="02040503050406030204" pitchFamily="18" charset="0"/>
                              <a:ea typeface="Cambria Math" panose="02040503050406030204" pitchFamily="18" charset="0"/>
                            </a:rPr>
                          </m:ctrlPr>
                        </m:fPr>
                        <m:num>
                          <m:r>
                            <a:rPr lang="en-GB" b="1" i="1" smtClean="0">
                              <a:latin typeface="Cambria Math" panose="02040503050406030204" pitchFamily="18" charset="0"/>
                              <a:ea typeface="Cambria Math" panose="02040503050406030204" pitchFamily="18" charset="0"/>
                            </a:rPr>
                            <m:t>𝑽</m:t>
                          </m:r>
                          <m:r>
                            <a:rPr lang="en-GB" b="1"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𝑻</m:t>
                          </m:r>
                        </m:num>
                        <m:den>
                          <m:r>
                            <a:rPr lang="en-GB" b="1" i="1" smtClean="0">
                              <a:latin typeface="Cambria Math" panose="02040503050406030204" pitchFamily="18" charset="0"/>
                              <a:ea typeface="Cambria Math" panose="02040503050406030204" pitchFamily="18" charset="0"/>
                            </a:rPr>
                            <m:t>𝟑𝟐</m:t>
                          </m:r>
                          <m:r>
                            <a:rPr lang="en-GB" b="1"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𝟒</m:t>
                          </m:r>
                          <m:r>
                            <a:rPr lang="en-GB" b="1"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𝒕</m:t>
                          </m:r>
                        </m:den>
                      </m:f>
                    </m:oMath>
                  </m:oMathPara>
                </a14:m>
                <a:endParaRPr lang="en-GB" dirty="0">
                  <a:latin typeface="Cambria" panose="02040503050406030204" pitchFamily="18" charset="0"/>
                </a:endParaRPr>
              </a:p>
              <a:p>
                <a:r>
                  <a:rPr lang="en-GB" dirty="0">
                    <a:latin typeface="Cambria" panose="02040503050406030204" pitchFamily="18" charset="0"/>
                  </a:rPr>
                  <a:t>Where V: volume</a:t>
                </a:r>
                <a:r>
                  <a:rPr lang="tr-TR" dirty="0">
                    <a:latin typeface="Cambria" panose="02040503050406030204" pitchFamily="18" charset="0"/>
                  </a:rPr>
                  <a:t> of </a:t>
                </a:r>
                <a:r>
                  <a:rPr lang="en-GB" dirty="0">
                    <a:latin typeface="Cambria" panose="02040503050406030204" pitchFamily="18" charset="0"/>
                  </a:rPr>
                  <a:t>hydraulic tank</a:t>
                </a:r>
                <a:r>
                  <a:rPr lang="tr-TR" dirty="0">
                    <a:latin typeface="Cambria" panose="02040503050406030204" pitchFamily="18" charset="0"/>
                  </a:rPr>
                  <a:t> (</a:t>
                </a:r>
                <a:r>
                  <a:rPr lang="en-GB" dirty="0">
                    <a:latin typeface="Cambria" panose="02040503050406030204" pitchFamily="18" charset="0"/>
                  </a:rPr>
                  <a:t>litres</a:t>
                </a:r>
                <a:r>
                  <a:rPr lang="tr-TR" dirty="0">
                    <a:latin typeface="Cambria" panose="02040503050406030204" pitchFamily="18" charset="0"/>
                  </a:rPr>
                  <a:t>)</a:t>
                </a:r>
              </a:p>
              <a:p>
                <a14:m>
                  <m:oMath xmlns:m="http://schemas.openxmlformats.org/officeDocument/2006/math">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𝑻</m:t>
                    </m:r>
                  </m:oMath>
                </a14:m>
                <a:r>
                  <a:rPr lang="tr-TR" dirty="0">
                    <a:latin typeface="Cambria" panose="02040503050406030204" pitchFamily="18" charset="0"/>
                  </a:rPr>
                  <a:t>: Tank </a:t>
                </a:r>
                <a:r>
                  <a:rPr lang="en-GB" dirty="0">
                    <a:latin typeface="Cambria" panose="02040503050406030204" pitchFamily="18" charset="0"/>
                  </a:rPr>
                  <a:t>temperature difference between  start up and ending of operation (°C)</a:t>
                </a:r>
              </a:p>
              <a:p>
                <a14:m>
                  <m:oMath xmlns:m="http://schemas.openxmlformats.org/officeDocument/2006/math">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𝒕</m:t>
                    </m:r>
                  </m:oMath>
                </a14:m>
                <a:r>
                  <a:rPr lang="tr-TR" dirty="0">
                    <a:latin typeface="Cambria" panose="02040503050406030204" pitchFamily="18" charset="0"/>
                  </a:rPr>
                  <a:t>: Operating time </a:t>
                </a:r>
                <a:r>
                  <a:rPr lang="en-GB" dirty="0">
                    <a:latin typeface="Cambria" panose="02040503050406030204" pitchFamily="18" charset="0"/>
                  </a:rPr>
                  <a:t>difference (minutes</a:t>
                </a:r>
                <a:r>
                  <a:rPr lang="tr-TR" dirty="0">
                    <a:latin typeface="Cambria" panose="02040503050406030204" pitchFamily="18" charset="0"/>
                  </a:rPr>
                  <a:t>)</a:t>
                </a:r>
                <a:endParaRPr lang="en-GB" dirty="0">
                  <a:latin typeface="Cambria" panose="02040503050406030204" pitchFamily="18" charset="0"/>
                </a:endParaRPr>
              </a:p>
              <a:p>
                <a:r>
                  <a:rPr lang="en-GB" dirty="0">
                    <a:latin typeface="Cambria" panose="02040503050406030204" pitchFamily="18" charset="0"/>
                  </a:rPr>
                  <a:t>P : Heat load in kilowatts (kW)</a:t>
                </a:r>
              </a:p>
              <a:p>
                <a:r>
                  <a:rPr lang="en-GB" dirty="0">
                    <a:latin typeface="Cambria" panose="02040503050406030204" pitchFamily="18" charset="0"/>
                  </a:rPr>
                  <a:t>Note: oil is assumed to have density of  0.89 kg/litre and specific heat of  2.08 (kj/</a:t>
                </a:r>
                <a:r>
                  <a:rPr lang="en-GB" dirty="0" err="1">
                    <a:latin typeface="Cambria" panose="02040503050406030204" pitchFamily="18" charset="0"/>
                  </a:rPr>
                  <a:t>kg°C</a:t>
                </a:r>
                <a:r>
                  <a:rPr lang="en-GB" dirty="0">
                    <a:latin typeface="Cambria" panose="02040503050406030204" pitchFamily="18" charset="0"/>
                  </a:rPr>
                  <a:t>)</a:t>
                </a:r>
              </a:p>
            </p:txBody>
          </p:sp>
        </mc:Choice>
        <mc:Fallback>
          <p:sp>
            <p:nvSpPr>
              <p:cNvPr id="3" name="İçerik Yer Tutucusu 2"/>
              <p:cNvSpPr>
                <a:spLocks noGrp="1" noRot="1" noChangeAspect="1" noMove="1" noResize="1" noEditPoints="1" noAdjustHandles="1" noChangeArrowheads="1" noChangeShapeType="1" noTextEdit="1"/>
              </p:cNvSpPr>
              <p:nvPr>
                <p:ph idx="1"/>
              </p:nvPr>
            </p:nvSpPr>
            <p:spPr>
              <a:blipFill>
                <a:blip r:embed="rId3"/>
                <a:stretch>
                  <a:fillRect l="-242" t="-338"/>
                </a:stretch>
              </a:blipFill>
            </p:spPr>
            <p:txBody>
              <a:bodyPr/>
              <a:lstStyle/>
              <a:p>
                <a:r>
                  <a:rPr lang="en-GB">
                    <a:noFill/>
                  </a:rPr>
                  <a:t> </a:t>
                </a:r>
              </a:p>
            </p:txBody>
          </p:sp>
        </mc:Fallback>
      </mc:AlternateContent>
      <p:sp>
        <p:nvSpPr>
          <p:cNvPr id="4" name="Veri Yer Tutucusu 3"/>
          <p:cNvSpPr>
            <a:spLocks noGrp="1"/>
          </p:cNvSpPr>
          <p:nvPr>
            <p:ph type="dt" sz="half" idx="10"/>
          </p:nvPr>
        </p:nvSpPr>
        <p:spPr/>
        <p:txBody>
          <a:bodyPr/>
          <a:lstStyle/>
          <a:p>
            <a:fld id="{99EB9383-CECC-4A2D-990C-1DC805E89D47}" type="datetime1">
              <a:rPr lang="en-GB" smtClean="0"/>
              <a:t>09/03/2017</a:t>
            </a:fld>
            <a:endParaRPr lang="en-US" dirty="0"/>
          </a:p>
        </p:txBody>
      </p:sp>
      <p:sp>
        <p:nvSpPr>
          <p:cNvPr id="5" name="Slayt Numarası Yer Tutucusu 4"/>
          <p:cNvSpPr>
            <a:spLocks noGrp="1"/>
          </p:cNvSpPr>
          <p:nvPr>
            <p:ph type="sldNum" sz="quarter" idx="12"/>
          </p:nvPr>
        </p:nvSpPr>
        <p:spPr/>
        <p:txBody>
          <a:bodyPr/>
          <a:lstStyle/>
          <a:p>
            <a:fld id="{B6F15528-21DE-4FAA-801E-634DDDAF4B2B}" type="slidenum">
              <a:rPr lang="en-US" smtClean="0"/>
              <a:pPr/>
              <a:t>47</a:t>
            </a:fld>
            <a:endParaRPr lang="en-US" dirty="0"/>
          </a:p>
        </p:txBody>
      </p:sp>
    </p:spTree>
    <p:extLst>
      <p:ext uri="{BB962C8B-B14F-4D97-AF65-F5344CB8AC3E}">
        <p14:creationId xmlns:p14="http://schemas.microsoft.com/office/powerpoint/2010/main" val="13475246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chemeClr val="accent2"/>
          </a:solidFill>
        </p:spPr>
        <p:txBody>
          <a:bodyPr/>
          <a:lstStyle/>
          <a:p>
            <a:r>
              <a:rPr lang="tr-TR" sz="3200" dirty="0">
                <a:solidFill>
                  <a:prstClr val="white"/>
                </a:solidFill>
                <a:latin typeface="Cambria" panose="02040503050406030204" pitchFamily="18" charset="0"/>
              </a:rPr>
              <a:t>HEAT GENERATION AND DISSIPATION</a:t>
            </a:r>
            <a:endParaRPr lang="en-GB"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ln/>
            </p:spPr>
            <p:style>
              <a:lnRef idx="2">
                <a:schemeClr val="accent1">
                  <a:shade val="50000"/>
                </a:schemeClr>
              </a:lnRef>
              <a:fillRef idx="1">
                <a:schemeClr val="accent1"/>
              </a:fillRef>
              <a:effectRef idx="0">
                <a:schemeClr val="accent1"/>
              </a:effectRef>
              <a:fontRef idx="minor">
                <a:schemeClr val="lt1"/>
              </a:fontRef>
            </p:style>
            <p:txBody>
              <a:bodyPr/>
              <a:lstStyle/>
              <a:p>
                <a:r>
                  <a:rPr lang="en-GB" dirty="0">
                    <a:latin typeface="Cambria" panose="02040503050406030204" pitchFamily="18" charset="0"/>
                  </a:rPr>
                  <a:t>Heat dissipation through a steel reservoir takes place by means of conduction and radiation. This heat dissipated can be calculated by using this formula:</a:t>
                </a:r>
              </a:p>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𝑷</m:t>
                      </m:r>
                      <m:r>
                        <a:rPr lang="en-GB" b="1"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𝑻</m:t>
                      </m:r>
                      <m:r>
                        <a:rPr lang="en-GB" b="1"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𝑨</m:t>
                      </m:r>
                      <m:r>
                        <a:rPr lang="en-GB" b="1"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𝟎</m:t>
                      </m:r>
                      <m:r>
                        <a:rPr lang="en-GB" b="1"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𝟎𝟏𝟔</m:t>
                      </m:r>
                    </m:oMath>
                  </m:oMathPara>
                </a14:m>
                <a:endParaRPr lang="en-GB" dirty="0">
                  <a:latin typeface="Cambria" panose="02040503050406030204" pitchFamily="18" charset="0"/>
                </a:endParaRPr>
              </a:p>
              <a:p>
                <a:r>
                  <a:rPr lang="en-GB" dirty="0">
                    <a:latin typeface="Cambria" panose="02040503050406030204" pitchFamily="18" charset="0"/>
                  </a:rPr>
                  <a:t>Where:</a:t>
                </a:r>
              </a:p>
              <a:p>
                <a:r>
                  <a:rPr lang="en-GB" dirty="0">
                    <a:latin typeface="Cambria" panose="02040503050406030204" pitchFamily="18" charset="0"/>
                  </a:rPr>
                  <a:t>P: power in kilowatts </a:t>
                </a:r>
              </a:p>
              <a:p>
                <a14:m>
                  <m:oMath xmlns:m="http://schemas.openxmlformats.org/officeDocument/2006/math">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𝑻</m:t>
                    </m:r>
                  </m:oMath>
                </a14:m>
                <a:r>
                  <a:rPr lang="en-GB" dirty="0">
                    <a:latin typeface="Cambria" panose="02040503050406030204" pitchFamily="18" charset="0"/>
                  </a:rPr>
                  <a:t>:  Temperature difference between oil and ambient air (°C)</a:t>
                </a:r>
              </a:p>
              <a:p>
                <a:r>
                  <a:rPr lang="en-GB" dirty="0">
                    <a:latin typeface="Cambria" panose="02040503050406030204" pitchFamily="18" charset="0"/>
                  </a:rPr>
                  <a:t>A  : Surface area of the reservoir m² (excluding base unless the base is at least 150 mm above the floor)</a:t>
                </a:r>
                <a:endParaRPr lang="tr-TR" dirty="0">
                  <a:latin typeface="Cambria" panose="02040503050406030204" pitchFamily="18" charset="0"/>
                </a:endParaRPr>
              </a:p>
              <a:p>
                <a:endParaRPr lang="tr-TR" dirty="0">
                  <a:latin typeface="Cambria" panose="02040503050406030204" pitchFamily="18" charset="0"/>
                </a:endParaRPr>
              </a:p>
              <a:p>
                <a:endParaRPr lang="en-GB" dirty="0">
                  <a:latin typeface="Cambria" panose="02040503050406030204" pitchFamily="18" charset="0"/>
                </a:endParaRP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0">
                <a:blip r:embed="rId2"/>
                <a:stretch>
                  <a:fillRect l="-242" t="-338"/>
                </a:stretch>
              </a:blipFill>
              <a:ln/>
            </p:spPr>
            <p:txBody>
              <a:bodyPr/>
              <a:lstStyle/>
              <a:p>
                <a:r>
                  <a:rPr lang="en-GB">
                    <a:noFill/>
                  </a:rPr>
                  <a:t> </a:t>
                </a:r>
              </a:p>
            </p:txBody>
          </p:sp>
        </mc:Fallback>
      </mc:AlternateContent>
      <p:sp>
        <p:nvSpPr>
          <p:cNvPr id="4" name="Veri Yer Tutucusu 3"/>
          <p:cNvSpPr>
            <a:spLocks noGrp="1"/>
          </p:cNvSpPr>
          <p:nvPr>
            <p:ph type="dt" sz="half" idx="10"/>
          </p:nvPr>
        </p:nvSpPr>
        <p:spPr/>
        <p:txBody>
          <a:bodyPr/>
          <a:lstStyle/>
          <a:p>
            <a:fld id="{99EB9383-CECC-4A2D-990C-1DC805E89D47}" type="datetime1">
              <a:rPr lang="en-GB" smtClean="0"/>
              <a:t>09/03/2017</a:t>
            </a:fld>
            <a:endParaRPr lang="en-US" dirty="0"/>
          </a:p>
        </p:txBody>
      </p:sp>
      <p:sp>
        <p:nvSpPr>
          <p:cNvPr id="5" name="Slayt Numarası Yer Tutucusu 4"/>
          <p:cNvSpPr>
            <a:spLocks noGrp="1"/>
          </p:cNvSpPr>
          <p:nvPr>
            <p:ph type="sldNum" sz="quarter" idx="12"/>
          </p:nvPr>
        </p:nvSpPr>
        <p:spPr/>
        <p:txBody>
          <a:bodyPr/>
          <a:lstStyle/>
          <a:p>
            <a:fld id="{B6F15528-21DE-4FAA-801E-634DDDAF4B2B}" type="slidenum">
              <a:rPr lang="en-US" smtClean="0"/>
              <a:pPr/>
              <a:t>48</a:t>
            </a:fld>
            <a:endParaRPr lang="en-US" dirty="0"/>
          </a:p>
        </p:txBody>
      </p:sp>
    </p:spTree>
    <p:extLst>
      <p:ext uri="{BB962C8B-B14F-4D97-AF65-F5344CB8AC3E}">
        <p14:creationId xmlns:p14="http://schemas.microsoft.com/office/powerpoint/2010/main" val="2663505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tr-TR" dirty="0">
                <a:solidFill>
                  <a:prstClr val="white"/>
                </a:solidFill>
                <a:latin typeface="Cambria" panose="02040503050406030204" pitchFamily="18" charset="0"/>
              </a:rPr>
              <a:t>PNEUMATIC SYSTEM</a:t>
            </a:r>
            <a:endParaRPr lang="en-GB" dirty="0"/>
          </a:p>
        </p:txBody>
      </p:sp>
      <p:pic>
        <p:nvPicPr>
          <p:cNvPr id="6" name="İçerik Yer Tutucusu 5"/>
          <p:cNvPicPr>
            <a:picLocks noGrp="1" noChangeAspect="1"/>
          </p:cNvPicPr>
          <p:nvPr>
            <p:ph idx="1"/>
          </p:nvPr>
        </p:nvPicPr>
        <p:blipFill>
          <a:blip r:embed="rId2"/>
          <a:stretch>
            <a:fillRect/>
          </a:stretch>
        </p:blipFill>
        <p:spPr>
          <a:xfrm>
            <a:off x="1143000" y="1275556"/>
            <a:ext cx="6530975" cy="3601244"/>
          </a:xfrm>
          <a:prstGeom prst="rect">
            <a:avLst/>
          </a:prstGeom>
        </p:spPr>
      </p:pic>
      <p:sp>
        <p:nvSpPr>
          <p:cNvPr id="4" name="Date Placeholder 3"/>
          <p:cNvSpPr>
            <a:spLocks noGrp="1"/>
          </p:cNvSpPr>
          <p:nvPr>
            <p:ph type="dt" sz="half" idx="10"/>
          </p:nvPr>
        </p:nvSpPr>
        <p:spPr/>
        <p:txBody>
          <a:bodyPr/>
          <a:lstStyle/>
          <a:p>
            <a:fld id="{99EB9383-CECC-4A2D-990C-1DC805E89D47}" type="datetime1">
              <a:rPr lang="en-GB" smtClean="0"/>
              <a:t>09/03/2017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dirty="0"/>
          </a:p>
        </p:txBody>
      </p:sp>
    </p:spTree>
    <p:extLst>
      <p:ext uri="{BB962C8B-B14F-4D97-AF65-F5344CB8AC3E}">
        <p14:creationId xmlns:p14="http://schemas.microsoft.com/office/powerpoint/2010/main" val="323074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chemeClr val="accent2"/>
          </a:solidFill>
        </p:spPr>
        <p:txBody>
          <a:bodyPr/>
          <a:lstStyle/>
          <a:p>
            <a:r>
              <a:rPr lang="tr-TR" dirty="0">
                <a:latin typeface="Cambria" panose="02040503050406030204" pitchFamily="18" charset="0"/>
              </a:rPr>
              <a:t>FUNCTIONS OF ACCUMULATORS</a:t>
            </a:r>
          </a:p>
        </p:txBody>
      </p:sp>
      <p:sp>
        <p:nvSpPr>
          <p:cNvPr id="3" name="İçerik Yer Tutucusu 2"/>
          <p:cNvSpPr>
            <a:spLocks noGrp="1"/>
          </p:cNvSpPr>
          <p:nvPr>
            <p:ph idx="1"/>
          </p:nvPr>
        </p:nvSpPr>
        <p:spPr>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latin typeface="Cambria" panose="02040503050406030204" pitchFamily="18" charset="0"/>
              </a:rPr>
              <a:t>Accumulators have several functions in a hydraulic system. These are:</a:t>
            </a:r>
          </a:p>
          <a:p>
            <a:pPr>
              <a:buAutoNum type="arabicParenR"/>
            </a:pPr>
            <a:r>
              <a:rPr lang="en-US" dirty="0">
                <a:latin typeface="Cambria" panose="02040503050406030204" pitchFamily="18" charset="0"/>
              </a:rPr>
              <a:t>Energy storage . Fluid at high pressure can be stored in accumulator.</a:t>
            </a:r>
          </a:p>
          <a:p>
            <a:pPr>
              <a:buAutoNum type="arabicParenR"/>
            </a:pPr>
            <a:r>
              <a:rPr lang="en-US" dirty="0">
                <a:latin typeface="Cambria" panose="02040503050406030204" pitchFamily="18" charset="0"/>
              </a:rPr>
              <a:t>Used as a back up system in case of power failure (when no electricity the system can operate in emergency)</a:t>
            </a:r>
          </a:p>
          <a:p>
            <a:pPr>
              <a:buAutoNum type="arabicParenR"/>
            </a:pPr>
            <a:r>
              <a:rPr lang="en-US" dirty="0">
                <a:latin typeface="Cambria" panose="02040503050406030204" pitchFamily="18" charset="0"/>
              </a:rPr>
              <a:t>Provide additional volume of hydraulic oil into the system</a:t>
            </a:r>
          </a:p>
          <a:p>
            <a:pPr>
              <a:buAutoNum type="arabicParenR"/>
            </a:pPr>
            <a:r>
              <a:rPr lang="en-US" dirty="0">
                <a:latin typeface="Cambria" panose="02040503050406030204" pitchFamily="18" charset="0"/>
              </a:rPr>
              <a:t>Deadening pressure pulsation in hydraulic systems</a:t>
            </a:r>
          </a:p>
          <a:p>
            <a:pPr>
              <a:buAutoNum type="arabicParenR"/>
            </a:pPr>
            <a:r>
              <a:rPr lang="en-US" dirty="0">
                <a:latin typeface="Cambria" panose="02040503050406030204" pitchFamily="18" charset="0"/>
              </a:rPr>
              <a:t>Maintaining constant fluid flow when system demand is greater than pump supply</a:t>
            </a:r>
          </a:p>
          <a:p>
            <a:endParaRPr lang="tr-TR" dirty="0">
              <a:latin typeface="Cambria" panose="02040503050406030204" pitchFamily="18" charset="0"/>
            </a:endParaRPr>
          </a:p>
        </p:txBody>
      </p:sp>
      <p:sp>
        <p:nvSpPr>
          <p:cNvPr id="4" name="Veri Yer Tutucusu 3"/>
          <p:cNvSpPr>
            <a:spLocks noGrp="1"/>
          </p:cNvSpPr>
          <p:nvPr>
            <p:ph type="dt" sz="half" idx="10"/>
          </p:nvPr>
        </p:nvSpPr>
        <p:spPr/>
        <p:txBody>
          <a:bodyPr/>
          <a:lstStyle/>
          <a:p>
            <a:fld id="{99EB9383-CECC-4A2D-990C-1DC805E89D47}" type="datetime1">
              <a:rPr lang="en-GB" smtClean="0"/>
              <a:t>09/03/2017</a:t>
            </a:fld>
            <a:endParaRPr lang="en-US"/>
          </a:p>
        </p:txBody>
      </p:sp>
      <p:sp>
        <p:nvSpPr>
          <p:cNvPr id="5" name="Slayt Numarası Yer Tutucusu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0534666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rgbClr val="FF6600"/>
          </a:solidFill>
        </p:spPr>
        <p:txBody>
          <a:bodyPr/>
          <a:lstStyle/>
          <a:p>
            <a:r>
              <a:rPr lang="tr-TR" dirty="0"/>
              <a:t>SHUT-OFF-VALVES</a:t>
            </a:r>
          </a:p>
        </p:txBody>
      </p:sp>
      <p:pic>
        <p:nvPicPr>
          <p:cNvPr id="6" name="İçerik Yer Tutucusu 5"/>
          <p:cNvPicPr>
            <a:picLocks noGrp="1" noChangeAspect="1"/>
          </p:cNvPicPr>
          <p:nvPr>
            <p:ph idx="1"/>
          </p:nvPr>
        </p:nvPicPr>
        <p:blipFill>
          <a:blip r:embed="rId2"/>
          <a:stretch>
            <a:fillRect/>
          </a:stretch>
        </p:blipFill>
        <p:spPr>
          <a:xfrm>
            <a:off x="1544637" y="1346994"/>
            <a:ext cx="6076950" cy="3086100"/>
          </a:xfrm>
          <a:prstGeom prst="rect">
            <a:avLst/>
          </a:prstGeom>
        </p:spPr>
      </p:pic>
      <p:sp>
        <p:nvSpPr>
          <p:cNvPr id="4" name="Veri Yer Tutucusu 3"/>
          <p:cNvSpPr>
            <a:spLocks noGrp="1"/>
          </p:cNvSpPr>
          <p:nvPr>
            <p:ph type="dt" sz="half" idx="10"/>
          </p:nvPr>
        </p:nvSpPr>
        <p:spPr/>
        <p:txBody>
          <a:bodyPr/>
          <a:lstStyle/>
          <a:p>
            <a:fld id="{99EB9383-CECC-4A2D-990C-1DC805E89D47}" type="datetime1">
              <a:rPr lang="en-GB" smtClean="0"/>
              <a:t>09/03/2017</a:t>
            </a:fld>
            <a:endParaRPr lang="en-US" dirty="0"/>
          </a:p>
        </p:txBody>
      </p:sp>
      <p:sp>
        <p:nvSpPr>
          <p:cNvPr id="5" name="Slayt Numarası Yer Tutucusu 4"/>
          <p:cNvSpPr>
            <a:spLocks noGrp="1"/>
          </p:cNvSpPr>
          <p:nvPr>
            <p:ph type="sldNum" sz="quarter" idx="12"/>
          </p:nvPr>
        </p:nvSpPr>
        <p:spPr/>
        <p:txBody>
          <a:bodyPr/>
          <a:lstStyle/>
          <a:p>
            <a:fld id="{B6F15528-21DE-4FAA-801E-634DDDAF4B2B}" type="slidenum">
              <a:rPr lang="en-US" smtClean="0"/>
              <a:pPr/>
              <a:t>50</a:t>
            </a:fld>
            <a:endParaRPr lang="en-US" dirty="0"/>
          </a:p>
        </p:txBody>
      </p:sp>
    </p:spTree>
    <p:extLst>
      <p:ext uri="{BB962C8B-B14F-4D97-AF65-F5344CB8AC3E}">
        <p14:creationId xmlns:p14="http://schemas.microsoft.com/office/powerpoint/2010/main" val="135191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68655" y="152400"/>
            <a:ext cx="7520940" cy="624840"/>
          </a:xfrm>
          <a:solidFill>
            <a:schemeClr val="accent2"/>
          </a:solidFill>
        </p:spPr>
        <p:txBody>
          <a:bodyPr/>
          <a:lstStyle/>
          <a:p>
            <a:r>
              <a:rPr lang="tr-TR" dirty="0">
                <a:latin typeface="Cambria" panose="02040503050406030204" pitchFamily="18" charset="0"/>
              </a:rPr>
              <a:t>ACC-PRESSURE AND VOLUME RELATIONSHIP</a:t>
            </a:r>
          </a:p>
        </p:txBody>
      </p:sp>
      <p:sp>
        <p:nvSpPr>
          <p:cNvPr id="4" name="Veri Yer Tutucusu 3"/>
          <p:cNvSpPr>
            <a:spLocks noGrp="1"/>
          </p:cNvSpPr>
          <p:nvPr>
            <p:ph type="dt" sz="half" idx="10"/>
          </p:nvPr>
        </p:nvSpPr>
        <p:spPr/>
        <p:txBody>
          <a:bodyPr/>
          <a:lstStyle/>
          <a:p>
            <a:fld id="{99EB9383-CECC-4A2D-990C-1DC805E89D47}" type="datetime1">
              <a:rPr lang="en-GB" smtClean="0"/>
              <a:t>09/03/2017</a:t>
            </a:fld>
            <a:endParaRPr lang="en-US"/>
          </a:p>
        </p:txBody>
      </p:sp>
      <p:sp>
        <p:nvSpPr>
          <p:cNvPr id="5" name="Slayt Numarası Yer Tutucusu 4"/>
          <p:cNvSpPr>
            <a:spLocks noGrp="1"/>
          </p:cNvSpPr>
          <p:nvPr>
            <p:ph type="sldNum" sz="quarter" idx="12"/>
          </p:nvPr>
        </p:nvSpPr>
        <p:spPr/>
        <p:txBody>
          <a:bodyPr/>
          <a:lstStyle/>
          <a:p>
            <a:fld id="{B6F15528-21DE-4FAA-801E-634DDDAF4B2B}" type="slidenum">
              <a:rPr lang="en-US" smtClean="0"/>
              <a:pPr/>
              <a:t>6</a:t>
            </a:fld>
            <a:endParaRPr lang="en-US"/>
          </a:p>
        </p:txBody>
      </p:sp>
      <p:pic>
        <p:nvPicPr>
          <p:cNvPr id="6" name="Resim 5"/>
          <p:cNvPicPr>
            <a:picLocks noChangeAspect="1"/>
          </p:cNvPicPr>
          <p:nvPr/>
        </p:nvPicPr>
        <p:blipFill>
          <a:blip r:embed="rId2"/>
          <a:stretch>
            <a:fillRect/>
          </a:stretch>
        </p:blipFill>
        <p:spPr>
          <a:xfrm>
            <a:off x="1752600" y="856888"/>
            <a:ext cx="5353050" cy="4096112"/>
          </a:xfrm>
          <a:prstGeom prst="rect">
            <a:avLst/>
          </a:prstGeom>
        </p:spPr>
      </p:pic>
    </p:spTree>
    <p:extLst>
      <p:ext uri="{BB962C8B-B14F-4D97-AF65-F5344CB8AC3E}">
        <p14:creationId xmlns:p14="http://schemas.microsoft.com/office/powerpoint/2010/main" val="254485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152400"/>
            <a:ext cx="7520940" cy="548640"/>
          </a:xfrm>
          <a:solidFill>
            <a:schemeClr val="accent2"/>
          </a:solidFill>
        </p:spPr>
        <p:txBody>
          <a:bodyPr/>
          <a:lstStyle/>
          <a:p>
            <a:r>
              <a:rPr lang="tr-TR" dirty="0">
                <a:latin typeface="Cambria" panose="02040503050406030204" pitchFamily="18" charset="0"/>
              </a:rPr>
              <a:t>GENERAL GAS LAW</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822960" y="914400"/>
                <a:ext cx="7520940" cy="4266838"/>
              </a:xfrm>
            </p:spPr>
            <p:style>
              <a:lnRef idx="2">
                <a:schemeClr val="accent1">
                  <a:shade val="50000"/>
                </a:schemeClr>
              </a:lnRef>
              <a:fillRef idx="1">
                <a:schemeClr val="accent1"/>
              </a:fillRef>
              <a:effectRef idx="0">
                <a:schemeClr val="accent1"/>
              </a:effectRef>
              <a:fontRef idx="minor">
                <a:schemeClr val="lt1"/>
              </a:fontRef>
            </p:style>
            <p:txBody>
              <a:bodyPr>
                <a:normAutofit fontScale="32500" lnSpcReduction="20000"/>
              </a:bodyPr>
              <a:lstStyle/>
              <a:p>
                <a:r>
                  <a:rPr lang="en-US" sz="3300" dirty="0">
                    <a:latin typeface="Cambria" panose="02040503050406030204" pitchFamily="18" charset="0"/>
                  </a:rPr>
                  <a:t>Calculations of pressure and sizing of accumulators is based on the expansion and compression of the gas filled into the accumulator and hence general gas law is employed.</a:t>
                </a:r>
              </a:p>
              <a:p>
                <a:pPr/>
                <a14:m>
                  <m:oMathPara xmlns:m="http://schemas.openxmlformats.org/officeDocument/2006/math">
                    <m:oMathParaPr>
                      <m:jc m:val="centerGroup"/>
                    </m:oMathParaPr>
                    <m:oMath xmlns:m="http://schemas.openxmlformats.org/officeDocument/2006/math">
                      <m:r>
                        <a:rPr lang="en-US" sz="3300" b="1" i="1" smtClean="0">
                          <a:latin typeface="Cambria Math" panose="02040503050406030204" pitchFamily="18" charset="0"/>
                        </a:rPr>
                        <m:t>𝑷</m:t>
                      </m:r>
                      <m:sSup>
                        <m:sSupPr>
                          <m:ctrlPr>
                            <a:rPr lang="en-US" sz="3300" b="1" i="1" smtClean="0">
                              <a:latin typeface="Cambria Math" panose="02040503050406030204" pitchFamily="18" charset="0"/>
                            </a:rPr>
                          </m:ctrlPr>
                        </m:sSupPr>
                        <m:e>
                          <m:r>
                            <a:rPr lang="en-US" sz="3300" b="1" i="1" smtClean="0">
                              <a:latin typeface="Cambria Math" panose="02040503050406030204" pitchFamily="18" charset="0"/>
                            </a:rPr>
                            <m:t>𝑽</m:t>
                          </m:r>
                        </m:e>
                        <m:sup>
                          <m:r>
                            <a:rPr lang="en-US" sz="3300" b="1" i="1" smtClean="0">
                              <a:latin typeface="Cambria Math" panose="02040503050406030204" pitchFamily="18" charset="0"/>
                            </a:rPr>
                            <m:t>𝒏</m:t>
                          </m:r>
                        </m:sup>
                      </m:sSup>
                      <m:r>
                        <a:rPr lang="en-US" sz="3300" b="1" i="1" smtClean="0">
                          <a:latin typeface="Cambria Math" panose="02040503050406030204" pitchFamily="18" charset="0"/>
                          <a:ea typeface="Cambria Math" panose="02040503050406030204" pitchFamily="18" charset="0"/>
                        </a:rPr>
                        <m:t>=</m:t>
                      </m:r>
                      <m:r>
                        <a:rPr lang="en-US" sz="3300" b="1" i="1" smtClean="0">
                          <a:latin typeface="Cambria Math" panose="02040503050406030204" pitchFamily="18" charset="0"/>
                          <a:ea typeface="Cambria Math" panose="02040503050406030204" pitchFamily="18" charset="0"/>
                        </a:rPr>
                        <m:t>𝑪𝒐𝒏𝒔𝒕𝒂𝒏𝒕</m:t>
                      </m:r>
                    </m:oMath>
                  </m:oMathPara>
                </a14:m>
                <a:endParaRPr lang="en-US" sz="3300" dirty="0">
                  <a:latin typeface="Cambria"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3300" i="1" smtClean="0">
                              <a:solidFill>
                                <a:schemeClr val="tx1"/>
                              </a:solidFill>
                              <a:latin typeface="Cambria Math" panose="02040503050406030204" pitchFamily="18" charset="0"/>
                            </a:rPr>
                          </m:ctrlPr>
                        </m:sSubPr>
                        <m:e>
                          <m:r>
                            <a:rPr lang="en-US" sz="3300" b="1" i="1" smtClean="0">
                              <a:solidFill>
                                <a:schemeClr val="tx1"/>
                              </a:solidFill>
                              <a:latin typeface="Cambria Math" panose="02040503050406030204" pitchFamily="18" charset="0"/>
                            </a:rPr>
                            <m:t>𝑷</m:t>
                          </m:r>
                        </m:e>
                        <m:sub>
                          <m:r>
                            <a:rPr lang="en-US" sz="3300" b="1" i="1" smtClean="0">
                              <a:solidFill>
                                <a:schemeClr val="tx1"/>
                              </a:solidFill>
                              <a:latin typeface="Cambria Math" panose="02040503050406030204" pitchFamily="18" charset="0"/>
                            </a:rPr>
                            <m:t>𝟎</m:t>
                          </m:r>
                        </m:sub>
                      </m:sSub>
                      <m:sSup>
                        <m:sSupPr>
                          <m:ctrlPr>
                            <a:rPr lang="en-US" sz="3300" i="1" smtClean="0">
                              <a:solidFill>
                                <a:schemeClr val="tx1"/>
                              </a:solidFill>
                              <a:latin typeface="Cambria Math" panose="02040503050406030204" pitchFamily="18" charset="0"/>
                            </a:rPr>
                          </m:ctrlPr>
                        </m:sSupPr>
                        <m:e>
                          <m:sSub>
                            <m:sSubPr>
                              <m:ctrlPr>
                                <a:rPr lang="en-US" sz="3300" i="1" smtClean="0">
                                  <a:solidFill>
                                    <a:schemeClr val="tx1"/>
                                  </a:solidFill>
                                  <a:latin typeface="Cambria Math" panose="02040503050406030204" pitchFamily="18" charset="0"/>
                                </a:rPr>
                              </m:ctrlPr>
                            </m:sSubPr>
                            <m:e>
                              <m:r>
                                <a:rPr lang="en-US" sz="3300" b="1" i="1" smtClean="0">
                                  <a:solidFill>
                                    <a:schemeClr val="tx1"/>
                                  </a:solidFill>
                                  <a:latin typeface="Cambria Math" panose="02040503050406030204" pitchFamily="18" charset="0"/>
                                </a:rPr>
                                <m:t>𝑽</m:t>
                              </m:r>
                            </m:e>
                            <m:sub>
                              <m:r>
                                <a:rPr lang="en-US" sz="3300" b="1" i="1" smtClean="0">
                                  <a:solidFill>
                                    <a:schemeClr val="tx1"/>
                                  </a:solidFill>
                                  <a:latin typeface="Cambria Math" panose="02040503050406030204" pitchFamily="18" charset="0"/>
                                </a:rPr>
                                <m:t>𝟎</m:t>
                              </m:r>
                            </m:sub>
                          </m:sSub>
                        </m:e>
                        <m:sup>
                          <m:r>
                            <a:rPr lang="en-US" sz="3300" b="1" i="1" smtClean="0">
                              <a:solidFill>
                                <a:schemeClr val="tx1"/>
                              </a:solidFill>
                              <a:latin typeface="Cambria Math" panose="02040503050406030204" pitchFamily="18" charset="0"/>
                            </a:rPr>
                            <m:t>𝒏</m:t>
                          </m:r>
                        </m:sup>
                      </m:sSup>
                      <m:r>
                        <a:rPr lang="en-US" sz="3300" i="1" smtClean="0">
                          <a:solidFill>
                            <a:schemeClr val="tx1"/>
                          </a:solidFill>
                          <a:latin typeface="Cambria Math" panose="02040503050406030204" pitchFamily="18" charset="0"/>
                          <a:ea typeface="Cambria Math" panose="02040503050406030204" pitchFamily="18" charset="0"/>
                        </a:rPr>
                        <m:t>=</m:t>
                      </m:r>
                      <m:sSub>
                        <m:sSubPr>
                          <m:ctrlPr>
                            <a:rPr lang="en-US" sz="3300" i="1" smtClean="0">
                              <a:solidFill>
                                <a:schemeClr val="tx1"/>
                              </a:solidFill>
                              <a:latin typeface="Cambria Math" panose="02040503050406030204" pitchFamily="18" charset="0"/>
                              <a:ea typeface="Cambria Math" panose="02040503050406030204" pitchFamily="18" charset="0"/>
                            </a:rPr>
                          </m:ctrlPr>
                        </m:sSubPr>
                        <m:e>
                          <m:r>
                            <a:rPr lang="en-US" sz="3300" b="1" i="1" smtClean="0">
                              <a:solidFill>
                                <a:schemeClr val="tx1"/>
                              </a:solidFill>
                              <a:latin typeface="Cambria Math" panose="02040503050406030204" pitchFamily="18" charset="0"/>
                              <a:ea typeface="Cambria Math" panose="02040503050406030204" pitchFamily="18" charset="0"/>
                            </a:rPr>
                            <m:t>𝑷</m:t>
                          </m:r>
                        </m:e>
                        <m:sub>
                          <m:r>
                            <a:rPr lang="en-US" sz="3300" b="1" i="1" smtClean="0">
                              <a:solidFill>
                                <a:schemeClr val="tx1"/>
                              </a:solidFill>
                              <a:latin typeface="Cambria Math" panose="02040503050406030204" pitchFamily="18" charset="0"/>
                              <a:ea typeface="Cambria Math" panose="02040503050406030204" pitchFamily="18" charset="0"/>
                            </a:rPr>
                            <m:t>𝟏</m:t>
                          </m:r>
                        </m:sub>
                      </m:sSub>
                      <m:sSup>
                        <m:sSupPr>
                          <m:ctrlPr>
                            <a:rPr lang="en-US" sz="3300" i="1" smtClean="0">
                              <a:solidFill>
                                <a:schemeClr val="tx1"/>
                              </a:solidFill>
                              <a:latin typeface="Cambria Math" panose="02040503050406030204" pitchFamily="18" charset="0"/>
                              <a:ea typeface="Cambria Math" panose="02040503050406030204" pitchFamily="18" charset="0"/>
                            </a:rPr>
                          </m:ctrlPr>
                        </m:sSupPr>
                        <m:e>
                          <m:sSub>
                            <m:sSubPr>
                              <m:ctrlPr>
                                <a:rPr lang="en-US" sz="3300" i="1" smtClean="0">
                                  <a:solidFill>
                                    <a:schemeClr val="tx1"/>
                                  </a:solidFill>
                                  <a:latin typeface="Cambria Math" panose="02040503050406030204" pitchFamily="18" charset="0"/>
                                  <a:ea typeface="Cambria Math" panose="02040503050406030204" pitchFamily="18" charset="0"/>
                                </a:rPr>
                              </m:ctrlPr>
                            </m:sSubPr>
                            <m:e>
                              <m:r>
                                <a:rPr lang="en-US" sz="3300" b="1" i="1" smtClean="0">
                                  <a:solidFill>
                                    <a:schemeClr val="tx1"/>
                                  </a:solidFill>
                                  <a:latin typeface="Cambria Math" panose="02040503050406030204" pitchFamily="18" charset="0"/>
                                  <a:ea typeface="Cambria Math" panose="02040503050406030204" pitchFamily="18" charset="0"/>
                                </a:rPr>
                                <m:t>𝑽</m:t>
                              </m:r>
                            </m:e>
                            <m:sub>
                              <m:r>
                                <a:rPr lang="en-US" sz="3300" b="1" i="1" smtClean="0">
                                  <a:solidFill>
                                    <a:schemeClr val="tx1"/>
                                  </a:solidFill>
                                  <a:latin typeface="Cambria Math" panose="02040503050406030204" pitchFamily="18" charset="0"/>
                                  <a:ea typeface="Cambria Math" panose="02040503050406030204" pitchFamily="18" charset="0"/>
                                </a:rPr>
                                <m:t>𝟏</m:t>
                              </m:r>
                            </m:sub>
                          </m:sSub>
                        </m:e>
                        <m:sup>
                          <m:r>
                            <a:rPr lang="en-US" sz="3300" b="1" i="1" smtClean="0">
                              <a:solidFill>
                                <a:schemeClr val="tx1"/>
                              </a:solidFill>
                              <a:latin typeface="Cambria Math" panose="02040503050406030204" pitchFamily="18" charset="0"/>
                              <a:ea typeface="Cambria Math" panose="02040503050406030204" pitchFamily="18" charset="0"/>
                            </a:rPr>
                            <m:t>𝒏</m:t>
                          </m:r>
                        </m:sup>
                      </m:sSup>
                      <m:r>
                        <a:rPr lang="en-US" sz="3300" i="1" smtClean="0">
                          <a:solidFill>
                            <a:schemeClr val="tx1"/>
                          </a:solidFill>
                          <a:latin typeface="Cambria Math" panose="02040503050406030204" pitchFamily="18" charset="0"/>
                          <a:ea typeface="Cambria Math" panose="02040503050406030204" pitchFamily="18" charset="0"/>
                        </a:rPr>
                        <m:t>=</m:t>
                      </m:r>
                      <m:sSub>
                        <m:sSubPr>
                          <m:ctrlPr>
                            <a:rPr lang="en-US" sz="3300" i="1" smtClean="0">
                              <a:solidFill>
                                <a:schemeClr val="tx1"/>
                              </a:solidFill>
                              <a:latin typeface="Cambria Math" panose="02040503050406030204" pitchFamily="18" charset="0"/>
                              <a:ea typeface="Cambria Math" panose="02040503050406030204" pitchFamily="18" charset="0"/>
                            </a:rPr>
                          </m:ctrlPr>
                        </m:sSubPr>
                        <m:e>
                          <m:r>
                            <a:rPr lang="en-US" sz="3300" b="1" i="1" smtClean="0">
                              <a:solidFill>
                                <a:schemeClr val="tx1"/>
                              </a:solidFill>
                              <a:latin typeface="Cambria Math" panose="02040503050406030204" pitchFamily="18" charset="0"/>
                              <a:ea typeface="Cambria Math" panose="02040503050406030204" pitchFamily="18" charset="0"/>
                            </a:rPr>
                            <m:t>𝑷</m:t>
                          </m:r>
                        </m:e>
                        <m:sub>
                          <m:r>
                            <a:rPr lang="en-US" sz="3300" b="1" i="1" smtClean="0">
                              <a:solidFill>
                                <a:schemeClr val="tx1"/>
                              </a:solidFill>
                              <a:latin typeface="Cambria Math" panose="02040503050406030204" pitchFamily="18" charset="0"/>
                              <a:ea typeface="Cambria Math" panose="02040503050406030204" pitchFamily="18" charset="0"/>
                            </a:rPr>
                            <m:t>𝟐</m:t>
                          </m:r>
                        </m:sub>
                      </m:sSub>
                      <m:sSup>
                        <m:sSupPr>
                          <m:ctrlPr>
                            <a:rPr lang="en-US" sz="3300" i="1" smtClean="0">
                              <a:solidFill>
                                <a:schemeClr val="tx1"/>
                              </a:solidFill>
                              <a:latin typeface="Cambria Math" panose="02040503050406030204" pitchFamily="18" charset="0"/>
                              <a:ea typeface="Cambria Math" panose="02040503050406030204" pitchFamily="18" charset="0"/>
                            </a:rPr>
                          </m:ctrlPr>
                        </m:sSupPr>
                        <m:e>
                          <m:sSub>
                            <m:sSubPr>
                              <m:ctrlPr>
                                <a:rPr lang="en-US" sz="3300" i="1" smtClean="0">
                                  <a:solidFill>
                                    <a:schemeClr val="tx1"/>
                                  </a:solidFill>
                                  <a:latin typeface="Cambria Math" panose="02040503050406030204" pitchFamily="18" charset="0"/>
                                  <a:ea typeface="Cambria Math" panose="02040503050406030204" pitchFamily="18" charset="0"/>
                                </a:rPr>
                              </m:ctrlPr>
                            </m:sSubPr>
                            <m:e>
                              <m:r>
                                <a:rPr lang="en-US" sz="3300" b="1" i="1" smtClean="0">
                                  <a:solidFill>
                                    <a:schemeClr val="tx1"/>
                                  </a:solidFill>
                                  <a:latin typeface="Cambria Math" panose="02040503050406030204" pitchFamily="18" charset="0"/>
                                  <a:ea typeface="Cambria Math" panose="02040503050406030204" pitchFamily="18" charset="0"/>
                                </a:rPr>
                                <m:t>𝑽</m:t>
                              </m:r>
                            </m:e>
                            <m:sub>
                              <m:r>
                                <a:rPr lang="en-US" sz="3300" b="1" i="1" smtClean="0">
                                  <a:solidFill>
                                    <a:schemeClr val="tx1"/>
                                  </a:solidFill>
                                  <a:latin typeface="Cambria Math" panose="02040503050406030204" pitchFamily="18" charset="0"/>
                                  <a:ea typeface="Cambria Math" panose="02040503050406030204" pitchFamily="18" charset="0"/>
                                </a:rPr>
                                <m:t>𝟐</m:t>
                              </m:r>
                            </m:sub>
                          </m:sSub>
                        </m:e>
                        <m:sup>
                          <m:r>
                            <a:rPr lang="en-US" sz="3300" b="1" i="1" smtClean="0">
                              <a:solidFill>
                                <a:schemeClr val="tx1"/>
                              </a:solidFill>
                              <a:latin typeface="Cambria Math" panose="02040503050406030204" pitchFamily="18" charset="0"/>
                              <a:ea typeface="Cambria Math" panose="02040503050406030204" pitchFamily="18" charset="0"/>
                            </a:rPr>
                            <m:t>𝒏</m:t>
                          </m:r>
                        </m:sup>
                      </m:sSup>
                    </m:oMath>
                  </m:oMathPara>
                </a14:m>
                <a:endParaRPr lang="en-US" sz="3300" dirty="0">
                  <a:latin typeface="Cambria" panose="02040503050406030204" pitchFamily="18" charset="0"/>
                </a:endParaRPr>
              </a:p>
              <a:p>
                <a:endParaRPr lang="tr-TR" sz="3300" dirty="0">
                  <a:latin typeface="Cambria" panose="02040503050406030204" pitchFamily="18" charset="0"/>
                </a:endParaRPr>
              </a:p>
              <a:p>
                <a:endParaRPr lang="en-US" sz="3300" dirty="0">
                  <a:latin typeface="Cambria" panose="02040503050406030204" pitchFamily="18" charset="0"/>
                </a:endParaRPr>
              </a:p>
              <a:p>
                <a:r>
                  <a:rPr lang="en-US" sz="4500" dirty="0">
                    <a:latin typeface="Cambria" panose="02040503050406030204" pitchFamily="18" charset="0"/>
                  </a:rPr>
                  <a:t>Where, P0 : charge pressure</a:t>
                </a:r>
                <a:r>
                  <a:rPr lang="tr-TR" sz="4500" dirty="0">
                    <a:latin typeface="Cambria" panose="02040503050406030204" pitchFamily="18" charset="0"/>
                  </a:rPr>
                  <a:t>, </a:t>
                </a:r>
                <a:r>
                  <a:rPr lang="en-US" sz="4500" dirty="0">
                    <a:latin typeface="Cambria" panose="02040503050406030204" pitchFamily="18" charset="0"/>
                  </a:rPr>
                  <a:t>generally taken as 90% of the minimum operating pressure</a:t>
                </a:r>
              </a:p>
              <a:p>
                <a:r>
                  <a:rPr lang="en-US" sz="4500" dirty="0">
                    <a:latin typeface="Cambria" panose="02040503050406030204" pitchFamily="18" charset="0"/>
                  </a:rPr>
                  <a:t>P1 : Minimum operating pressure</a:t>
                </a:r>
              </a:p>
              <a:p>
                <a:r>
                  <a:rPr lang="en-US" sz="4500" dirty="0">
                    <a:latin typeface="Cambria" panose="02040503050406030204" pitchFamily="18" charset="0"/>
                  </a:rPr>
                  <a:t>P2 : Maximum operating pressure</a:t>
                </a:r>
              </a:p>
              <a:p>
                <a:r>
                  <a:rPr lang="en-US" sz="4500" dirty="0">
                    <a:latin typeface="Cambria" panose="02040503050406030204" pitchFamily="18" charset="0"/>
                  </a:rPr>
                  <a:t>V0 : Accumulator volume at charge pressure</a:t>
                </a:r>
              </a:p>
              <a:p>
                <a:r>
                  <a:rPr lang="en-US" sz="4500" dirty="0">
                    <a:latin typeface="Cambria" panose="02040503050406030204" pitchFamily="18" charset="0"/>
                  </a:rPr>
                  <a:t>V1:  Gas volume at minimum operating pressure</a:t>
                </a:r>
              </a:p>
              <a:p>
                <a:r>
                  <a:rPr lang="en-US" sz="4500" dirty="0">
                    <a:latin typeface="Cambria" panose="02040503050406030204" pitchFamily="18" charset="0"/>
                  </a:rPr>
                  <a:t>V2:  Gas volume at maximum operating pressure</a:t>
                </a:r>
                <a:endParaRPr lang="tr-TR" sz="4500" dirty="0">
                  <a:latin typeface="Cambria" panose="02040503050406030204" pitchFamily="18" charset="0"/>
                </a:endParaRPr>
              </a:p>
              <a:p>
                <a:r>
                  <a:rPr lang="tr-TR" sz="4500" dirty="0">
                    <a:latin typeface="Cambria" panose="02040503050406030204" pitchFamily="18" charset="0"/>
                  </a:rPr>
                  <a:t>n: is </a:t>
                </a:r>
                <a:r>
                  <a:rPr lang="en-US" sz="4500" dirty="0" err="1">
                    <a:latin typeface="Cambria" panose="02040503050406030204" pitchFamily="18" charset="0"/>
                  </a:rPr>
                  <a:t>polytropic</a:t>
                </a:r>
                <a:r>
                  <a:rPr lang="en-US" sz="4500" dirty="0">
                    <a:latin typeface="Cambria" panose="02040503050406030204" pitchFamily="18" charset="0"/>
                  </a:rPr>
                  <a:t> gas constant, for nitrogen </a:t>
                </a:r>
                <a:r>
                  <a:rPr lang="tr-TR" sz="4500" dirty="0">
                    <a:latin typeface="Cambria" panose="02040503050406030204" pitchFamily="18" charset="0"/>
                  </a:rPr>
                  <a:t>n= 1.4</a:t>
                </a:r>
                <a:endParaRPr lang="en-US" sz="4500" dirty="0">
                  <a:latin typeface="Cambria" panose="02040503050406030204" pitchFamily="18" charset="0"/>
                </a:endParaRPr>
              </a:p>
              <a:p>
                <a:endParaRPr lang="en-US" sz="3300" dirty="0">
                  <a:latin typeface="Cambria" panose="02040503050406030204" pitchFamily="18" charset="0"/>
                </a:endParaRPr>
              </a:p>
              <a:p>
                <a:endParaRPr lang="tr-TR" dirty="0">
                  <a:latin typeface="Cambria" panose="02040503050406030204" pitchFamily="18" charset="0"/>
                </a:endParaRPr>
              </a:p>
              <a:p>
                <a:endParaRPr lang="tr-TR" dirty="0">
                  <a:latin typeface="Cambria" panose="02040503050406030204" pitchFamily="18" charset="0"/>
                </a:endParaRPr>
              </a:p>
              <a:p>
                <a:r>
                  <a:rPr lang="tr-TR" dirty="0">
                    <a:latin typeface="Cambria" panose="02040503050406030204" pitchFamily="18" charset="0"/>
                  </a:rPr>
                  <a:t>        	</a:t>
                </a:r>
              </a:p>
              <a:p>
                <a:endParaRPr lang="tr-TR" dirty="0">
                  <a:latin typeface="Cambria" panose="02040503050406030204" pitchFamily="18" charset="0"/>
                </a:endParaRP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822960" y="914400"/>
                <a:ext cx="7520940" cy="4266838"/>
              </a:xfrm>
              <a:blipFill rotWithShape="0">
                <a:blip r:embed="rId2"/>
                <a:stretch>
                  <a:fillRect l="-162" t="-568"/>
                </a:stretch>
              </a:blipFill>
            </p:spPr>
            <p:txBody>
              <a:bodyPr/>
              <a:lstStyle/>
              <a:p>
                <a:r>
                  <a:rPr lang="tr-TR">
                    <a:noFill/>
                  </a:rPr>
                  <a:t> </a:t>
                </a:r>
              </a:p>
            </p:txBody>
          </p:sp>
        </mc:Fallback>
      </mc:AlternateContent>
      <p:sp>
        <p:nvSpPr>
          <p:cNvPr id="4" name="Veri Yer Tutucusu 3"/>
          <p:cNvSpPr>
            <a:spLocks noGrp="1"/>
          </p:cNvSpPr>
          <p:nvPr>
            <p:ph type="dt" sz="half" idx="10"/>
          </p:nvPr>
        </p:nvSpPr>
        <p:spPr/>
        <p:txBody>
          <a:bodyPr/>
          <a:lstStyle/>
          <a:p>
            <a:fld id="{99EB9383-CECC-4A2D-990C-1DC805E89D47}" type="datetime1">
              <a:rPr lang="en-GB" smtClean="0"/>
              <a:t>09/03/2017</a:t>
            </a:fld>
            <a:endParaRPr lang="en-US"/>
          </a:p>
        </p:txBody>
      </p:sp>
      <p:sp>
        <p:nvSpPr>
          <p:cNvPr id="5" name="Slayt Numarası Yer Tutucusu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979412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chemeClr val="accent2"/>
          </a:solidFill>
        </p:spPr>
        <p:txBody>
          <a:bodyPr/>
          <a:lstStyle/>
          <a:p>
            <a:r>
              <a:rPr lang="tr-TR" dirty="0">
                <a:solidFill>
                  <a:srgbClr val="000000"/>
                </a:solidFill>
                <a:latin typeface="Cambria" panose="02040503050406030204" pitchFamily="18" charset="0"/>
              </a:rPr>
              <a:t>GENERAL GAS LAW</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latin typeface="Cambria" panose="02040503050406030204" pitchFamily="18" charset="0"/>
                  </a:rPr>
                  <a:t>The working volume of oil from accumulator is the difference between the gas volumes at minimum and maximum operating pressures, calculated by</a:t>
                </a:r>
                <a:r>
                  <a:rPr lang="tr-TR" dirty="0">
                    <a:latin typeface="Cambria" panose="02040503050406030204" pitchFamily="18" charset="0"/>
                  </a:rPr>
                  <a:t>:</a:t>
                </a:r>
              </a:p>
              <a:p>
                <a:pPr/>
                <a14:m>
                  <m:oMathPara xmlns:m="http://schemas.openxmlformats.org/officeDocument/2006/math">
                    <m:oMathParaPr>
                      <m:jc m:val="left"/>
                    </m:oMathParaPr>
                    <m:oMath xmlns:m="http://schemas.openxmlformats.org/officeDocument/2006/math">
                      <m:sSub>
                        <m:sSubPr>
                          <m:ctrlPr>
                            <a:rPr lang="tr-TR" i="1" smtClean="0">
                              <a:solidFill>
                                <a:schemeClr val="tx1"/>
                              </a:solidFill>
                              <a:latin typeface="Cambria Math" panose="02040503050406030204" pitchFamily="18" charset="0"/>
                            </a:rPr>
                          </m:ctrlPr>
                        </m:sSubPr>
                        <m:e>
                          <m:r>
                            <a:rPr lang="tr-TR" b="1" i="1" smtClean="0">
                              <a:solidFill>
                                <a:schemeClr val="tx1"/>
                              </a:solidFill>
                              <a:latin typeface="Cambria Math" panose="02040503050406030204" pitchFamily="18" charset="0"/>
                            </a:rPr>
                            <m:t>𝑽</m:t>
                          </m:r>
                        </m:e>
                        <m:sub>
                          <m:r>
                            <a:rPr lang="tr-TR" b="1" i="1" smtClean="0">
                              <a:solidFill>
                                <a:schemeClr val="tx1"/>
                              </a:solidFill>
                              <a:latin typeface="Cambria Math" panose="02040503050406030204" pitchFamily="18" charset="0"/>
                            </a:rPr>
                            <m:t>𝒘</m:t>
                          </m:r>
                        </m:sub>
                      </m:sSub>
                      <m:r>
                        <a:rPr lang="tr-TR" i="1" smtClean="0">
                          <a:solidFill>
                            <a:schemeClr val="tx1"/>
                          </a:solidFill>
                          <a:latin typeface="Cambria Math" panose="02040503050406030204" pitchFamily="18" charset="0"/>
                          <a:ea typeface="Cambria Math" panose="02040503050406030204" pitchFamily="18" charset="0"/>
                        </a:rPr>
                        <m:t>=</m:t>
                      </m:r>
                      <m:sSub>
                        <m:sSubPr>
                          <m:ctrlPr>
                            <a:rPr lang="tr-TR" i="1" smtClean="0">
                              <a:solidFill>
                                <a:schemeClr val="tx1"/>
                              </a:solidFill>
                              <a:latin typeface="Cambria Math" panose="02040503050406030204" pitchFamily="18" charset="0"/>
                              <a:ea typeface="Cambria Math" panose="02040503050406030204" pitchFamily="18" charset="0"/>
                            </a:rPr>
                          </m:ctrlPr>
                        </m:sSubPr>
                        <m:e>
                          <m:r>
                            <a:rPr lang="tr-TR" b="1" i="1" smtClean="0">
                              <a:solidFill>
                                <a:schemeClr val="tx1"/>
                              </a:solidFill>
                              <a:latin typeface="Cambria Math" panose="02040503050406030204" pitchFamily="18" charset="0"/>
                              <a:ea typeface="Cambria Math" panose="02040503050406030204" pitchFamily="18" charset="0"/>
                            </a:rPr>
                            <m:t>𝑽</m:t>
                          </m:r>
                        </m:e>
                        <m:sub>
                          <m:r>
                            <a:rPr lang="tr-TR" b="1" i="1" smtClean="0">
                              <a:solidFill>
                                <a:schemeClr val="tx1"/>
                              </a:solidFill>
                              <a:latin typeface="Cambria Math" panose="02040503050406030204" pitchFamily="18" charset="0"/>
                              <a:ea typeface="Cambria Math" panose="02040503050406030204" pitchFamily="18" charset="0"/>
                            </a:rPr>
                            <m:t>𝟏</m:t>
                          </m:r>
                        </m:sub>
                      </m:sSub>
                      <m:r>
                        <a:rPr lang="tr-TR" i="1" smtClean="0">
                          <a:solidFill>
                            <a:schemeClr val="tx1"/>
                          </a:solidFill>
                          <a:latin typeface="Cambria Math" panose="02040503050406030204" pitchFamily="18" charset="0"/>
                          <a:ea typeface="Cambria Math" panose="02040503050406030204" pitchFamily="18" charset="0"/>
                        </a:rPr>
                        <m:t>−</m:t>
                      </m:r>
                      <m:sSub>
                        <m:sSubPr>
                          <m:ctrlPr>
                            <a:rPr lang="tr-TR" i="1" smtClean="0">
                              <a:solidFill>
                                <a:schemeClr val="tx1"/>
                              </a:solidFill>
                              <a:latin typeface="Cambria Math" panose="02040503050406030204" pitchFamily="18" charset="0"/>
                              <a:ea typeface="Cambria Math" panose="02040503050406030204" pitchFamily="18" charset="0"/>
                            </a:rPr>
                          </m:ctrlPr>
                        </m:sSubPr>
                        <m:e>
                          <m:r>
                            <a:rPr lang="tr-TR" b="1" i="1" smtClean="0">
                              <a:solidFill>
                                <a:schemeClr val="tx1"/>
                              </a:solidFill>
                              <a:latin typeface="Cambria Math" panose="02040503050406030204" pitchFamily="18" charset="0"/>
                              <a:ea typeface="Cambria Math" panose="02040503050406030204" pitchFamily="18" charset="0"/>
                            </a:rPr>
                            <m:t>𝑽</m:t>
                          </m:r>
                        </m:e>
                        <m:sub>
                          <m:r>
                            <a:rPr lang="tr-TR" b="1" i="1" smtClean="0">
                              <a:solidFill>
                                <a:schemeClr val="tx1"/>
                              </a:solidFill>
                              <a:latin typeface="Cambria Math" panose="02040503050406030204" pitchFamily="18" charset="0"/>
                              <a:ea typeface="Cambria Math" panose="02040503050406030204" pitchFamily="18" charset="0"/>
                            </a:rPr>
                            <m:t>𝟐</m:t>
                          </m:r>
                        </m:sub>
                      </m:sSub>
                    </m:oMath>
                  </m:oMathPara>
                </a14:m>
                <a:endParaRPr lang="tr-TR" dirty="0">
                  <a:latin typeface="Cambria" panose="02040503050406030204" pitchFamily="18" charset="0"/>
                </a:endParaRPr>
              </a:p>
              <a:p>
                <a:r>
                  <a:rPr lang="en-US" dirty="0">
                    <a:latin typeface="Cambria" panose="02040503050406030204" pitchFamily="18" charset="0"/>
                  </a:rPr>
                  <a:t>Where </a:t>
                </a:r>
                <a:r>
                  <a:rPr lang="en-US" dirty="0" err="1">
                    <a:latin typeface="Cambria" panose="02040503050406030204" pitchFamily="18" charset="0"/>
                  </a:rPr>
                  <a:t>V</a:t>
                </a:r>
                <a:r>
                  <a:rPr lang="en-US" sz="1400" dirty="0" err="1">
                    <a:latin typeface="Cambria" panose="02040503050406030204" pitchFamily="18" charset="0"/>
                  </a:rPr>
                  <a:t>w</a:t>
                </a:r>
                <a:r>
                  <a:rPr lang="en-US" dirty="0">
                    <a:latin typeface="Cambria" panose="02040503050406030204" pitchFamily="18" charset="0"/>
                  </a:rPr>
                  <a:t> is the functional volume of oil  of accumulator. </a:t>
                </a:r>
              </a:p>
              <a:p>
                <a:r>
                  <a:rPr lang="en-US" dirty="0">
                    <a:latin typeface="Cambria" panose="02040503050406030204" pitchFamily="18" charset="0"/>
                  </a:rPr>
                  <a:t>If accumulator charging and discharging occurs at constant temperature (i.e. slowly), then </a:t>
                </a:r>
                <a:r>
                  <a:rPr lang="en-US" dirty="0" err="1">
                    <a:latin typeface="Cambria" panose="02040503050406030204" pitchFamily="18" charset="0"/>
                  </a:rPr>
                  <a:t>polytropic</a:t>
                </a:r>
                <a:r>
                  <a:rPr lang="en-US" dirty="0">
                    <a:latin typeface="Cambria" panose="02040503050406030204" pitchFamily="18" charset="0"/>
                  </a:rPr>
                  <a:t> constant is taken as 1, whereas is adiabatic condition, n is assigned the value with respect to the gas involved. In isothermal condition, the accumulator volume, V</a:t>
                </a:r>
                <a:r>
                  <a:rPr lang="en-US" sz="1200" dirty="0">
                    <a:latin typeface="Cambria" panose="02040503050406030204" pitchFamily="18" charset="0"/>
                  </a:rPr>
                  <a:t>0</a:t>
                </a:r>
                <a:r>
                  <a:rPr lang="en-US" dirty="0">
                    <a:latin typeface="Cambria" panose="02040503050406030204" pitchFamily="18" charset="0"/>
                  </a:rPr>
                  <a:t> is calculated by:</a:t>
                </a:r>
              </a:p>
              <a:p>
                <a:pPr/>
                <a14:m>
                  <m:oMathPara xmlns:m="http://schemas.openxmlformats.org/officeDocument/2006/math">
                    <m:oMathParaPr>
                      <m:jc m:val="left"/>
                    </m:oMathParaPr>
                    <m:oMath xmlns:m="http://schemas.openxmlformats.org/officeDocument/2006/math">
                      <m:sSub>
                        <m:sSubPr>
                          <m:ctrlPr>
                            <a:rPr lang="tr-TR"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𝑉</m:t>
                          </m:r>
                        </m:e>
                        <m:sub>
                          <m:r>
                            <a:rPr lang="en-GB" i="1">
                              <a:solidFill>
                                <a:schemeClr val="tx1"/>
                              </a:solidFill>
                              <a:latin typeface="Cambria Math" panose="02040503050406030204" pitchFamily="18" charset="0"/>
                            </a:rPr>
                            <m:t>0</m:t>
                          </m:r>
                        </m:sub>
                      </m:sSub>
                      <m:r>
                        <a:rPr lang="en-GB" i="1">
                          <a:solidFill>
                            <a:schemeClr val="tx1"/>
                          </a:solidFill>
                          <a:latin typeface="Cambria Math" panose="02040503050406030204" pitchFamily="18" charset="0"/>
                        </a:rPr>
                        <m:t>=</m:t>
                      </m:r>
                      <m:f>
                        <m:fPr>
                          <m:ctrlPr>
                            <a:rPr lang="tr-TR" i="1">
                              <a:solidFill>
                                <a:schemeClr val="tx1"/>
                              </a:solidFill>
                              <a:latin typeface="Cambria Math" panose="02040503050406030204" pitchFamily="18" charset="0"/>
                            </a:rPr>
                          </m:ctrlPr>
                        </m:fPr>
                        <m:num>
                          <m:r>
                            <a:rPr lang="en-GB" i="1">
                              <a:solidFill>
                                <a:schemeClr val="tx1"/>
                              </a:solidFill>
                              <a:latin typeface="Cambria Math" panose="02040503050406030204" pitchFamily="18" charset="0"/>
                            </a:rPr>
                            <m:t>𝑉𝑤</m:t>
                          </m:r>
                        </m:num>
                        <m:den>
                          <m:d>
                            <m:dPr>
                              <m:ctrlPr>
                                <a:rPr lang="tr-TR" i="1">
                                  <a:solidFill>
                                    <a:schemeClr val="tx1"/>
                                  </a:solidFill>
                                  <a:latin typeface="Cambria Math" panose="02040503050406030204" pitchFamily="18" charset="0"/>
                                </a:rPr>
                              </m:ctrlPr>
                            </m:dPr>
                            <m:e>
                              <m:f>
                                <m:fPr>
                                  <m:ctrlPr>
                                    <a:rPr lang="tr-TR" i="1">
                                      <a:solidFill>
                                        <a:schemeClr val="tx1"/>
                                      </a:solidFill>
                                      <a:latin typeface="Cambria Math" panose="02040503050406030204" pitchFamily="18" charset="0"/>
                                    </a:rPr>
                                  </m:ctrlPr>
                                </m:fPr>
                                <m:num>
                                  <m:sSub>
                                    <m:sSubPr>
                                      <m:ctrlPr>
                                        <a:rPr lang="tr-TR"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𝑃</m:t>
                                      </m:r>
                                    </m:e>
                                    <m:sub>
                                      <m:r>
                                        <a:rPr lang="en-GB" i="1">
                                          <a:solidFill>
                                            <a:schemeClr val="tx1"/>
                                          </a:solidFill>
                                          <a:latin typeface="Cambria Math" panose="02040503050406030204" pitchFamily="18" charset="0"/>
                                        </a:rPr>
                                        <m:t>0</m:t>
                                      </m:r>
                                    </m:sub>
                                  </m:sSub>
                                </m:num>
                                <m:den>
                                  <m:sSub>
                                    <m:sSubPr>
                                      <m:ctrlPr>
                                        <a:rPr lang="tr-TR"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𝑃</m:t>
                                      </m:r>
                                    </m:e>
                                    <m:sub>
                                      <m:r>
                                        <a:rPr lang="en-GB" i="1">
                                          <a:solidFill>
                                            <a:schemeClr val="tx1"/>
                                          </a:solidFill>
                                          <a:latin typeface="Cambria Math" panose="02040503050406030204" pitchFamily="18" charset="0"/>
                                        </a:rPr>
                                        <m:t>1</m:t>
                                      </m:r>
                                    </m:sub>
                                  </m:sSub>
                                </m:den>
                              </m:f>
                            </m:e>
                          </m:d>
                          <m:r>
                            <a:rPr lang="en-GB" i="1">
                              <a:solidFill>
                                <a:schemeClr val="tx1"/>
                              </a:solidFill>
                              <a:latin typeface="Cambria Math" panose="02040503050406030204" pitchFamily="18" charset="0"/>
                            </a:rPr>
                            <m:t>−</m:t>
                          </m:r>
                          <m:d>
                            <m:dPr>
                              <m:ctrlPr>
                                <a:rPr lang="tr-TR" i="1">
                                  <a:solidFill>
                                    <a:schemeClr val="tx1"/>
                                  </a:solidFill>
                                  <a:latin typeface="Cambria Math" panose="02040503050406030204" pitchFamily="18" charset="0"/>
                                </a:rPr>
                              </m:ctrlPr>
                            </m:dPr>
                            <m:e>
                              <m:f>
                                <m:fPr>
                                  <m:ctrlPr>
                                    <a:rPr lang="tr-TR" i="1">
                                      <a:solidFill>
                                        <a:schemeClr val="tx1"/>
                                      </a:solidFill>
                                      <a:latin typeface="Cambria Math" panose="02040503050406030204" pitchFamily="18" charset="0"/>
                                    </a:rPr>
                                  </m:ctrlPr>
                                </m:fPr>
                                <m:num>
                                  <m:sSub>
                                    <m:sSubPr>
                                      <m:ctrlPr>
                                        <a:rPr lang="tr-TR"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𝑃</m:t>
                                      </m:r>
                                    </m:e>
                                    <m:sub>
                                      <m:r>
                                        <a:rPr lang="en-GB" i="1">
                                          <a:solidFill>
                                            <a:schemeClr val="tx1"/>
                                          </a:solidFill>
                                          <a:latin typeface="Cambria Math" panose="02040503050406030204" pitchFamily="18" charset="0"/>
                                        </a:rPr>
                                        <m:t>0</m:t>
                                      </m:r>
                                    </m:sub>
                                  </m:sSub>
                                </m:num>
                                <m:den>
                                  <m:sSub>
                                    <m:sSubPr>
                                      <m:ctrlPr>
                                        <a:rPr lang="tr-TR"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𝑃</m:t>
                                      </m:r>
                                    </m:e>
                                    <m:sub>
                                      <m:r>
                                        <a:rPr lang="en-GB" i="1">
                                          <a:solidFill>
                                            <a:schemeClr val="tx1"/>
                                          </a:solidFill>
                                          <a:latin typeface="Cambria Math" panose="02040503050406030204" pitchFamily="18" charset="0"/>
                                        </a:rPr>
                                        <m:t>2</m:t>
                                      </m:r>
                                    </m:sub>
                                  </m:sSub>
                                </m:den>
                              </m:f>
                            </m:e>
                          </m:d>
                        </m:den>
                      </m:f>
                    </m:oMath>
                  </m:oMathPara>
                </a14:m>
                <a:endParaRPr lang="tr-TR" dirty="0">
                  <a:solidFill>
                    <a:schemeClr val="tx1"/>
                  </a:solidFill>
                </a:endParaRPr>
              </a:p>
              <a:p>
                <a:endParaRPr lang="tr-TR" dirty="0">
                  <a:latin typeface="Cambria" panose="02040503050406030204" pitchFamily="18" charset="0"/>
                </a:endParaRPr>
              </a:p>
              <a:p>
                <a:endParaRPr lang="tr-TR" dirty="0">
                  <a:latin typeface="Cambria" panose="02040503050406030204" pitchFamily="18" charset="0"/>
                </a:endParaRP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0">
                <a:blip r:embed="rId2"/>
                <a:stretch>
                  <a:fillRect l="-242" t="-338"/>
                </a:stretch>
              </a:blipFill>
            </p:spPr>
            <p:txBody>
              <a:bodyPr/>
              <a:lstStyle/>
              <a:p>
                <a:r>
                  <a:rPr lang="tr-TR">
                    <a:noFill/>
                  </a:rPr>
                  <a:t> </a:t>
                </a:r>
              </a:p>
            </p:txBody>
          </p:sp>
        </mc:Fallback>
      </mc:AlternateContent>
      <p:sp>
        <p:nvSpPr>
          <p:cNvPr id="4" name="Veri Yer Tutucusu 3"/>
          <p:cNvSpPr>
            <a:spLocks noGrp="1"/>
          </p:cNvSpPr>
          <p:nvPr>
            <p:ph type="dt" sz="half" idx="10"/>
          </p:nvPr>
        </p:nvSpPr>
        <p:spPr/>
        <p:txBody>
          <a:bodyPr/>
          <a:lstStyle/>
          <a:p>
            <a:fld id="{99EB9383-CECC-4A2D-990C-1DC805E89D47}" type="datetime1">
              <a:rPr lang="en-GB" smtClean="0"/>
              <a:t>09/03/2017</a:t>
            </a:fld>
            <a:endParaRPr lang="en-US"/>
          </a:p>
        </p:txBody>
      </p:sp>
      <p:sp>
        <p:nvSpPr>
          <p:cNvPr id="5" name="Slayt Numarası Yer Tutucusu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68695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chemeClr val="accent2"/>
          </a:solidFill>
        </p:spPr>
        <p:txBody>
          <a:bodyPr/>
          <a:lstStyle/>
          <a:p>
            <a:r>
              <a:rPr lang="tr-TR" dirty="0">
                <a:solidFill>
                  <a:srgbClr val="000000"/>
                </a:solidFill>
                <a:latin typeface="Cambria" panose="02040503050406030204" pitchFamily="18" charset="0"/>
              </a:rPr>
              <a:t>GENERAL GAS LAW</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07000"/>
                  </a:lnSpc>
                  <a:spcAft>
                    <a:spcPts val="800"/>
                  </a:spcAft>
                </a:pPr>
                <a:r>
                  <a:rPr lang="en-US" dirty="0">
                    <a:latin typeface="Cambria" panose="02040503050406030204" pitchFamily="18" charset="0"/>
                    <a:ea typeface="Calibri" panose="020F0502020204030204" pitchFamily="34" charset="0"/>
                    <a:cs typeface="Times New Roman" panose="02020603050405020304" pitchFamily="18" charset="0"/>
                  </a:rPr>
                  <a:t>However, </a:t>
                </a:r>
                <a:r>
                  <a:rPr lang="tr-TR" dirty="0" err="1">
                    <a:latin typeface="Cambria" panose="02040503050406030204" pitchFamily="18" charset="0"/>
                    <a:ea typeface="Calibri" panose="020F0502020204030204" pitchFamily="34" charset="0"/>
                    <a:cs typeface="Times New Roman" panose="02020603050405020304" pitchFamily="18" charset="0"/>
                  </a:rPr>
                  <a:t>if</a:t>
                </a:r>
                <a:r>
                  <a:rPr lang="tr-TR" dirty="0">
                    <a:latin typeface="Cambria" panose="02040503050406030204" pitchFamily="18" charset="0"/>
                    <a:ea typeface="Calibri" panose="020F0502020204030204" pitchFamily="34" charset="0"/>
                    <a:cs typeface="Times New Roman" panose="02020603050405020304" pitchFamily="18" charset="0"/>
                  </a:rPr>
                  <a:t> </a:t>
                </a:r>
                <a:r>
                  <a:rPr lang="en-US" dirty="0">
                    <a:latin typeface="Cambria" panose="02040503050406030204" pitchFamily="18" charset="0"/>
                    <a:ea typeface="Calibri" panose="020F0502020204030204" pitchFamily="34" charset="0"/>
                    <a:cs typeface="Times New Roman" panose="02020603050405020304" pitchFamily="18" charset="0"/>
                  </a:rPr>
                  <a:t>charging takes place rapidly, then volume of accumulator is given by</a:t>
                </a:r>
                <a:r>
                  <a:rPr lang="tr-TR" dirty="0">
                    <a:latin typeface="Cambria" panose="02040503050406030204" pitchFamily="18" charset="0"/>
                    <a:ea typeface="Calibri" panose="020F0502020204030204" pitchFamily="34" charset="0"/>
                    <a:cs typeface="Times New Roman" panose="02020603050405020304" pitchFamily="18" charset="0"/>
                  </a:rPr>
                  <a:t>:</a:t>
                </a:r>
              </a:p>
              <a:p>
                <a:pPr>
                  <a:lnSpc>
                    <a:spcPct val="107000"/>
                  </a:lnSpc>
                  <a:spcAft>
                    <a:spcPts val="800"/>
                  </a:spcAft>
                </a:pPr>
                <a:r>
                  <a:rPr lang="tr-TR" dirty="0">
                    <a:latin typeface="Cambria" panose="02040503050406030204" pitchFamily="18" charset="0"/>
                    <a:ea typeface="Calibri" panose="020F0502020204030204" pitchFamily="34" charset="0"/>
                    <a:cs typeface="Times New Roman" panose="02020603050405020304" pitchFamily="18" charset="0"/>
                  </a:rPr>
                  <a:t> </a:t>
                </a: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sub>
                          </m:sSub>
                        </m:num>
                        <m:den>
                          <m:sSup>
                            <m:sSup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e>
                                        <m:sub>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e>
                                        <m:sub>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den>
                                  </m:f>
                                </m:e>
                              </m:d>
                            </m:e>
                            <m:sup>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p>
                          </m:sSup>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e>
                                        <m:sub>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e>
                                        <m:sub>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b>
                                      </m:sSub>
                                    </m:den>
                                  </m:f>
                                </m:e>
                              </m:d>
                            </m:e>
                            <m:sup>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p>
                          </m:sSup>
                        </m:den>
                      </m:f>
                    </m:oMath>
                  </m:oMathPara>
                </a14:m>
                <a:endParaRPr lang="tr-TR"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0">
                <a:blip r:embed="rId2"/>
                <a:stretch>
                  <a:fillRect l="-242" t="-338"/>
                </a:stretch>
              </a:blipFill>
            </p:spPr>
            <p:txBody>
              <a:bodyPr/>
              <a:lstStyle/>
              <a:p>
                <a:r>
                  <a:rPr lang="tr-TR">
                    <a:noFill/>
                  </a:rPr>
                  <a:t> </a:t>
                </a:r>
              </a:p>
            </p:txBody>
          </p:sp>
        </mc:Fallback>
      </mc:AlternateContent>
      <p:sp>
        <p:nvSpPr>
          <p:cNvPr id="4" name="Veri Yer Tutucusu 3"/>
          <p:cNvSpPr>
            <a:spLocks noGrp="1"/>
          </p:cNvSpPr>
          <p:nvPr>
            <p:ph type="dt" sz="half" idx="10"/>
          </p:nvPr>
        </p:nvSpPr>
        <p:spPr/>
        <p:txBody>
          <a:bodyPr/>
          <a:lstStyle/>
          <a:p>
            <a:fld id="{99EB9383-CECC-4A2D-990C-1DC805E89D47}" type="datetime1">
              <a:rPr lang="en-GB" smtClean="0"/>
              <a:t>09/03/2017</a:t>
            </a:fld>
            <a:endParaRPr lang="en-US"/>
          </a:p>
        </p:txBody>
      </p:sp>
      <p:sp>
        <p:nvSpPr>
          <p:cNvPr id="5" name="Slayt Numarası Yer Tutucusu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5695135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1_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4512</TotalTime>
  <Words>2608</Words>
  <Application>Microsoft Office PowerPoint</Application>
  <PresentationFormat>Ekran Gösterisi (4:3)</PresentationFormat>
  <Paragraphs>349</Paragraphs>
  <Slides>50</Slides>
  <Notes>4</Notes>
  <HiddenSlides>0</HiddenSlides>
  <MMClips>0</MMClips>
  <ScaleCrop>false</ScaleCrop>
  <HeadingPairs>
    <vt:vector size="6" baseType="variant">
      <vt:variant>
        <vt:lpstr>Kullanılan Yazı Tipleri</vt:lpstr>
      </vt:variant>
      <vt:variant>
        <vt:i4>9</vt:i4>
      </vt:variant>
      <vt:variant>
        <vt:lpstr>Tema</vt:lpstr>
      </vt:variant>
      <vt:variant>
        <vt:i4>2</vt:i4>
      </vt:variant>
      <vt:variant>
        <vt:lpstr>Slayt Başlıkları</vt:lpstr>
      </vt:variant>
      <vt:variant>
        <vt:i4>50</vt:i4>
      </vt:variant>
    </vt:vector>
  </HeadingPairs>
  <TitlesOfParts>
    <vt:vector size="61" baseType="lpstr">
      <vt:lpstr>Arial</vt:lpstr>
      <vt:lpstr>Calibri</vt:lpstr>
      <vt:lpstr>Cambria</vt:lpstr>
      <vt:lpstr>Cambria Math</vt:lpstr>
      <vt:lpstr>Franklin Gothic Book</vt:lpstr>
      <vt:lpstr>Franklin Gothic Medium</vt:lpstr>
      <vt:lpstr>Times New Roman</vt:lpstr>
      <vt:lpstr>Tunga</vt:lpstr>
      <vt:lpstr>Wingdings</vt:lpstr>
      <vt:lpstr>Angles</vt:lpstr>
      <vt:lpstr>1_Angles</vt:lpstr>
      <vt:lpstr>FluId Power Systems</vt:lpstr>
      <vt:lpstr>HYDRAULIC ACCUMULATOR</vt:lpstr>
      <vt:lpstr>TYPES OF ACCUMULATORS</vt:lpstr>
      <vt:lpstr>ACCUMULTORS</vt:lpstr>
      <vt:lpstr>FUNCTIONS OF ACCUMULATORS</vt:lpstr>
      <vt:lpstr>ACC-PRESSURE AND VOLUME RELATIONSHIP</vt:lpstr>
      <vt:lpstr>GENERAL GAS LAW</vt:lpstr>
      <vt:lpstr>GENERAL GAS LAW</vt:lpstr>
      <vt:lpstr>GENERAL GAS LAW</vt:lpstr>
      <vt:lpstr>ACCUMULATOR CIRCUIT</vt:lpstr>
      <vt:lpstr>example</vt:lpstr>
      <vt:lpstr>PowerPoint Sunusu</vt:lpstr>
      <vt:lpstr>FLUID POWER COMPONENTS</vt:lpstr>
      <vt:lpstr>TYPES OF HYDRAULIC PUMPS</vt:lpstr>
      <vt:lpstr>TYPES OF HYDRAULIC PUMPS</vt:lpstr>
      <vt:lpstr>TYPES OF HYDRAULIC PUMPS</vt:lpstr>
      <vt:lpstr>PowerPoint Sunusu</vt:lpstr>
      <vt:lpstr>WHAT IS FLUID POWER?</vt:lpstr>
      <vt:lpstr>ADVANTAGES OF FLUID POWER</vt:lpstr>
      <vt:lpstr>DISADVANTAGES OF FLUID POWER</vt:lpstr>
      <vt:lpstr>PowerPoint Sunusu</vt:lpstr>
      <vt:lpstr>1. PASCAL THEORY</vt:lpstr>
      <vt:lpstr>DEMOSTRATING APPLICATION OF PASCAL THEORY [1]</vt:lpstr>
      <vt:lpstr>DEMOSTRATING APPLICATION OF PASCAL THEORY</vt:lpstr>
      <vt:lpstr>PowerPoint Sunusu</vt:lpstr>
      <vt:lpstr>2.INCOMPRESSIBILITY OF LIQUID</vt:lpstr>
      <vt:lpstr>BASIC HYDRAULIC SYSTEM</vt:lpstr>
      <vt:lpstr>HYDRAULIC SYSTEM WITH TWO ACTUATORS [3]</vt:lpstr>
      <vt:lpstr> FUNCTIONS OF COMPONENTS IN A HYDRAULIC SYSTEM</vt:lpstr>
      <vt:lpstr>Hydraulic Circuit Symbols</vt:lpstr>
      <vt:lpstr>Hydraulic Circuit Symbols</vt:lpstr>
      <vt:lpstr>Hydraulıc Cırcuıt Symbols</vt:lpstr>
      <vt:lpstr>HYDRAULIC CIRCUITS</vt:lpstr>
      <vt:lpstr>Simple Hydraulic Circuit</vt:lpstr>
      <vt:lpstr>Actuating a single acting cylinder</vt:lpstr>
      <vt:lpstr>Pump Unloadıng Cırcuıt</vt:lpstr>
      <vt:lpstr>1.UnloadIng CIrcuIt wIth Accumulator</vt:lpstr>
      <vt:lpstr>2. Unloading Valve with Hi-lo Pumps</vt:lpstr>
      <vt:lpstr>Cylinder Locking Circuit</vt:lpstr>
      <vt:lpstr>Cylinder Locking Circuit</vt:lpstr>
      <vt:lpstr>FLOW CONTROL EXAMPLE</vt:lpstr>
      <vt:lpstr>PRESSURE VALVES</vt:lpstr>
      <vt:lpstr>FLOW VALVES</vt:lpstr>
      <vt:lpstr>FLOW VALVES</vt:lpstr>
      <vt:lpstr>HEAT GENERATION AND DISSIPATION</vt:lpstr>
      <vt:lpstr>HEAT GENERATION AND DISSIPATION</vt:lpstr>
      <vt:lpstr>HEAT GENERATION AND DISSIPATION</vt:lpstr>
      <vt:lpstr>HEAT GENERATION AND DISSIPATION</vt:lpstr>
      <vt:lpstr>PNEUMATIC SYSTEM</vt:lpstr>
      <vt:lpstr>SHUT-OFF-VALVES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AIDED DESIGN</dc:title>
  <dc:creator>Omari Mashi KHALFAN</dc:creator>
  <cp:lastModifiedBy>SERIN</cp:lastModifiedBy>
  <cp:revision>340</cp:revision>
  <dcterms:created xsi:type="dcterms:W3CDTF">2006-08-16T00:00:00Z</dcterms:created>
  <dcterms:modified xsi:type="dcterms:W3CDTF">2017-03-09T07:45:13Z</dcterms:modified>
</cp:coreProperties>
</file>