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314" r:id="rId3"/>
    <p:sldId id="337" r:id="rId4"/>
    <p:sldId id="338" r:id="rId5"/>
    <p:sldId id="339" r:id="rId6"/>
    <p:sldId id="346" r:id="rId7"/>
    <p:sldId id="347" r:id="rId8"/>
    <p:sldId id="340" r:id="rId9"/>
    <p:sldId id="341" r:id="rId10"/>
    <p:sldId id="344" r:id="rId11"/>
    <p:sldId id="342" r:id="rId12"/>
    <p:sldId id="343" r:id="rId13"/>
    <p:sldId id="34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F1896-F805-4F72-8B7E-E9E01144C604}" type="datetimeFigureOut">
              <a:rPr lang="en-GB" smtClean="0"/>
              <a:t>04/12/2018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EC223-B406-4E6F-9CFD-6DE97E69D7E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148272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7A9EF-4BB8-4555-89D0-26CDB7B121FC}" type="datetimeFigureOut">
              <a:rPr lang="en-GB" smtClean="0"/>
              <a:t>04/12/2018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2C9F7-466C-4D69-B4DF-44FFF30946C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037284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2C9F7-466C-4D69-B4DF-44FFF30946C2}" type="slidenum">
              <a:rPr lang="en-GB" smtClean="0"/>
              <a:t>1</a:t>
            </a:fld>
            <a:endParaRPr lang="en-GB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164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2C9F7-466C-4D69-B4DF-44FFF30946C2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6084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AF3B-9F6A-44FF-8F1D-050F2C91A51E}" type="datetime1">
              <a:rPr lang="en-GB" smtClean="0"/>
              <a:t>04/12/2018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956D-4A6D-40D6-9A7F-D2F424A2432E}" type="datetime1">
              <a:rPr lang="en-GB" smtClean="0"/>
              <a:t>04/12/2018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A8814-6F50-4E2A-8298-78F16546E393}" type="datetime1">
              <a:rPr lang="en-GB" smtClean="0"/>
              <a:t>04/12/2018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9383-CECC-4A2D-990C-1DC805E89D47}" type="datetime1">
              <a:rPr lang="en-GB" smtClean="0"/>
              <a:t>04/12/2018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2948-0F19-4FC3-9E70-5CDD70C393DB}" type="datetime1">
              <a:rPr lang="en-GB" smtClean="0"/>
              <a:t>04/12/2018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2A20-0D1D-4D30-B3DC-9AAA01F8064A}" type="datetime1">
              <a:rPr lang="en-GB" smtClean="0"/>
              <a:t>04/12/2018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5349-86B4-4B05-A110-8249F1F55425}" type="datetime1">
              <a:rPr lang="en-GB" smtClean="0"/>
              <a:t>04/12/2018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6C70-122A-4283-8895-F06AAF13E4AA}" type="datetime1">
              <a:rPr lang="en-GB" smtClean="0"/>
              <a:t>04/12/2018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E63D-F676-43C8-8E98-1B3C13237AF6}" type="datetime1">
              <a:rPr lang="en-GB" smtClean="0"/>
              <a:t>04/12/2018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4AF9-96C0-4698-B0C0-477A22D9F8AD}" type="datetime1">
              <a:rPr lang="en-GB" smtClean="0"/>
              <a:t>04/12/2018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18CC-39D3-41A2-9331-C158D6D085F7}" type="datetime1">
              <a:rPr lang="en-GB" smtClean="0"/>
              <a:t>04/12/2018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41F721D-964C-47DE-9755-5AC09C6EE94C}" type="datetime1">
              <a:rPr lang="en-GB" smtClean="0"/>
              <a:t>04/12/2018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700536" y="1777121"/>
            <a:ext cx="5648623" cy="948641"/>
          </a:xfrm>
          <a:solidFill>
            <a:schemeClr val="accent2"/>
          </a:solidFill>
        </p:spPr>
        <p:txBody>
          <a:bodyPr/>
          <a:lstStyle/>
          <a:p>
            <a:r>
              <a:rPr lang="en-GB" dirty="0">
                <a:latin typeface="Cambria" panose="02040503050406030204" pitchFamily="18" charset="0"/>
              </a:rPr>
              <a:t>Flu</a:t>
            </a:r>
            <a:r>
              <a:rPr lang="tr-TR" dirty="0">
                <a:latin typeface="Cambria" panose="02040503050406030204" pitchFamily="18" charset="0"/>
              </a:rPr>
              <a:t>I</a:t>
            </a:r>
            <a:r>
              <a:rPr lang="en-GB" dirty="0">
                <a:latin typeface="Cambria" panose="02040503050406030204" pitchFamily="18" charset="0"/>
              </a:rPr>
              <a:t>d Power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35892" y="2182863"/>
            <a:ext cx="6511131" cy="859224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</a:rPr>
              <a:t>BY </a:t>
            </a:r>
            <a:r>
              <a:rPr lang="en-GB" dirty="0" err="1">
                <a:solidFill>
                  <a:schemeClr val="tx1"/>
                </a:solidFill>
                <a:latin typeface="Cambria" panose="02040503050406030204" pitchFamily="18" charset="0"/>
              </a:rPr>
              <a:t>Dr.</a:t>
            </a: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</a:rPr>
              <a:t> OMARI MASHI KHALFAN</a:t>
            </a:r>
          </a:p>
          <a:p>
            <a:r>
              <a:rPr lang="en-GB" dirty="0">
                <a:solidFill>
                  <a:schemeClr val="accent1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MEVLANA UNIVERSITY</a:t>
            </a:r>
            <a:r>
              <a:rPr lang="en-GB" dirty="0">
                <a:solidFill>
                  <a:schemeClr val="bg1"/>
                </a:solidFill>
                <a:latin typeface="Cambria" panose="02040503050406030204" pitchFamily="18" charset="0"/>
              </a:rPr>
              <a:t>, </a:t>
            </a:r>
            <a:r>
              <a:rPr lang="en-GB" dirty="0">
                <a:solidFill>
                  <a:schemeClr val="accent1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MECHANICAL ENGINEERING DEPT</a:t>
            </a:r>
            <a:r>
              <a:rPr lang="en-GB" dirty="0">
                <a:solidFill>
                  <a:schemeClr val="bg1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67B9-2D50-473A-8E2C-0061FAB4E66B}" type="datetime1">
              <a:rPr lang="en-GB" smtClean="0"/>
              <a:t>04/12/2018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18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</a:rPr>
              <a:t>Servo valve cross section</a:t>
            </a:r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295400"/>
            <a:ext cx="5923085" cy="3581400"/>
          </a:xfrm>
          <a:prstGeom prst="rect">
            <a:avLst/>
          </a:prstGeo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9383-CECC-4A2D-990C-1DC805E89D47}" type="datetime1">
              <a:rPr lang="en-GB" smtClean="0"/>
              <a:t>04/12/2018</a:t>
            </a:fld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649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</a:rPr>
              <a:t>Servo Valve hysteresis </a:t>
            </a:r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277" y="1100138"/>
            <a:ext cx="4775671" cy="3579812"/>
          </a:xfrm>
          <a:prstGeom prst="rect">
            <a:avLst/>
          </a:prstGeo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9383-CECC-4A2D-990C-1DC805E89D47}" type="datetime1">
              <a:rPr lang="en-GB" smtClean="0"/>
              <a:t>04/12/2018</a:t>
            </a:fld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957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</a:rPr>
              <a:t>Proportional valve hysteresis </a:t>
            </a:r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277" y="1100138"/>
            <a:ext cx="4775671" cy="3579812"/>
          </a:xfrm>
          <a:prstGeom prst="rect">
            <a:avLst/>
          </a:prstGeo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9383-CECC-4A2D-990C-1DC805E89D47}" type="datetime1">
              <a:rPr lang="en-GB" smtClean="0"/>
              <a:t>04/12/2018</a:t>
            </a:fld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851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GB" dirty="0">
                <a:latin typeface="Cambria" panose="02040503050406030204" pitchFamily="18" charset="0"/>
              </a:rPr>
              <a:t>PROPORTIONAL VALVE SYMBOL</a:t>
            </a:r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1662" y="2095294"/>
            <a:ext cx="4482901" cy="1589500"/>
          </a:xfrm>
          <a:prstGeom prst="rect">
            <a:avLst/>
          </a:prstGeo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9383-CECC-4A2D-990C-1DC805E89D47}" type="datetime1">
              <a:rPr lang="en-GB" smtClean="0"/>
              <a:t>04/12/2018</a:t>
            </a:fld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79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tr-TR" sz="3200" dirty="0">
                <a:solidFill>
                  <a:prstClr val="white"/>
                </a:solidFill>
                <a:latin typeface="Cambria" panose="02040503050406030204" pitchFamily="18" charset="0"/>
              </a:rPr>
              <a:t>HEAT GENERATION AND DISSIPATION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GB" b="0" dirty="0">
                <a:latin typeface="Cambria" panose="02040503050406030204" pitchFamily="18" charset="0"/>
              </a:rPr>
              <a:t>In hydraulic system, heat is among the most effective causes of system failure and malfunctioning.</a:t>
            </a:r>
          </a:p>
          <a:p>
            <a:r>
              <a:rPr lang="en-GB" b="0" dirty="0">
                <a:latin typeface="Cambria" panose="02040503050406030204" pitchFamily="18" charset="0"/>
              </a:rPr>
              <a:t>It should be noted that whenever there is pressure drop in a hydraulic system and no mechanical work is done, then heat is generated in the system.</a:t>
            </a:r>
          </a:p>
          <a:p>
            <a:r>
              <a:rPr lang="en-GB" b="0" dirty="0">
                <a:latin typeface="Cambria" panose="02040503050406030204" pitchFamily="18" charset="0"/>
              </a:rPr>
              <a:t>Among components that cause heat generation in hydraulic system are:</a:t>
            </a:r>
          </a:p>
          <a:p>
            <a:pPr>
              <a:buAutoNum type="arabicPeriod"/>
            </a:pPr>
            <a:r>
              <a:rPr lang="en-GB" b="0" dirty="0">
                <a:latin typeface="Cambria" panose="02040503050406030204" pitchFamily="18" charset="0"/>
              </a:rPr>
              <a:t>Pressure relief valve</a:t>
            </a:r>
          </a:p>
          <a:p>
            <a:pPr>
              <a:buAutoNum type="arabicPeriod"/>
            </a:pPr>
            <a:r>
              <a:rPr lang="en-GB" b="0" dirty="0">
                <a:latin typeface="Cambria" panose="02040503050406030204" pitchFamily="18" charset="0"/>
              </a:rPr>
              <a:t>Pressure reducing valve</a:t>
            </a:r>
          </a:p>
          <a:p>
            <a:pPr>
              <a:buAutoNum type="arabicPeriod"/>
            </a:pPr>
            <a:r>
              <a:rPr lang="en-GB" b="0" dirty="0">
                <a:latin typeface="Cambria" panose="02040503050406030204" pitchFamily="18" charset="0"/>
              </a:rPr>
              <a:t>Counterbalance valve</a:t>
            </a:r>
          </a:p>
          <a:p>
            <a:pPr>
              <a:buAutoNum type="arabicPeriod"/>
            </a:pPr>
            <a:r>
              <a:rPr lang="en-GB" b="0" dirty="0">
                <a:latin typeface="Cambria" panose="02040503050406030204" pitchFamily="18" charset="0"/>
              </a:rPr>
              <a:t>Flow control valves</a:t>
            </a:r>
          </a:p>
          <a:p>
            <a:pPr>
              <a:buAutoNum type="arabicPeriod"/>
            </a:pPr>
            <a:r>
              <a:rPr lang="en-GB" b="0" dirty="0">
                <a:latin typeface="Cambria" panose="02040503050406030204" pitchFamily="18" charset="0"/>
              </a:rPr>
              <a:t>Pumps and motors</a:t>
            </a:r>
          </a:p>
          <a:p>
            <a:pPr marL="0" indent="0"/>
            <a:endParaRPr lang="tr-TR" b="0" dirty="0">
              <a:latin typeface="Cambria" panose="02040503050406030204" pitchFamily="18" charset="0"/>
            </a:endParaRPr>
          </a:p>
          <a:p>
            <a:endParaRPr lang="en-GB" b="0" dirty="0">
              <a:latin typeface="Cambria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9383-CECC-4A2D-990C-1DC805E89D47}" type="datetime1">
              <a:rPr lang="en-GB" smtClean="0"/>
              <a:t>04/12/2018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10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tr-TR" sz="3200" dirty="0">
                <a:solidFill>
                  <a:prstClr val="white"/>
                </a:solidFill>
                <a:latin typeface="Cambria" panose="02040503050406030204" pitchFamily="18" charset="0"/>
              </a:rPr>
              <a:t>HEAT GENERATION AND DISSIPATION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GB" dirty="0">
                <a:latin typeface="Cambria" panose="02040503050406030204" pitchFamily="18" charset="0"/>
              </a:rPr>
              <a:t>Pressure drops also occur in long pipes and fittings ; however if suitable lengths are selected, then pressure drops and consequent heat generation is reduced.</a:t>
            </a:r>
          </a:p>
          <a:p>
            <a:r>
              <a:rPr lang="en-GB" dirty="0">
                <a:latin typeface="Cambria" panose="02040503050406030204" pitchFamily="18" charset="0"/>
              </a:rPr>
              <a:t>Other causes of heat generation include:</a:t>
            </a:r>
          </a:p>
          <a:p>
            <a:r>
              <a:rPr lang="en-GB" dirty="0">
                <a:latin typeface="Cambria" panose="02040503050406030204" pitchFamily="18" charset="0"/>
              </a:rPr>
              <a:t>1. Use of small diameter pipes for higher oil flow rates</a:t>
            </a:r>
          </a:p>
          <a:p>
            <a:r>
              <a:rPr lang="en-GB" dirty="0">
                <a:latin typeface="Cambria" panose="02040503050406030204" pitchFamily="18" charset="0"/>
              </a:rPr>
              <a:t>2. Poor design of hydraulic reservoir (i.e. small tank with poor air circulation)</a:t>
            </a:r>
          </a:p>
          <a:p>
            <a:r>
              <a:rPr lang="en-GB" dirty="0">
                <a:latin typeface="Cambria" panose="02040503050406030204" pitchFamily="18" charset="0"/>
              </a:rPr>
              <a:t>Whenever the heat generated exceeds the rate of heat dissipation then the system will overheat.</a:t>
            </a:r>
          </a:p>
          <a:p>
            <a:r>
              <a:rPr lang="en-GB" dirty="0">
                <a:latin typeface="Cambria" panose="02040503050406030204" pitchFamily="18" charset="0"/>
              </a:rPr>
              <a:t>In such cases, a heat exchanger should be incorporated to cool down the system.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en-GB" dirty="0">
                <a:latin typeface="Cambria" panose="02040503050406030204" pitchFamily="18" charset="0"/>
              </a:rPr>
              <a:t>Heat exchangers are of two types </a:t>
            </a:r>
          </a:p>
          <a:p>
            <a:pPr>
              <a:buAutoNum type="arabicPeriod"/>
            </a:pPr>
            <a:r>
              <a:rPr lang="en-GB" dirty="0">
                <a:latin typeface="Cambria" panose="02040503050406030204" pitchFamily="18" charset="0"/>
              </a:rPr>
              <a:t>Shelled tube heat exchangers (water or oil cooled)</a:t>
            </a:r>
          </a:p>
          <a:p>
            <a:pPr>
              <a:buAutoNum type="arabicPeriod"/>
            </a:pPr>
            <a:r>
              <a:rPr lang="en-GB" dirty="0">
                <a:latin typeface="Cambria" panose="02040503050406030204" pitchFamily="18" charset="0"/>
              </a:rPr>
              <a:t>Finned tube heat exchangers (air cooled</a:t>
            </a:r>
            <a:r>
              <a:rPr lang="tr-TR" dirty="0">
                <a:latin typeface="Cambria" panose="02040503050406030204" pitchFamily="18" charset="0"/>
              </a:rPr>
              <a:t>)</a:t>
            </a:r>
            <a:r>
              <a:rPr lang="en-GB" dirty="0">
                <a:latin typeface="Cambria" panose="02040503050406030204" pitchFamily="18" charset="0"/>
              </a:rPr>
              <a:t> </a:t>
            </a:r>
          </a:p>
          <a:p>
            <a:endParaRPr lang="en-GB" dirty="0">
              <a:latin typeface="Cambria" panose="02040503050406030204" pitchFamily="18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9383-CECC-4A2D-990C-1DC805E89D47}" type="datetime1">
              <a:rPr lang="en-GB" smtClean="0"/>
              <a:t>04/12/2018</a:t>
            </a:fld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9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tr-TR" sz="3200" dirty="0">
                <a:solidFill>
                  <a:prstClr val="white"/>
                </a:solidFill>
                <a:latin typeface="Cambria" panose="02040503050406030204" pitchFamily="18" charset="0"/>
              </a:rPr>
              <a:t>HEAT GENERATION AND DISSIPATION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tr-TR" dirty="0">
                    <a:latin typeface="Cambria" panose="02040503050406030204" pitchFamily="18" charset="0"/>
                  </a:rPr>
                  <a:t>Heat </a:t>
                </a:r>
                <a:r>
                  <a:rPr lang="en-GB" dirty="0">
                    <a:latin typeface="Cambria" panose="02040503050406030204" pitchFamily="18" charset="0"/>
                  </a:rPr>
                  <a:t>load generated by a hydraulic system can be calculated by using  the following formula: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×∆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𝟑𝟐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×∆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</m:oMath>
                  </m:oMathPara>
                </a14:m>
                <a:endParaRPr lang="en-GB" dirty="0">
                  <a:latin typeface="Cambria" panose="02040503050406030204" pitchFamily="18" charset="0"/>
                </a:endParaRPr>
              </a:p>
              <a:p>
                <a:r>
                  <a:rPr lang="en-GB" dirty="0">
                    <a:latin typeface="Cambria" panose="02040503050406030204" pitchFamily="18" charset="0"/>
                  </a:rPr>
                  <a:t>Where V: volume</a:t>
                </a:r>
                <a:r>
                  <a:rPr lang="tr-TR" dirty="0">
                    <a:latin typeface="Cambria" panose="02040503050406030204" pitchFamily="18" charset="0"/>
                  </a:rPr>
                  <a:t> of </a:t>
                </a:r>
                <a:r>
                  <a:rPr lang="en-GB" dirty="0">
                    <a:latin typeface="Cambria" panose="02040503050406030204" pitchFamily="18" charset="0"/>
                  </a:rPr>
                  <a:t>hydraulic tank</a:t>
                </a:r>
                <a:r>
                  <a:rPr lang="tr-TR" dirty="0">
                    <a:latin typeface="Cambria" panose="02040503050406030204" pitchFamily="18" charset="0"/>
                  </a:rPr>
                  <a:t> (</a:t>
                </a:r>
                <a:r>
                  <a:rPr lang="en-GB" dirty="0">
                    <a:latin typeface="Cambria" panose="02040503050406030204" pitchFamily="18" charset="0"/>
                  </a:rPr>
                  <a:t>litres</a:t>
                </a:r>
                <a:r>
                  <a:rPr lang="tr-TR" dirty="0">
                    <a:latin typeface="Cambria" panose="02040503050406030204" pitchFamily="18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tr-TR" dirty="0">
                    <a:latin typeface="Cambria" panose="02040503050406030204" pitchFamily="18" charset="0"/>
                  </a:rPr>
                  <a:t>: Tank </a:t>
                </a:r>
                <a:r>
                  <a:rPr lang="en-GB" dirty="0">
                    <a:latin typeface="Cambria" panose="02040503050406030204" pitchFamily="18" charset="0"/>
                  </a:rPr>
                  <a:t>temperature difference between  start up and ending of operation (°C)</a:t>
                </a: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tr-TR" dirty="0">
                    <a:latin typeface="Cambria" panose="02040503050406030204" pitchFamily="18" charset="0"/>
                  </a:rPr>
                  <a:t>: Operating time </a:t>
                </a:r>
                <a:r>
                  <a:rPr lang="en-GB" dirty="0">
                    <a:latin typeface="Cambria" panose="02040503050406030204" pitchFamily="18" charset="0"/>
                  </a:rPr>
                  <a:t>difference (minutes</a:t>
                </a:r>
                <a:r>
                  <a:rPr lang="tr-TR" dirty="0">
                    <a:latin typeface="Cambria" panose="02040503050406030204" pitchFamily="18" charset="0"/>
                  </a:rPr>
                  <a:t>)</a:t>
                </a:r>
                <a:endParaRPr lang="en-GB" dirty="0">
                  <a:latin typeface="Cambria" panose="02040503050406030204" pitchFamily="18" charset="0"/>
                </a:endParaRPr>
              </a:p>
              <a:p>
                <a:r>
                  <a:rPr lang="en-GB" dirty="0">
                    <a:latin typeface="Cambria" panose="02040503050406030204" pitchFamily="18" charset="0"/>
                  </a:rPr>
                  <a:t>P : Heat load in kilowatts (kW)</a:t>
                </a:r>
              </a:p>
              <a:p>
                <a:r>
                  <a:rPr lang="en-GB" dirty="0">
                    <a:latin typeface="Cambria" panose="02040503050406030204" pitchFamily="18" charset="0"/>
                  </a:rPr>
                  <a:t>Note: oil is assumed to have density of  0.89 kg/litre and specific heat of  2.08 (kj/</a:t>
                </a:r>
                <a:r>
                  <a:rPr lang="en-GB" dirty="0" err="1">
                    <a:latin typeface="Cambria" panose="02040503050406030204" pitchFamily="18" charset="0"/>
                  </a:rPr>
                  <a:t>kg°C</a:t>
                </a:r>
                <a:r>
                  <a:rPr lang="en-GB" dirty="0">
                    <a:latin typeface="Cambria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42" t="-3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9383-CECC-4A2D-990C-1DC805E89D47}" type="datetime1">
              <a:rPr lang="en-GB" smtClean="0"/>
              <a:t>04/12/2018</a:t>
            </a:fld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524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tr-TR" sz="3200" dirty="0">
                <a:solidFill>
                  <a:prstClr val="white"/>
                </a:solidFill>
                <a:latin typeface="Cambria" panose="02040503050406030204" pitchFamily="18" charset="0"/>
              </a:rPr>
              <a:t>HEAT GENERATION AND DISSIPATION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GB" dirty="0">
                    <a:latin typeface="Cambria" panose="02040503050406030204" pitchFamily="18" charset="0"/>
                  </a:rPr>
                  <a:t>Heat dissipation through a steel reservoir takes place by means of conduction and radiation. This heat dissipated can be calculated by using this formula: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=∆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𝟎𝟏𝟔</m:t>
                      </m:r>
                    </m:oMath>
                  </m:oMathPara>
                </a14:m>
                <a:endParaRPr lang="en-GB" dirty="0">
                  <a:latin typeface="Cambria" panose="02040503050406030204" pitchFamily="18" charset="0"/>
                </a:endParaRPr>
              </a:p>
              <a:p>
                <a:r>
                  <a:rPr lang="en-GB" dirty="0">
                    <a:latin typeface="Cambria" panose="02040503050406030204" pitchFamily="18" charset="0"/>
                  </a:rPr>
                  <a:t>Where:</a:t>
                </a:r>
              </a:p>
              <a:p>
                <a:r>
                  <a:rPr lang="en-GB" dirty="0">
                    <a:latin typeface="Cambria" panose="02040503050406030204" pitchFamily="18" charset="0"/>
                  </a:rPr>
                  <a:t>P: power in kilowatts </a:t>
                </a: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GB" dirty="0">
                    <a:latin typeface="Cambria" panose="02040503050406030204" pitchFamily="18" charset="0"/>
                  </a:rPr>
                  <a:t>:  Temperature difference between oil and ambient air (°C)</a:t>
                </a:r>
              </a:p>
              <a:p>
                <a:r>
                  <a:rPr lang="en-GB" dirty="0">
                    <a:latin typeface="Cambria" panose="02040503050406030204" pitchFamily="18" charset="0"/>
                  </a:rPr>
                  <a:t>A  : Surface area of the reservoir m² (excluding base unless the base is at least 150 mm above the floor)</a:t>
                </a:r>
                <a:endParaRPr lang="tr-TR" dirty="0">
                  <a:latin typeface="Cambria" panose="02040503050406030204" pitchFamily="18" charset="0"/>
                </a:endParaRPr>
              </a:p>
              <a:p>
                <a:endParaRPr lang="tr-TR" dirty="0">
                  <a:latin typeface="Cambria" panose="02040503050406030204" pitchFamily="18" charset="0"/>
                </a:endParaRPr>
              </a:p>
              <a:p>
                <a:endParaRPr lang="en-GB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2" t="-338"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9383-CECC-4A2D-990C-1DC805E89D47}" type="datetime1">
              <a:rPr lang="en-GB" smtClean="0"/>
              <a:t>04/12/2018</a:t>
            </a:fld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505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HYDRAULIC POWER UNIT</a:t>
            </a:r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6852" y="1100138"/>
            <a:ext cx="5672521" cy="3579812"/>
          </a:xfrm>
          <a:prstGeom prst="rect">
            <a:avLst/>
          </a:prstGeo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9383-CECC-4A2D-990C-1DC805E89D47}" type="datetime1">
              <a:rPr lang="en-GB" smtClean="0"/>
              <a:t>04/12/2018</a:t>
            </a:fld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539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7997" y="1100138"/>
            <a:ext cx="6090231" cy="3579812"/>
          </a:xfrm>
          <a:prstGeom prst="rect">
            <a:avLst/>
          </a:prstGeo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9383-CECC-4A2D-990C-1DC805E89D47}" type="datetime1">
              <a:rPr lang="en-GB" smtClean="0"/>
              <a:t>04/12/2018</a:t>
            </a:fld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63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GB" dirty="0">
                <a:latin typeface="Cambria" panose="02040503050406030204" pitchFamily="18" charset="0"/>
              </a:rPr>
              <a:t>Proportional and servo valves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</a:rPr>
              <a:t>Proportional and servo valves are two types of directional control valves having continuously variable electrical modulation. </a:t>
            </a:r>
          </a:p>
          <a:p>
            <a:r>
              <a:rPr lang="en-GB" dirty="0">
                <a:latin typeface="Cambria" panose="02040503050406030204" pitchFamily="18" charset="0"/>
              </a:rPr>
              <a:t>They are used to control the direction and speed of oil flows and hence actuators based on the amount of electrical signals given to the valves.</a:t>
            </a:r>
          </a:p>
          <a:p>
            <a:r>
              <a:rPr lang="en-GB" dirty="0">
                <a:latin typeface="Cambria" panose="02040503050406030204" pitchFamily="18" charset="0"/>
              </a:rPr>
              <a:t>It is therefore clear that the spools within these valves slide in proportional to the voltage signals supplied to the solenoids.</a:t>
            </a:r>
          </a:p>
          <a:p>
            <a:r>
              <a:rPr lang="en-GB" dirty="0">
                <a:latin typeface="Cambria" panose="02040503050406030204" pitchFamily="18" charset="0"/>
              </a:rPr>
              <a:t>Proportional valves generally have spool`s centre overlap of more than 3% and less expensive as compared to servo valves which have centre overlap of lower than 3% ; more accurate; embedded  with sophisticated electronics and also much expensive. 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9383-CECC-4A2D-990C-1DC805E89D47}" type="datetime1">
              <a:rPr lang="en-GB" smtClean="0"/>
              <a:t>04/12/2018</a:t>
            </a:fld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373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</a:rPr>
              <a:t>Proportional valve cross section</a:t>
            </a:r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7837" y="1460408"/>
            <a:ext cx="3950550" cy="2859272"/>
          </a:xfrm>
          <a:prstGeom prst="rect">
            <a:avLst/>
          </a:prstGeo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9383-CECC-4A2D-990C-1DC805E89D47}" type="datetime1">
              <a:rPr lang="en-GB" smtClean="0"/>
              <a:t>04/12/2018</a:t>
            </a:fld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20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4613</TotalTime>
  <Words>486</Words>
  <Application>Microsoft Office PowerPoint</Application>
  <PresentationFormat>Ekran Gösterisi (4:3)</PresentationFormat>
  <Paragraphs>75</Paragraphs>
  <Slides>13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22" baseType="lpstr">
      <vt:lpstr>Arial</vt:lpstr>
      <vt:lpstr>Calibri</vt:lpstr>
      <vt:lpstr>Cambria</vt:lpstr>
      <vt:lpstr>Cambria Math</vt:lpstr>
      <vt:lpstr>Franklin Gothic Book</vt:lpstr>
      <vt:lpstr>Franklin Gothic Medium</vt:lpstr>
      <vt:lpstr>Tunga</vt:lpstr>
      <vt:lpstr>Wingdings</vt:lpstr>
      <vt:lpstr>Angles</vt:lpstr>
      <vt:lpstr>FluId Power Systems</vt:lpstr>
      <vt:lpstr>HEAT GENERATION AND DISSIPATION</vt:lpstr>
      <vt:lpstr>HEAT GENERATION AND DISSIPATION</vt:lpstr>
      <vt:lpstr>HEAT GENERATION AND DISSIPATION</vt:lpstr>
      <vt:lpstr>HEAT GENERATION AND DISSIPATION</vt:lpstr>
      <vt:lpstr>HYDRAULIC POWER UNIT</vt:lpstr>
      <vt:lpstr>PowerPoint Sunusu</vt:lpstr>
      <vt:lpstr>Proportional and servo valves</vt:lpstr>
      <vt:lpstr>Proportional valve cross section</vt:lpstr>
      <vt:lpstr>Servo valve cross section</vt:lpstr>
      <vt:lpstr>Servo Valve hysteresis </vt:lpstr>
      <vt:lpstr>Proportional valve hysteresis </vt:lpstr>
      <vt:lpstr>PROPORTIONAL VALVE SYMBOL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AIDED DESIGN</dc:title>
  <dc:creator>Omari Mashi KHALFAN</dc:creator>
  <cp:lastModifiedBy>SERIN</cp:lastModifiedBy>
  <cp:revision>351</cp:revision>
  <dcterms:created xsi:type="dcterms:W3CDTF">2006-08-16T00:00:00Z</dcterms:created>
  <dcterms:modified xsi:type="dcterms:W3CDTF">2018-12-04T06:21:18Z</dcterms:modified>
</cp:coreProperties>
</file>