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1"/>
  </p:notesMasterIdLst>
  <p:sldIdLst>
    <p:sldId id="256" r:id="rId2"/>
    <p:sldId id="268" r:id="rId3"/>
    <p:sldId id="257" r:id="rId4"/>
    <p:sldId id="259" r:id="rId5"/>
    <p:sldId id="260" r:id="rId6"/>
    <p:sldId id="269" r:id="rId7"/>
    <p:sldId id="270" r:id="rId8"/>
    <p:sldId id="272"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2FA8F-A32A-4524-A0ED-A1A95223E41A}" type="datetimeFigureOut">
              <a:rPr lang="en-US" smtClean="0"/>
              <a:t>6/7/2020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D6AEB-391A-459A-99F9-A13BF92CCB1F}" type="slidenum">
              <a:rPr lang="en-US" smtClean="0"/>
              <a:t>‹#›</a:t>
            </a:fld>
            <a:endParaRPr lang="en-US"/>
          </a:p>
        </p:txBody>
      </p:sp>
    </p:spTree>
    <p:extLst>
      <p:ext uri="{BB962C8B-B14F-4D97-AF65-F5344CB8AC3E}">
        <p14:creationId xmlns:p14="http://schemas.microsoft.com/office/powerpoint/2010/main" val="3485938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4A47E4-2FA1-4900-B163-8EB948940FBD}" type="datetime1">
              <a:rPr lang="en-US" smtClean="0"/>
              <a:t>6/7/2020</a:t>
            </a:fld>
            <a:endParaRPr lang="en-US"/>
          </a:p>
        </p:txBody>
      </p:sp>
      <p:sp>
        <p:nvSpPr>
          <p:cNvPr id="5" name="Footer Placeholder 4"/>
          <p:cNvSpPr>
            <a:spLocks noGrp="1"/>
          </p:cNvSpPr>
          <p:nvPr>
            <p:ph type="ftr" sz="quarter" idx="11"/>
          </p:nvPr>
        </p:nvSpPr>
        <p:spPr/>
        <p:txBody>
          <a:bodyPr/>
          <a:lstStyle/>
          <a:p>
            <a:r>
              <a:rPr lang="en-US" smtClean="0"/>
              <a:t>MEU 07206</a:t>
            </a:r>
            <a:endParaRPr lang="en-US"/>
          </a:p>
        </p:txBody>
      </p:sp>
      <p:sp>
        <p:nvSpPr>
          <p:cNvPr id="6" name="Slide Number Placeholder 5"/>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34849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BBF9B-6BBA-4DF4-8D8D-29BE883B285E}" type="datetime1">
              <a:rPr lang="en-US" smtClean="0"/>
              <a:t>6/7/2020</a:t>
            </a:fld>
            <a:endParaRPr lang="en-US"/>
          </a:p>
        </p:txBody>
      </p:sp>
      <p:sp>
        <p:nvSpPr>
          <p:cNvPr id="5" name="Footer Placeholder 4"/>
          <p:cNvSpPr>
            <a:spLocks noGrp="1"/>
          </p:cNvSpPr>
          <p:nvPr>
            <p:ph type="ftr" sz="quarter" idx="11"/>
          </p:nvPr>
        </p:nvSpPr>
        <p:spPr/>
        <p:txBody>
          <a:bodyPr/>
          <a:lstStyle/>
          <a:p>
            <a:r>
              <a:rPr lang="en-US" smtClean="0"/>
              <a:t>MEU 07206</a:t>
            </a:r>
            <a:endParaRPr lang="en-US"/>
          </a:p>
        </p:txBody>
      </p:sp>
      <p:sp>
        <p:nvSpPr>
          <p:cNvPr id="6" name="Slide Number Placeholder 5"/>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351311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73B14-4139-4E04-8A4D-FAC7EA390C1B}" type="datetime1">
              <a:rPr lang="en-US" smtClean="0"/>
              <a:t>6/7/2020</a:t>
            </a:fld>
            <a:endParaRPr lang="en-US"/>
          </a:p>
        </p:txBody>
      </p:sp>
      <p:sp>
        <p:nvSpPr>
          <p:cNvPr id="5" name="Footer Placeholder 4"/>
          <p:cNvSpPr>
            <a:spLocks noGrp="1"/>
          </p:cNvSpPr>
          <p:nvPr>
            <p:ph type="ftr" sz="quarter" idx="11"/>
          </p:nvPr>
        </p:nvSpPr>
        <p:spPr/>
        <p:txBody>
          <a:bodyPr/>
          <a:lstStyle/>
          <a:p>
            <a:r>
              <a:rPr lang="en-US" smtClean="0"/>
              <a:t>MEU 07206</a:t>
            </a:r>
            <a:endParaRPr lang="en-US"/>
          </a:p>
        </p:txBody>
      </p:sp>
      <p:sp>
        <p:nvSpPr>
          <p:cNvPr id="6" name="Slide Number Placeholder 5"/>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345247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2A437-5C52-4EC8-8D6C-1D75C69F9491}" type="datetime1">
              <a:rPr lang="en-US" smtClean="0"/>
              <a:t>6/7/2020</a:t>
            </a:fld>
            <a:endParaRPr lang="en-US"/>
          </a:p>
        </p:txBody>
      </p:sp>
      <p:sp>
        <p:nvSpPr>
          <p:cNvPr id="5" name="Footer Placeholder 4"/>
          <p:cNvSpPr>
            <a:spLocks noGrp="1"/>
          </p:cNvSpPr>
          <p:nvPr>
            <p:ph type="ftr" sz="quarter" idx="11"/>
          </p:nvPr>
        </p:nvSpPr>
        <p:spPr/>
        <p:txBody>
          <a:bodyPr/>
          <a:lstStyle/>
          <a:p>
            <a:r>
              <a:rPr lang="en-US" smtClean="0"/>
              <a:t>MEU 07206</a:t>
            </a:r>
            <a:endParaRPr lang="en-US"/>
          </a:p>
        </p:txBody>
      </p:sp>
      <p:sp>
        <p:nvSpPr>
          <p:cNvPr id="6" name="Slide Number Placeholder 5"/>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200891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42F6C-D730-4CC7-AAF9-82CEFC0EE311}" type="datetime1">
              <a:rPr lang="en-US" smtClean="0"/>
              <a:t>6/7/2020</a:t>
            </a:fld>
            <a:endParaRPr lang="en-US"/>
          </a:p>
        </p:txBody>
      </p:sp>
      <p:sp>
        <p:nvSpPr>
          <p:cNvPr id="5" name="Footer Placeholder 4"/>
          <p:cNvSpPr>
            <a:spLocks noGrp="1"/>
          </p:cNvSpPr>
          <p:nvPr>
            <p:ph type="ftr" sz="quarter" idx="11"/>
          </p:nvPr>
        </p:nvSpPr>
        <p:spPr/>
        <p:txBody>
          <a:bodyPr/>
          <a:lstStyle/>
          <a:p>
            <a:r>
              <a:rPr lang="en-US" smtClean="0"/>
              <a:t>MEU 07206</a:t>
            </a:r>
            <a:endParaRPr lang="en-US"/>
          </a:p>
        </p:txBody>
      </p:sp>
      <p:sp>
        <p:nvSpPr>
          <p:cNvPr id="6" name="Slide Number Placeholder 5"/>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240434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EB0EDF-3B9B-4D9A-9AEE-4A9C5F200B62}" type="datetime1">
              <a:rPr lang="en-US" smtClean="0"/>
              <a:t>6/7/2020</a:t>
            </a:fld>
            <a:endParaRPr lang="en-US"/>
          </a:p>
        </p:txBody>
      </p:sp>
      <p:sp>
        <p:nvSpPr>
          <p:cNvPr id="6" name="Footer Placeholder 5"/>
          <p:cNvSpPr>
            <a:spLocks noGrp="1"/>
          </p:cNvSpPr>
          <p:nvPr>
            <p:ph type="ftr" sz="quarter" idx="11"/>
          </p:nvPr>
        </p:nvSpPr>
        <p:spPr/>
        <p:txBody>
          <a:bodyPr/>
          <a:lstStyle/>
          <a:p>
            <a:r>
              <a:rPr lang="en-US" smtClean="0"/>
              <a:t>MEU 07206</a:t>
            </a:r>
            <a:endParaRPr lang="en-US"/>
          </a:p>
        </p:txBody>
      </p:sp>
      <p:sp>
        <p:nvSpPr>
          <p:cNvPr id="7" name="Slide Number Placeholder 6"/>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171518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038C0-3578-40A9-AE83-3B37B7B96BB1}" type="datetime1">
              <a:rPr lang="en-US" smtClean="0"/>
              <a:t>6/7/2020</a:t>
            </a:fld>
            <a:endParaRPr lang="en-US"/>
          </a:p>
        </p:txBody>
      </p:sp>
      <p:sp>
        <p:nvSpPr>
          <p:cNvPr id="8" name="Footer Placeholder 7"/>
          <p:cNvSpPr>
            <a:spLocks noGrp="1"/>
          </p:cNvSpPr>
          <p:nvPr>
            <p:ph type="ftr" sz="quarter" idx="11"/>
          </p:nvPr>
        </p:nvSpPr>
        <p:spPr/>
        <p:txBody>
          <a:bodyPr/>
          <a:lstStyle/>
          <a:p>
            <a:r>
              <a:rPr lang="en-US" smtClean="0"/>
              <a:t>MEU 07206</a:t>
            </a:r>
            <a:endParaRPr lang="en-US"/>
          </a:p>
        </p:txBody>
      </p:sp>
      <p:sp>
        <p:nvSpPr>
          <p:cNvPr id="9" name="Slide Number Placeholder 8"/>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36118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71A526-1EF3-46BE-9C95-CC17A931AF38}" type="datetime1">
              <a:rPr lang="en-US" smtClean="0"/>
              <a:t>6/7/2020</a:t>
            </a:fld>
            <a:endParaRPr lang="en-US"/>
          </a:p>
        </p:txBody>
      </p:sp>
      <p:sp>
        <p:nvSpPr>
          <p:cNvPr id="4" name="Footer Placeholder 3"/>
          <p:cNvSpPr>
            <a:spLocks noGrp="1"/>
          </p:cNvSpPr>
          <p:nvPr>
            <p:ph type="ftr" sz="quarter" idx="11"/>
          </p:nvPr>
        </p:nvSpPr>
        <p:spPr/>
        <p:txBody>
          <a:bodyPr/>
          <a:lstStyle/>
          <a:p>
            <a:r>
              <a:rPr lang="en-US" smtClean="0"/>
              <a:t>MEU 07206</a:t>
            </a:r>
            <a:endParaRPr lang="en-US"/>
          </a:p>
        </p:txBody>
      </p:sp>
      <p:sp>
        <p:nvSpPr>
          <p:cNvPr id="5" name="Slide Number Placeholder 4"/>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161424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DFBD9-8660-4C84-B32F-F3469058924E}" type="datetime1">
              <a:rPr lang="en-US" smtClean="0"/>
              <a:t>6/7/2020</a:t>
            </a:fld>
            <a:endParaRPr lang="en-US"/>
          </a:p>
        </p:txBody>
      </p:sp>
      <p:sp>
        <p:nvSpPr>
          <p:cNvPr id="3" name="Footer Placeholder 2"/>
          <p:cNvSpPr>
            <a:spLocks noGrp="1"/>
          </p:cNvSpPr>
          <p:nvPr>
            <p:ph type="ftr" sz="quarter" idx="11"/>
          </p:nvPr>
        </p:nvSpPr>
        <p:spPr/>
        <p:txBody>
          <a:bodyPr/>
          <a:lstStyle/>
          <a:p>
            <a:r>
              <a:rPr lang="en-US" smtClean="0"/>
              <a:t>MEU 07206</a:t>
            </a:r>
            <a:endParaRPr lang="en-US"/>
          </a:p>
        </p:txBody>
      </p:sp>
      <p:sp>
        <p:nvSpPr>
          <p:cNvPr id="4" name="Slide Number Placeholder 3"/>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242263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FE03A-8507-453B-8D17-290CF2485FBC}" type="datetime1">
              <a:rPr lang="en-US" smtClean="0"/>
              <a:t>6/7/2020</a:t>
            </a:fld>
            <a:endParaRPr lang="en-US"/>
          </a:p>
        </p:txBody>
      </p:sp>
      <p:sp>
        <p:nvSpPr>
          <p:cNvPr id="6" name="Footer Placeholder 5"/>
          <p:cNvSpPr>
            <a:spLocks noGrp="1"/>
          </p:cNvSpPr>
          <p:nvPr>
            <p:ph type="ftr" sz="quarter" idx="11"/>
          </p:nvPr>
        </p:nvSpPr>
        <p:spPr/>
        <p:txBody>
          <a:bodyPr/>
          <a:lstStyle/>
          <a:p>
            <a:r>
              <a:rPr lang="en-US" smtClean="0"/>
              <a:t>MEU 07206</a:t>
            </a:r>
            <a:endParaRPr lang="en-US"/>
          </a:p>
        </p:txBody>
      </p:sp>
      <p:sp>
        <p:nvSpPr>
          <p:cNvPr id="7" name="Slide Number Placeholder 6"/>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336990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DDD5E-94D1-4C0D-9D0E-AD7142C2D91F}" type="datetime1">
              <a:rPr lang="en-US" smtClean="0"/>
              <a:t>6/7/2020</a:t>
            </a:fld>
            <a:endParaRPr lang="en-US"/>
          </a:p>
        </p:txBody>
      </p:sp>
      <p:sp>
        <p:nvSpPr>
          <p:cNvPr id="6" name="Footer Placeholder 5"/>
          <p:cNvSpPr>
            <a:spLocks noGrp="1"/>
          </p:cNvSpPr>
          <p:nvPr>
            <p:ph type="ftr" sz="quarter" idx="11"/>
          </p:nvPr>
        </p:nvSpPr>
        <p:spPr/>
        <p:txBody>
          <a:bodyPr/>
          <a:lstStyle/>
          <a:p>
            <a:r>
              <a:rPr lang="en-US" smtClean="0"/>
              <a:t>MEU 07206</a:t>
            </a:r>
            <a:endParaRPr lang="en-US"/>
          </a:p>
        </p:txBody>
      </p:sp>
      <p:sp>
        <p:nvSpPr>
          <p:cNvPr id="7" name="Slide Number Placeholder 6"/>
          <p:cNvSpPr>
            <a:spLocks noGrp="1"/>
          </p:cNvSpPr>
          <p:nvPr>
            <p:ph type="sldNum" sz="quarter" idx="12"/>
          </p:nvPr>
        </p:nvSpPr>
        <p:spPr/>
        <p:txBody>
          <a:bodyPr/>
          <a:lstStyle/>
          <a:p>
            <a:fld id="{FC43050D-2B21-404F-9BD7-0C10B62ADE60}" type="slidenum">
              <a:rPr lang="en-US" smtClean="0"/>
              <a:t>‹#›</a:t>
            </a:fld>
            <a:endParaRPr lang="en-US"/>
          </a:p>
        </p:txBody>
      </p:sp>
    </p:spTree>
    <p:extLst>
      <p:ext uri="{BB962C8B-B14F-4D97-AF65-F5344CB8AC3E}">
        <p14:creationId xmlns:p14="http://schemas.microsoft.com/office/powerpoint/2010/main" val="233114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ACFB7-E790-4910-A656-714A5F011A67}" type="datetime1">
              <a:rPr lang="en-US" smtClean="0"/>
              <a:t>6/7/2020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MEU 07206</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3050D-2B21-404F-9BD7-0C10B62ADE60}" type="slidenum">
              <a:rPr lang="en-US" smtClean="0"/>
              <a:t>‹#›</a:t>
            </a:fld>
            <a:endParaRPr lang="en-US"/>
          </a:p>
        </p:txBody>
      </p:sp>
    </p:spTree>
    <p:extLst>
      <p:ext uri="{BB962C8B-B14F-4D97-AF65-F5344CB8AC3E}">
        <p14:creationId xmlns:p14="http://schemas.microsoft.com/office/powerpoint/2010/main" val="23749197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9093"/>
            <a:ext cx="9144000" cy="1915187"/>
          </a:xfrm>
        </p:spPr>
        <p:txBody>
          <a:bodyPr/>
          <a:lstStyle/>
          <a:p>
            <a:r>
              <a:rPr lang="en-US" dirty="0" smtClean="0"/>
              <a:t>NATIONAL INSTITUTE OF TRANSPORT</a:t>
            </a:r>
            <a:endParaRPr lang="en-US" dirty="0"/>
          </a:p>
        </p:txBody>
      </p:sp>
      <p:sp>
        <p:nvSpPr>
          <p:cNvPr id="3" name="Subtitle 2"/>
          <p:cNvSpPr>
            <a:spLocks noGrp="1"/>
          </p:cNvSpPr>
          <p:nvPr>
            <p:ph type="subTitle" idx="1"/>
          </p:nvPr>
        </p:nvSpPr>
        <p:spPr/>
        <p:txBody>
          <a:bodyPr/>
          <a:lstStyle/>
          <a:p>
            <a:r>
              <a:rPr lang="en-US" dirty="0">
                <a:solidFill>
                  <a:schemeClr val="tx1"/>
                </a:solidFill>
                <a:cs typeface="Times New Roman" panose="02020603050405020304" pitchFamily="18" charset="0"/>
              </a:rPr>
              <a:t>ENGINEERING MEASUREMENTS AND INSTRUMENTATION </a:t>
            </a:r>
            <a:r>
              <a:rPr lang="en-US" dirty="0" smtClean="0">
                <a:cs typeface="Times New Roman" panose="02020603050405020304" pitchFamily="18" charset="0"/>
              </a:rPr>
              <a:t>II</a:t>
            </a:r>
          </a:p>
          <a:p>
            <a:r>
              <a:rPr lang="en-US" dirty="0" smtClean="0">
                <a:solidFill>
                  <a:schemeClr val="tx1"/>
                </a:solidFill>
              </a:rPr>
              <a:t>Lecture 01: variable conversion elements</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course Lecturer: </a:t>
            </a:r>
            <a:r>
              <a:rPr lang="en-US" dirty="0"/>
              <a:t>E</a:t>
            </a:r>
            <a:r>
              <a:rPr lang="en-US" dirty="0" smtClean="0">
                <a:solidFill>
                  <a:schemeClr val="tx1"/>
                </a:solidFill>
              </a:rPr>
              <a:t>ng. Khadija o. Mohammed</a:t>
            </a:r>
            <a:endParaRPr lang="en-US" dirty="0">
              <a:solidFill>
                <a:schemeClr val="tx1"/>
              </a:solidFill>
            </a:endParaRPr>
          </a:p>
          <a:p>
            <a:endParaRPr lang="en-US" dirty="0"/>
          </a:p>
        </p:txBody>
      </p:sp>
      <p:pic>
        <p:nvPicPr>
          <p:cNvPr id="4" name="Picture 3"/>
          <p:cNvPicPr>
            <a:picLocks noChangeAspect="1"/>
          </p:cNvPicPr>
          <p:nvPr/>
        </p:nvPicPr>
        <p:blipFill>
          <a:blip r:embed="rId2"/>
          <a:stretch>
            <a:fillRect/>
          </a:stretch>
        </p:blipFill>
        <p:spPr>
          <a:xfrm>
            <a:off x="3987497" y="2009104"/>
            <a:ext cx="3066757" cy="1592934"/>
          </a:xfrm>
          <a:prstGeom prst="rect">
            <a:avLst/>
          </a:prstGeom>
        </p:spPr>
      </p:pic>
    </p:spTree>
    <p:extLst>
      <p:ext uri="{BB962C8B-B14F-4D97-AF65-F5344CB8AC3E}">
        <p14:creationId xmlns:p14="http://schemas.microsoft.com/office/powerpoint/2010/main" val="95084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37626"/>
            <a:ext cx="10396882" cy="1343021"/>
          </a:xfrm>
        </p:spPr>
        <p:txBody>
          <a:bodyPr>
            <a:normAutofit/>
          </a:bodyPr>
          <a:lstStyle/>
          <a:p>
            <a:r>
              <a:rPr lang="en-US" dirty="0" smtClean="0"/>
              <a:t>PERQUISITE (FUNCTIONAL ELEMENTS OF AN INSTRUMENT FROM MEU 07108)</a:t>
            </a:r>
            <a:endParaRPr lang="en-US" dirty="0"/>
          </a:p>
        </p:txBody>
      </p:sp>
      <p:pic>
        <p:nvPicPr>
          <p:cNvPr id="7" name="Content Placeholder 6"/>
          <p:cNvPicPr>
            <a:picLocks noGrp="1" noChangeAspect="1"/>
          </p:cNvPicPr>
          <p:nvPr>
            <p:ph idx="1"/>
          </p:nvPr>
        </p:nvPicPr>
        <p:blipFill>
          <a:blip r:embed="rId2"/>
          <a:stretch>
            <a:fillRect/>
          </a:stretch>
        </p:blipFill>
        <p:spPr>
          <a:xfrm>
            <a:off x="801858" y="1941342"/>
            <a:ext cx="10280825" cy="2292520"/>
          </a:xfrm>
          <a:prstGeom prst="rect">
            <a:avLst/>
          </a:prstGeom>
        </p:spPr>
      </p:pic>
      <p:sp>
        <p:nvSpPr>
          <p:cNvPr id="4" name="Date Placeholder 3"/>
          <p:cNvSpPr>
            <a:spLocks noGrp="1"/>
          </p:cNvSpPr>
          <p:nvPr>
            <p:ph type="dt" sz="half" idx="10"/>
          </p:nvPr>
        </p:nvSpPr>
        <p:spPr/>
        <p:txBody>
          <a:bodyPr/>
          <a:lstStyle/>
          <a:p>
            <a:fld id="{E032A437-5C52-4EC8-8D6C-1D75C69F9491}" type="datetime1">
              <a:rPr lang="en-US" smtClean="0">
                <a:solidFill>
                  <a:schemeClr val="tx1"/>
                </a:solidFill>
              </a:rPr>
              <a:t>6/7/2020</a:t>
            </a:fld>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solidFill>
                  <a:schemeClr val="tx1"/>
                </a:solidFill>
              </a:rPr>
              <a:t>MEU 07206</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FC43050D-2B21-404F-9BD7-0C10B62ADE60}"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194437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10396882" cy="914400"/>
          </a:xfrm>
        </p:spPr>
        <p:txBody>
          <a:bodyPr>
            <a:noAutofit/>
          </a:bodyPr>
          <a:lstStyle/>
          <a:p>
            <a:r>
              <a:rPr lang="en-US" sz="4400" b="1" dirty="0" smtClean="0"/>
              <a:t>Introduction to variable conversion elements</a:t>
            </a:r>
            <a:endParaRPr lang="en-US" sz="4400" b="1" dirty="0"/>
          </a:p>
        </p:txBody>
      </p:sp>
      <p:sp>
        <p:nvSpPr>
          <p:cNvPr id="3" name="Content Placeholder 2"/>
          <p:cNvSpPr>
            <a:spLocks noGrp="1"/>
          </p:cNvSpPr>
          <p:nvPr>
            <p:ph idx="1"/>
          </p:nvPr>
        </p:nvSpPr>
        <p:spPr>
          <a:xfrm>
            <a:off x="685800" y="1237957"/>
            <a:ext cx="10394707" cy="4737839"/>
          </a:xfrm>
        </p:spPr>
        <p:txBody>
          <a:bodyPr>
            <a:normAutofit/>
          </a:bodyPr>
          <a:lstStyle/>
          <a:p>
            <a:pPr marL="0" indent="0" algn="just">
              <a:lnSpc>
                <a:spcPct val="150000"/>
              </a:lnSpc>
              <a:buNone/>
            </a:pPr>
            <a:r>
              <a:rPr lang="en-US" sz="2400" cap="none" dirty="0" smtClean="0">
                <a:latin typeface="Times New Roman" panose="02020603050405020304" pitchFamily="18" charset="0"/>
                <a:cs typeface="Times New Roman" panose="02020603050405020304" pitchFamily="18" charset="0"/>
              </a:rPr>
              <a:t>Variable conversion elements in the measurement system are elements which converts the non-voltage form sensor outputs into a signal form which is more convenient. </a:t>
            </a:r>
          </a:p>
          <a:p>
            <a:pPr marL="0" indent="0" algn="just">
              <a:lnSpc>
                <a:spcPct val="150000"/>
              </a:lnSpc>
              <a:buNone/>
            </a:pPr>
            <a:r>
              <a:rPr lang="en-US" sz="2400" cap="none" dirty="0" smtClean="0">
                <a:latin typeface="Times New Roman" panose="02020603050405020304" pitchFamily="18" charset="0"/>
                <a:cs typeface="Times New Roman" panose="02020603050405020304" pitchFamily="18" charset="0"/>
              </a:rPr>
              <a:t>These non-voltage sensor outputs includes translational displacements and changes in various electrical parameters such as resistance, inductance, capacitance and current. In some cases, the output may alternatively take the form of variations in the phase or frequency of an </a:t>
            </a:r>
            <a:r>
              <a:rPr lang="en-US" sz="2400" cap="none" dirty="0" err="1" smtClean="0">
                <a:latin typeface="Times New Roman" panose="02020603050405020304" pitchFamily="18" charset="0"/>
                <a:cs typeface="Times New Roman" panose="02020603050405020304" pitchFamily="18" charset="0"/>
              </a:rPr>
              <a:t>a.C</a:t>
            </a:r>
            <a:r>
              <a:rPr lang="en-US" sz="2400" cap="none" dirty="0" smtClean="0">
                <a:latin typeface="Times New Roman" panose="02020603050405020304" pitchFamily="18" charset="0"/>
                <a:cs typeface="Times New Roman" panose="02020603050405020304" pitchFamily="18" charset="0"/>
              </a:rPr>
              <a:t>. Signal</a:t>
            </a:r>
            <a:r>
              <a:rPr lang="en-US" sz="2400" dirty="0" smtClean="0">
                <a:latin typeface="Times New Roman" panose="02020603050405020304" pitchFamily="18" charset="0"/>
                <a:cs typeface="Times New Roman" panose="02020603050405020304" pitchFamily="18" charset="0"/>
              </a:rPr>
              <a:t>.</a:t>
            </a:r>
            <a:endParaRPr lang="en-US" sz="2400" cap="none"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8EE96E4-8E46-43D9-BE79-00AAB61FA545}" type="datetime1">
              <a:rPr lang="en-US" smtClean="0">
                <a:solidFill>
                  <a:schemeClr val="tx1"/>
                </a:solidFill>
              </a:rPr>
              <a:t>6/7/2020</a:t>
            </a:fld>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solidFill>
                  <a:schemeClr val="tx1"/>
                </a:solidFill>
              </a:rPr>
              <a:t>MEU 07206</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FC43050D-2B21-404F-9BD7-0C10B62ADE60}"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64241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40678"/>
            <a:ext cx="10396882" cy="717451"/>
          </a:xfrm>
        </p:spPr>
        <p:txBody>
          <a:bodyPr>
            <a:normAutofit/>
          </a:bodyPr>
          <a:lstStyle/>
          <a:p>
            <a:r>
              <a:rPr lang="en-US" b="1" dirty="0" smtClean="0"/>
              <a:t>Types of variable conversion element  </a:t>
            </a:r>
            <a:endParaRPr lang="en-US" b="1" dirty="0"/>
          </a:p>
        </p:txBody>
      </p:sp>
      <p:sp>
        <p:nvSpPr>
          <p:cNvPr id="3" name="Content Placeholder 2"/>
          <p:cNvSpPr>
            <a:spLocks noGrp="1"/>
          </p:cNvSpPr>
          <p:nvPr>
            <p:ph idx="1"/>
          </p:nvPr>
        </p:nvSpPr>
        <p:spPr>
          <a:xfrm>
            <a:off x="685800" y="858130"/>
            <a:ext cx="10394707" cy="4516456"/>
          </a:xfrm>
        </p:spPr>
        <p:txBody>
          <a:bodyPr>
            <a:normAutofit lnSpcReduction="10000"/>
          </a:bodyPr>
          <a:lstStyle/>
          <a:p>
            <a:pPr marL="0" indent="0" algn="just">
              <a:lnSpc>
                <a:spcPct val="150000"/>
              </a:lnSpc>
              <a:buNone/>
            </a:pPr>
            <a:r>
              <a:rPr lang="en-US" sz="2400" cap="none" dirty="0" smtClean="0">
                <a:latin typeface="Times New Roman" panose="02020603050405020304" pitchFamily="18" charset="0"/>
                <a:cs typeface="Times New Roman" panose="02020603050405020304" pitchFamily="18" charset="0"/>
              </a:rPr>
              <a:t>For the purpose of our study we will learn about the most important type of variable conversion elements which is the bridge circuit. </a:t>
            </a:r>
          </a:p>
          <a:p>
            <a:pPr marL="0" indent="0" algn="just">
              <a:lnSpc>
                <a:spcPct val="150000"/>
              </a:lnSpc>
              <a:buNone/>
            </a:pPr>
            <a:r>
              <a:rPr lang="en-US" sz="2400" cap="none" dirty="0" smtClean="0">
                <a:latin typeface="Times New Roman" panose="02020603050405020304" pitchFamily="18" charset="0"/>
                <a:cs typeface="Times New Roman" panose="02020603050405020304" pitchFamily="18" charset="0"/>
              </a:rPr>
              <a:t>Bridge circuit provide an accurate method of measuring resistance, inductance and capacitance values, and enable the detection of very small changes in physical quantities about a nominal value. </a:t>
            </a:r>
          </a:p>
          <a:p>
            <a:pPr marL="0" indent="0" algn="just">
              <a:lnSpc>
                <a:spcPct val="150000"/>
              </a:lnSpc>
              <a:buNone/>
            </a:pPr>
            <a:r>
              <a:rPr lang="en-US" sz="2400" cap="none" dirty="0" smtClean="0">
                <a:latin typeface="Times New Roman" panose="02020603050405020304" pitchFamily="18" charset="0"/>
                <a:cs typeface="Times New Roman" panose="02020603050405020304" pitchFamily="18" charset="0"/>
              </a:rPr>
              <a:t>They are of immense importance in measurement system technology because so many transducers measuring physical quantities have an output that is expressed as a change in resistance, inductance or capacitance.</a:t>
            </a:r>
          </a:p>
        </p:txBody>
      </p:sp>
      <p:sp>
        <p:nvSpPr>
          <p:cNvPr id="4" name="Date Placeholder 3"/>
          <p:cNvSpPr>
            <a:spLocks noGrp="1"/>
          </p:cNvSpPr>
          <p:nvPr>
            <p:ph type="dt" sz="half" idx="10"/>
          </p:nvPr>
        </p:nvSpPr>
        <p:spPr/>
        <p:txBody>
          <a:bodyPr/>
          <a:lstStyle/>
          <a:p>
            <a:fld id="{E032A437-5C52-4EC8-8D6C-1D75C69F9491}" type="datetime1">
              <a:rPr lang="en-US" smtClean="0">
                <a:solidFill>
                  <a:schemeClr val="tx1"/>
                </a:solidFill>
              </a:rPr>
              <a:t>6/7/2020</a:t>
            </a:fld>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solidFill>
                  <a:schemeClr val="tx1"/>
                </a:solidFill>
              </a:rPr>
              <a:t>MEU 07206</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FC43050D-2B21-404F-9BD7-0C10B62ADE60}" type="slidenum">
              <a:rPr lang="en-US" smtClean="0">
                <a:solidFill>
                  <a:schemeClr val="tx1"/>
                </a:solidFill>
              </a:rPr>
              <a:t>4</a:t>
            </a:fld>
            <a:endParaRPr lang="en-US" dirty="0">
              <a:solidFill>
                <a:schemeClr val="tx1"/>
              </a:solidFill>
            </a:endParaRPr>
          </a:p>
        </p:txBody>
      </p:sp>
    </p:spTree>
    <p:extLst>
      <p:ext uri="{BB962C8B-B14F-4D97-AF65-F5344CB8AC3E}">
        <p14:creationId xmlns:p14="http://schemas.microsoft.com/office/powerpoint/2010/main" val="3709913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9152"/>
            <a:ext cx="10396882" cy="787790"/>
          </a:xfrm>
        </p:spPr>
        <p:txBody>
          <a:bodyPr>
            <a:normAutofit/>
          </a:bodyPr>
          <a:lstStyle/>
          <a:p>
            <a:r>
              <a:rPr lang="en-US" b="1" dirty="0" smtClean="0"/>
              <a:t>Classes and types of Bridge circuits</a:t>
            </a:r>
            <a:endParaRPr lang="en-US" b="1" dirty="0"/>
          </a:p>
        </p:txBody>
      </p:sp>
      <p:sp>
        <p:nvSpPr>
          <p:cNvPr id="3" name="Content Placeholder 2"/>
          <p:cNvSpPr>
            <a:spLocks noGrp="1"/>
          </p:cNvSpPr>
          <p:nvPr>
            <p:ph idx="1"/>
          </p:nvPr>
        </p:nvSpPr>
        <p:spPr>
          <a:xfrm>
            <a:off x="685800" y="1026942"/>
            <a:ext cx="10394707" cy="4543864"/>
          </a:xfrm>
        </p:spPr>
        <p:txBody>
          <a:bodyPr>
            <a:normAutofit/>
          </a:bodyPr>
          <a:lstStyle/>
          <a:p>
            <a:pPr marL="0" indent="0" algn="just">
              <a:lnSpc>
                <a:spcPct val="150000"/>
              </a:lnSpc>
              <a:buNone/>
            </a:pPr>
            <a:r>
              <a:rPr lang="en-US" sz="3200" cap="none" dirty="0">
                <a:latin typeface="Times New Roman" panose="02020603050405020304" pitchFamily="18" charset="0"/>
                <a:cs typeface="Times New Roman" panose="02020603050405020304" pitchFamily="18" charset="0"/>
              </a:rPr>
              <a:t>Bridge circuits can classified into D.C and A.C bridge </a:t>
            </a:r>
            <a:r>
              <a:rPr lang="en-US" sz="3200" cap="none" dirty="0" smtClean="0">
                <a:latin typeface="Times New Roman" panose="02020603050405020304" pitchFamily="18" charset="0"/>
                <a:cs typeface="Times New Roman" panose="02020603050405020304" pitchFamily="18" charset="0"/>
              </a:rPr>
              <a:t>circuits. They are also </a:t>
            </a:r>
            <a:r>
              <a:rPr lang="en-US" sz="3200" cap="none" dirty="0">
                <a:latin typeface="Times New Roman" panose="02020603050405020304" pitchFamily="18" charset="0"/>
                <a:cs typeface="Times New Roman" panose="02020603050405020304" pitchFamily="18" charset="0"/>
              </a:rPr>
              <a:t>divided into two types which may exist in either of the mentioned categories. </a:t>
            </a:r>
            <a:endParaRPr lang="en-US" sz="3200" cap="none"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3200" cap="none" dirty="0" smtClean="0">
                <a:latin typeface="Times New Roman" panose="02020603050405020304" pitchFamily="18" charset="0"/>
                <a:cs typeface="Times New Roman" panose="02020603050405020304" pitchFamily="18" charset="0"/>
              </a:rPr>
              <a:t>These </a:t>
            </a:r>
            <a:r>
              <a:rPr lang="en-US" sz="3200" cap="none" dirty="0">
                <a:latin typeface="Times New Roman" panose="02020603050405020304" pitchFamily="18" charset="0"/>
                <a:cs typeface="Times New Roman" panose="02020603050405020304" pitchFamily="18" charset="0"/>
              </a:rPr>
              <a:t>are Null type and deflection type where the latter is used within closed-loop automatic control schemes and the other is employed for calibration purposes</a:t>
            </a:r>
            <a:endParaRPr lang="en-US" sz="3200" dirty="0"/>
          </a:p>
        </p:txBody>
      </p:sp>
      <p:sp>
        <p:nvSpPr>
          <p:cNvPr id="4" name="Date Placeholder 3"/>
          <p:cNvSpPr>
            <a:spLocks noGrp="1"/>
          </p:cNvSpPr>
          <p:nvPr>
            <p:ph type="dt" sz="half" idx="10"/>
          </p:nvPr>
        </p:nvSpPr>
        <p:spPr/>
        <p:txBody>
          <a:bodyPr/>
          <a:lstStyle/>
          <a:p>
            <a:fld id="{E032A437-5C52-4EC8-8D6C-1D75C69F9491}" type="datetime1">
              <a:rPr lang="en-US" smtClean="0">
                <a:solidFill>
                  <a:schemeClr val="tx1"/>
                </a:solidFill>
              </a:rPr>
              <a:t>6/7/2020</a:t>
            </a:fld>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solidFill>
                  <a:schemeClr val="tx1"/>
                </a:solidFill>
              </a:rPr>
              <a:t>MEU 07206</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FC43050D-2B21-404F-9BD7-0C10B62ADE60}"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434022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464234"/>
            <a:ext cx="4126860" cy="1223889"/>
          </a:xfrm>
        </p:spPr>
        <p:txBody>
          <a:bodyPr/>
          <a:lstStyle/>
          <a:p>
            <a:r>
              <a:rPr lang="en-US" b="1" dirty="0"/>
              <a:t>Dc </a:t>
            </a:r>
            <a:r>
              <a:rPr lang="en-US" b="1" dirty="0" smtClean="0"/>
              <a:t>bridges : </a:t>
            </a:r>
            <a:r>
              <a:rPr lang="en-US" b="1" dirty="0"/>
              <a:t>(null type)</a:t>
            </a:r>
          </a:p>
        </p:txBody>
      </p:sp>
      <p:pic>
        <p:nvPicPr>
          <p:cNvPr id="8" name="Content Placeholder 7"/>
          <p:cNvPicPr>
            <a:picLocks noGrp="1" noChangeAspect="1"/>
          </p:cNvPicPr>
          <p:nvPr>
            <p:ph idx="1"/>
          </p:nvPr>
        </p:nvPicPr>
        <p:blipFill>
          <a:blip r:embed="rId2"/>
          <a:stretch>
            <a:fillRect/>
          </a:stretch>
        </p:blipFill>
        <p:spPr>
          <a:xfrm>
            <a:off x="5728338" y="987425"/>
            <a:ext cx="5081899" cy="4873625"/>
          </a:xfrm>
          <a:prstGeom prst="rect">
            <a:avLst/>
          </a:prstGeom>
        </p:spPr>
      </p:pic>
      <p:sp>
        <p:nvSpPr>
          <p:cNvPr id="4" name="Text Placeholder 3"/>
          <p:cNvSpPr>
            <a:spLocks noGrp="1"/>
          </p:cNvSpPr>
          <p:nvPr>
            <p:ph type="body" sz="half" idx="2"/>
          </p:nvPr>
        </p:nvSpPr>
        <p:spPr>
          <a:xfrm>
            <a:off x="693642" y="2070182"/>
            <a:ext cx="4126861" cy="3304403"/>
          </a:xfrm>
        </p:spPr>
        <p:txBody>
          <a:bodyPr/>
          <a:lstStyle/>
          <a:p>
            <a:r>
              <a:rPr lang="en-US" dirty="0" smtClean="0"/>
              <a:t>Wheatstone bridge</a:t>
            </a:r>
          </a:p>
          <a:p>
            <a:pPr algn="just">
              <a:lnSpc>
                <a:spcPct val="150000"/>
              </a:lnSpc>
            </a:pPr>
            <a:r>
              <a:rPr lang="en-US" sz="2000" cap="none" dirty="0" smtClean="0">
                <a:latin typeface="Times New Roman" panose="02020603050405020304" pitchFamily="18" charset="0"/>
                <a:cs typeface="Times New Roman" panose="02020603050405020304" pitchFamily="18" charset="0"/>
              </a:rPr>
              <a:t>This is how the null type D.C bridge form is, derivation will be done on the board</a:t>
            </a:r>
          </a:p>
          <a:p>
            <a:endParaRPr lang="en-US" dirty="0"/>
          </a:p>
          <a:p>
            <a:endParaRPr lang="en-US" dirty="0"/>
          </a:p>
        </p:txBody>
      </p:sp>
      <p:sp>
        <p:nvSpPr>
          <p:cNvPr id="5" name="Date Placeholder 4"/>
          <p:cNvSpPr>
            <a:spLocks noGrp="1"/>
          </p:cNvSpPr>
          <p:nvPr>
            <p:ph type="dt" sz="half" idx="10"/>
          </p:nvPr>
        </p:nvSpPr>
        <p:spPr/>
        <p:txBody>
          <a:bodyPr/>
          <a:lstStyle/>
          <a:p>
            <a:fld id="{D55FE03A-8507-453B-8D17-290CF2485FBC}" type="datetime1">
              <a:rPr lang="en-US" smtClean="0">
                <a:solidFill>
                  <a:schemeClr val="tx1"/>
                </a:solidFill>
              </a:rPr>
              <a:t>6/7/2020</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smtClean="0">
                <a:solidFill>
                  <a:schemeClr val="tx1"/>
                </a:solidFill>
              </a:rPr>
              <a:t>MEU 07206</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FC43050D-2B21-404F-9BD7-0C10B62ADE60}" type="slidenum">
              <a:rPr lang="en-US" smtClean="0">
                <a:solidFill>
                  <a:schemeClr val="tx1"/>
                </a:solidFill>
              </a:rPr>
              <a:t>6</a:t>
            </a:fld>
            <a:endParaRPr lang="en-US" dirty="0">
              <a:solidFill>
                <a:schemeClr val="tx1"/>
              </a:solidFill>
            </a:endParaRPr>
          </a:p>
        </p:txBody>
      </p:sp>
      <p:pic>
        <p:nvPicPr>
          <p:cNvPr id="9" name="Picture 8"/>
          <p:cNvPicPr>
            <a:picLocks noChangeAspect="1"/>
          </p:cNvPicPr>
          <p:nvPr/>
        </p:nvPicPr>
        <p:blipFill>
          <a:blip r:embed="rId3"/>
          <a:stretch>
            <a:fillRect/>
          </a:stretch>
        </p:blipFill>
        <p:spPr>
          <a:xfrm>
            <a:off x="1010893" y="3722383"/>
            <a:ext cx="3165230" cy="1956136"/>
          </a:xfrm>
          <a:prstGeom prst="rect">
            <a:avLst/>
          </a:prstGeom>
        </p:spPr>
      </p:pic>
    </p:spTree>
    <p:extLst>
      <p:ext uri="{BB962C8B-B14F-4D97-AF65-F5344CB8AC3E}">
        <p14:creationId xmlns:p14="http://schemas.microsoft.com/office/powerpoint/2010/main" val="3105109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334851"/>
            <a:ext cx="4126860" cy="940157"/>
          </a:xfrm>
        </p:spPr>
        <p:txBody>
          <a:bodyPr>
            <a:normAutofit fontScale="90000"/>
          </a:bodyPr>
          <a:lstStyle/>
          <a:p>
            <a:r>
              <a:rPr lang="en-US" b="1" dirty="0"/>
              <a:t>Dc bridges : </a:t>
            </a:r>
            <a:r>
              <a:rPr lang="en-US" b="1" dirty="0" smtClean="0"/>
              <a:t>(deflection type</a:t>
            </a:r>
            <a:r>
              <a:rPr lang="en-US" b="1" dirty="0"/>
              <a:t>)</a:t>
            </a:r>
          </a:p>
        </p:txBody>
      </p:sp>
      <p:pic>
        <p:nvPicPr>
          <p:cNvPr id="8" name="Content Placeholder 7"/>
          <p:cNvPicPr>
            <a:picLocks noGrp="1" noChangeAspect="1"/>
          </p:cNvPicPr>
          <p:nvPr>
            <p:ph idx="1"/>
          </p:nvPr>
        </p:nvPicPr>
        <p:blipFill>
          <a:blip r:embed="rId2"/>
          <a:stretch>
            <a:fillRect/>
          </a:stretch>
        </p:blipFill>
        <p:spPr>
          <a:xfrm>
            <a:off x="5533505" y="987425"/>
            <a:ext cx="5471565" cy="4873625"/>
          </a:xfrm>
          <a:prstGeom prst="rect">
            <a:avLst/>
          </a:prstGeom>
        </p:spPr>
      </p:pic>
      <p:sp>
        <p:nvSpPr>
          <p:cNvPr id="4" name="Text Placeholder 3"/>
          <p:cNvSpPr>
            <a:spLocks noGrp="1"/>
          </p:cNvSpPr>
          <p:nvPr>
            <p:ph type="body" sz="half" idx="2"/>
          </p:nvPr>
        </p:nvSpPr>
        <p:spPr>
          <a:xfrm>
            <a:off x="206062" y="1558345"/>
            <a:ext cx="4984124" cy="3657600"/>
          </a:xfrm>
        </p:spPr>
        <p:txBody>
          <a:bodyPr/>
          <a:lstStyle/>
          <a:p>
            <a:pPr algn="just">
              <a:lnSpc>
                <a:spcPct val="150000"/>
              </a:lnSpc>
            </a:pPr>
            <a:r>
              <a:rPr lang="en-US" sz="2000" cap="none" dirty="0" smtClean="0">
                <a:latin typeface="Times New Roman" panose="02020603050405020304" pitchFamily="18" charset="0"/>
                <a:cs typeface="Times New Roman" panose="02020603050405020304" pitchFamily="18" charset="0"/>
              </a:rPr>
              <a:t>This </a:t>
            </a:r>
            <a:r>
              <a:rPr lang="en-US" sz="2000" cap="none" dirty="0">
                <a:latin typeface="Times New Roman" panose="02020603050405020304" pitchFamily="18" charset="0"/>
                <a:cs typeface="Times New Roman" panose="02020603050405020304" pitchFamily="18" charset="0"/>
              </a:rPr>
              <a:t>is how the </a:t>
            </a:r>
            <a:r>
              <a:rPr lang="en-US" sz="2000" cap="none" dirty="0" smtClean="0">
                <a:latin typeface="Times New Roman" panose="02020603050405020304" pitchFamily="18" charset="0"/>
                <a:cs typeface="Times New Roman" panose="02020603050405020304" pitchFamily="18" charset="0"/>
              </a:rPr>
              <a:t>deflection </a:t>
            </a:r>
            <a:r>
              <a:rPr lang="en-US" sz="2000" cap="none" dirty="0">
                <a:latin typeface="Times New Roman" panose="02020603050405020304" pitchFamily="18" charset="0"/>
                <a:cs typeface="Times New Roman" panose="02020603050405020304" pitchFamily="18" charset="0"/>
              </a:rPr>
              <a:t>type D.C bridge form is, derivation will be done on the </a:t>
            </a:r>
            <a:r>
              <a:rPr lang="en-US" sz="2000" cap="none" dirty="0" smtClean="0">
                <a:latin typeface="Times New Roman" panose="02020603050405020304" pitchFamily="18" charset="0"/>
                <a:cs typeface="Times New Roman" panose="02020603050405020304" pitchFamily="18" charset="0"/>
              </a:rPr>
              <a:t>board. It mainly differs from Wheatstone bridge on the variable resistance where by for this case the variable resistance is replaced by a fixed resistance i.e.</a:t>
            </a:r>
          </a:p>
          <a:p>
            <a:r>
              <a:rPr lang="en-US" sz="2000" cap="none" dirty="0" smtClean="0">
                <a:latin typeface="Times New Roman" panose="02020603050405020304" pitchFamily="18" charset="0"/>
                <a:cs typeface="Times New Roman" panose="02020603050405020304" pitchFamily="18" charset="0"/>
              </a:rPr>
              <a:t> </a:t>
            </a:r>
            <a:endParaRPr lang="en-US" sz="2000" cap="none" dirty="0">
              <a:latin typeface="Times New Roman" panose="02020603050405020304" pitchFamily="18" charset="0"/>
              <a:cs typeface="Times New Roman" panose="02020603050405020304" pitchFamily="18" charset="0"/>
            </a:endParaRPr>
          </a:p>
          <a:p>
            <a:endParaRPr lang="en-US" dirty="0"/>
          </a:p>
        </p:txBody>
      </p:sp>
      <p:sp>
        <p:nvSpPr>
          <p:cNvPr id="5" name="Date Placeholder 4"/>
          <p:cNvSpPr>
            <a:spLocks noGrp="1"/>
          </p:cNvSpPr>
          <p:nvPr>
            <p:ph type="dt" sz="half" idx="10"/>
          </p:nvPr>
        </p:nvSpPr>
        <p:spPr/>
        <p:txBody>
          <a:bodyPr/>
          <a:lstStyle/>
          <a:p>
            <a:fld id="{D55FE03A-8507-453B-8D17-290CF2485FBC}" type="datetime1">
              <a:rPr lang="en-US" smtClean="0">
                <a:solidFill>
                  <a:schemeClr val="tx1"/>
                </a:solidFill>
              </a:rPr>
              <a:t>6/7/2020</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smtClean="0">
                <a:solidFill>
                  <a:schemeClr val="tx1"/>
                </a:solidFill>
              </a:rPr>
              <a:t>MEU 07206</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FC43050D-2B21-404F-9BD7-0C10B62ADE60}" type="slidenum">
              <a:rPr lang="en-US" smtClean="0">
                <a:solidFill>
                  <a:schemeClr val="tx1"/>
                </a:solidFill>
              </a:rPr>
              <a:t>7</a:t>
            </a:fld>
            <a:endParaRPr lang="en-US" dirty="0">
              <a:solidFill>
                <a:schemeClr val="tx1"/>
              </a:solidFill>
            </a:endParaRPr>
          </a:p>
        </p:txBody>
      </p:sp>
      <p:pic>
        <p:nvPicPr>
          <p:cNvPr id="10" name="Picture 9"/>
          <p:cNvPicPr>
            <a:picLocks noChangeAspect="1"/>
          </p:cNvPicPr>
          <p:nvPr/>
        </p:nvPicPr>
        <p:blipFill>
          <a:blip r:embed="rId3"/>
          <a:stretch>
            <a:fillRect/>
          </a:stretch>
        </p:blipFill>
        <p:spPr>
          <a:xfrm>
            <a:off x="903668" y="4539670"/>
            <a:ext cx="3286125" cy="676275"/>
          </a:xfrm>
          <a:prstGeom prst="rect">
            <a:avLst/>
          </a:prstGeom>
        </p:spPr>
      </p:pic>
    </p:spTree>
    <p:extLst>
      <p:ext uri="{BB962C8B-B14F-4D97-AF65-F5344CB8AC3E}">
        <p14:creationId xmlns:p14="http://schemas.microsoft.com/office/powerpoint/2010/main" val="3705411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57578"/>
            <a:ext cx="10396882" cy="837126"/>
          </a:xfrm>
        </p:spPr>
        <p:txBody>
          <a:bodyPr/>
          <a:lstStyle/>
          <a:p>
            <a:r>
              <a:rPr lang="en-US" dirty="0" smtClean="0"/>
              <a:t>Example 1</a:t>
            </a:r>
            <a:endParaRPr lang="en-US" dirty="0"/>
          </a:p>
        </p:txBody>
      </p:sp>
      <p:sp>
        <p:nvSpPr>
          <p:cNvPr id="3" name="Content Placeholder 2"/>
          <p:cNvSpPr>
            <a:spLocks noGrp="1"/>
          </p:cNvSpPr>
          <p:nvPr>
            <p:ph idx="1"/>
          </p:nvPr>
        </p:nvSpPr>
        <p:spPr>
          <a:xfrm>
            <a:off x="685800" y="1184856"/>
            <a:ext cx="10394707" cy="4189729"/>
          </a:xfrm>
        </p:spPr>
        <p:txBody>
          <a:bodyPr>
            <a:normAutofit/>
          </a:bodyPr>
          <a:lstStyle/>
          <a:p>
            <a:pPr marL="0" indent="0" algn="just">
              <a:buNone/>
            </a:pPr>
            <a:r>
              <a:rPr lang="en-US" sz="3200" cap="none" dirty="0" smtClean="0">
                <a:latin typeface="Times New Roman" panose="02020603050405020304" pitchFamily="18" charset="0"/>
                <a:cs typeface="Times New Roman" panose="02020603050405020304" pitchFamily="18" charset="0"/>
              </a:rPr>
              <a:t>Refer to example 7.1 from the book. Lets brief for five minutes and do it together in class</a:t>
            </a:r>
          </a:p>
          <a:p>
            <a:pPr marL="0" indent="0" algn="just">
              <a:buNone/>
            </a:pPr>
            <a:endParaRPr lang="en-US" sz="3200" cap="none" dirty="0">
              <a:latin typeface="Times New Roman" panose="02020603050405020304" pitchFamily="18" charset="0"/>
              <a:cs typeface="Times New Roman" panose="02020603050405020304" pitchFamily="18" charset="0"/>
            </a:endParaRPr>
          </a:p>
          <a:p>
            <a:pPr marL="0" indent="0" algn="just">
              <a:buNone/>
            </a:pPr>
            <a:endParaRPr lang="en-US" sz="3200" cap="none" dirty="0" smtClean="0">
              <a:latin typeface="Times New Roman" panose="02020603050405020304" pitchFamily="18" charset="0"/>
              <a:cs typeface="Times New Roman" panose="02020603050405020304" pitchFamily="18" charset="0"/>
            </a:endParaRPr>
          </a:p>
          <a:p>
            <a:pPr marL="0" indent="0" algn="just">
              <a:buNone/>
            </a:pPr>
            <a:endParaRPr lang="en-US" sz="3200" cap="none"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032A437-5C52-4EC8-8D6C-1D75C69F9491}" type="datetime1">
              <a:rPr lang="en-US" smtClean="0">
                <a:solidFill>
                  <a:schemeClr val="tx1"/>
                </a:solidFill>
              </a:rPr>
              <a:t>6/7/2020</a:t>
            </a:fld>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solidFill>
                  <a:schemeClr val="tx1"/>
                </a:solidFill>
              </a:rPr>
              <a:t>MEU 07206</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FC43050D-2B21-404F-9BD7-0C10B62ADE60}" type="slidenum">
              <a:rPr lang="en-US" smtClean="0">
                <a:solidFill>
                  <a:schemeClr val="tx1"/>
                </a:solidFill>
              </a:rPr>
              <a:t>8</a:t>
            </a:fld>
            <a:endParaRPr lang="en-US" dirty="0">
              <a:solidFill>
                <a:schemeClr val="tx1"/>
              </a:solidFill>
            </a:endParaRPr>
          </a:p>
        </p:txBody>
      </p:sp>
    </p:spTree>
    <p:extLst>
      <p:ext uri="{BB962C8B-B14F-4D97-AF65-F5344CB8AC3E}">
        <p14:creationId xmlns:p14="http://schemas.microsoft.com/office/powerpoint/2010/main" val="245446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DFBD9-8660-4C84-B32F-F3469058924E}" type="datetime1">
              <a:rPr lang="en-US" smtClean="0"/>
              <a:t>6/7/2020</a:t>
            </a:fld>
            <a:endParaRPr lang="en-US"/>
          </a:p>
        </p:txBody>
      </p:sp>
      <p:sp>
        <p:nvSpPr>
          <p:cNvPr id="3" name="Footer Placeholder 2"/>
          <p:cNvSpPr>
            <a:spLocks noGrp="1"/>
          </p:cNvSpPr>
          <p:nvPr>
            <p:ph type="ftr" sz="quarter" idx="11"/>
          </p:nvPr>
        </p:nvSpPr>
        <p:spPr/>
        <p:txBody>
          <a:bodyPr/>
          <a:lstStyle/>
          <a:p>
            <a:r>
              <a:rPr lang="en-US" smtClean="0"/>
              <a:t>MEU 07206</a:t>
            </a:r>
            <a:endParaRPr lang="en-US"/>
          </a:p>
        </p:txBody>
      </p:sp>
      <p:sp>
        <p:nvSpPr>
          <p:cNvPr id="4" name="Slide Number Placeholder 3"/>
          <p:cNvSpPr>
            <a:spLocks noGrp="1"/>
          </p:cNvSpPr>
          <p:nvPr>
            <p:ph type="sldNum" sz="quarter" idx="12"/>
          </p:nvPr>
        </p:nvSpPr>
        <p:spPr/>
        <p:txBody>
          <a:bodyPr/>
          <a:lstStyle/>
          <a:p>
            <a:fld id="{FC43050D-2B21-404F-9BD7-0C10B62ADE60}" type="slidenum">
              <a:rPr lang="en-US" smtClean="0"/>
              <a:t>9</a:t>
            </a:fld>
            <a:endParaRPr lang="en-US"/>
          </a:p>
        </p:txBody>
      </p:sp>
      <p:pic>
        <p:nvPicPr>
          <p:cNvPr id="6" name="Picture 5"/>
          <p:cNvPicPr>
            <a:picLocks noChangeAspect="1"/>
          </p:cNvPicPr>
          <p:nvPr/>
        </p:nvPicPr>
        <p:blipFill>
          <a:blip r:embed="rId2"/>
          <a:stretch>
            <a:fillRect/>
          </a:stretch>
        </p:blipFill>
        <p:spPr>
          <a:xfrm>
            <a:off x="-103031" y="0"/>
            <a:ext cx="12295031" cy="6858000"/>
          </a:xfrm>
          <a:prstGeom prst="rect">
            <a:avLst/>
          </a:prstGeom>
        </p:spPr>
      </p:pic>
    </p:spTree>
    <p:extLst>
      <p:ext uri="{BB962C8B-B14F-4D97-AF65-F5344CB8AC3E}">
        <p14:creationId xmlns:p14="http://schemas.microsoft.com/office/powerpoint/2010/main" val="1342758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TotalTime>
  <Words>387</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NATIONAL INSTITUTE OF TRANSPORT</vt:lpstr>
      <vt:lpstr>PERQUISITE (FUNCTIONAL ELEMENTS OF AN INSTRUMENT FROM MEU 07108)</vt:lpstr>
      <vt:lpstr>Introduction to variable conversion elements</vt:lpstr>
      <vt:lpstr>Types of variable conversion element  </vt:lpstr>
      <vt:lpstr>Classes and types of Bridge circuits</vt:lpstr>
      <vt:lpstr>Dc bridges : (null type)</vt:lpstr>
      <vt:lpstr>Dc bridges : (deflection type)</vt:lpstr>
      <vt:lpstr>Example 1</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khadijabakhawar@outlook.com</cp:lastModifiedBy>
  <cp:revision>43</cp:revision>
  <dcterms:created xsi:type="dcterms:W3CDTF">2019-04-14T19:14:43Z</dcterms:created>
  <dcterms:modified xsi:type="dcterms:W3CDTF">2020-06-07T20:21:17Z</dcterms:modified>
</cp:coreProperties>
</file>