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8"/>
  </p:notesMasterIdLst>
  <p:sldIdLst>
    <p:sldId id="256" r:id="rId2"/>
    <p:sldId id="257" r:id="rId3"/>
    <p:sldId id="258" r:id="rId4"/>
    <p:sldId id="259" r:id="rId5"/>
    <p:sldId id="260" r:id="rId6"/>
    <p:sldId id="261" r:id="rId7"/>
    <p:sldId id="265" r:id="rId8"/>
    <p:sldId id="266" r:id="rId9"/>
    <p:sldId id="267" r:id="rId10"/>
    <p:sldId id="262" r:id="rId11"/>
    <p:sldId id="268" r:id="rId12"/>
    <p:sldId id="269" r:id="rId13"/>
    <p:sldId id="270" r:id="rId14"/>
    <p:sldId id="263" r:id="rId15"/>
    <p:sldId id="271" r:id="rId16"/>
    <p:sldId id="273" r:id="rId17"/>
    <p:sldId id="274" r:id="rId18"/>
    <p:sldId id="283" r:id="rId19"/>
    <p:sldId id="282" r:id="rId20"/>
    <p:sldId id="272" r:id="rId21"/>
    <p:sldId id="278" r:id="rId22"/>
    <p:sldId id="279" r:id="rId23"/>
    <p:sldId id="280" r:id="rId24"/>
    <p:sldId id="284" r:id="rId25"/>
    <p:sldId id="281"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Magayane" initials="VM" lastIdx="1" clrIdx="0">
    <p:extLst>
      <p:ext uri="{19B8F6BF-5375-455C-9EA6-DF929625EA0E}">
        <p15:presenceInfo xmlns:p15="http://schemas.microsoft.com/office/powerpoint/2012/main" userId="7db478c29a031a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AA46"/>
    <a:srgbClr val="A29D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2" autoAdjust="0"/>
    <p:restoredTop sz="93978" autoAdjust="0"/>
  </p:normalViewPr>
  <p:slideViewPr>
    <p:cSldViewPr snapToGrid="0">
      <p:cViewPr varScale="1">
        <p:scale>
          <a:sx n="74" d="100"/>
          <a:sy n="74" d="100"/>
        </p:scale>
        <p:origin x="5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Question</a:t>
            </a:r>
            <a:r>
              <a:rPr lang="en-US" baseline="0" dirty="0"/>
              <a:t> results from Tax drivers at Tandika mwisho station.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Yes</c:v>
                </c:pt>
              </c:strCache>
            </c:strRef>
          </c:tx>
          <c:spPr>
            <a:solidFill>
              <a:schemeClr val="accent1"/>
            </a:solidFill>
            <a:ln>
              <a:noFill/>
            </a:ln>
            <a:effectLst/>
            <a:sp3d/>
          </c:spPr>
          <c:invertIfNegative val="0"/>
          <c:cat>
            <c:strRef>
              <c:f>Sheet1!$A$2:$A$5</c:f>
              <c:strCache>
                <c:ptCount val="4"/>
                <c:pt idx="0">
                  <c:v>Question 1</c:v>
                </c:pt>
                <c:pt idx="1">
                  <c:v>Question 2</c:v>
                </c:pt>
                <c:pt idx="2">
                  <c:v>Question 3</c:v>
                </c:pt>
                <c:pt idx="3">
                  <c:v>Question 4</c:v>
                </c:pt>
              </c:strCache>
            </c:strRef>
          </c:cat>
          <c:val>
            <c:numRef>
              <c:f>Sheet1!$B$2:$B$5</c:f>
              <c:numCache>
                <c:formatCode>General</c:formatCode>
                <c:ptCount val="4"/>
                <c:pt idx="0">
                  <c:v>20</c:v>
                </c:pt>
                <c:pt idx="1">
                  <c:v>5</c:v>
                </c:pt>
                <c:pt idx="2">
                  <c:v>2</c:v>
                </c:pt>
                <c:pt idx="3">
                  <c:v>18</c:v>
                </c:pt>
              </c:numCache>
            </c:numRef>
          </c:val>
          <c:extLst>
            <c:ext xmlns:c16="http://schemas.microsoft.com/office/drawing/2014/chart" uri="{C3380CC4-5D6E-409C-BE32-E72D297353CC}">
              <c16:uniqueId val="{00000000-1A50-4B64-A0EC-CB1C144240F4}"/>
            </c:ext>
          </c:extLst>
        </c:ser>
        <c:ser>
          <c:idx val="1"/>
          <c:order val="1"/>
          <c:tx>
            <c:strRef>
              <c:f>Sheet1!$C$1</c:f>
              <c:strCache>
                <c:ptCount val="1"/>
                <c:pt idx="0">
                  <c:v>No</c:v>
                </c:pt>
              </c:strCache>
            </c:strRef>
          </c:tx>
          <c:spPr>
            <a:solidFill>
              <a:schemeClr val="accent2"/>
            </a:solidFill>
            <a:ln>
              <a:noFill/>
            </a:ln>
            <a:effectLst/>
            <a:sp3d/>
          </c:spPr>
          <c:invertIfNegative val="0"/>
          <c:cat>
            <c:strRef>
              <c:f>Sheet1!$A$2:$A$5</c:f>
              <c:strCache>
                <c:ptCount val="4"/>
                <c:pt idx="0">
                  <c:v>Question 1</c:v>
                </c:pt>
                <c:pt idx="1">
                  <c:v>Question 2</c:v>
                </c:pt>
                <c:pt idx="2">
                  <c:v>Question 3</c:v>
                </c:pt>
                <c:pt idx="3">
                  <c:v>Question 4</c:v>
                </c:pt>
              </c:strCache>
            </c:strRef>
          </c:cat>
          <c:val>
            <c:numRef>
              <c:f>Sheet1!$C$2:$C$5</c:f>
              <c:numCache>
                <c:formatCode>General</c:formatCode>
                <c:ptCount val="4"/>
                <c:pt idx="0">
                  <c:v>0</c:v>
                </c:pt>
                <c:pt idx="1">
                  <c:v>12</c:v>
                </c:pt>
                <c:pt idx="2">
                  <c:v>17</c:v>
                </c:pt>
                <c:pt idx="3">
                  <c:v>2</c:v>
                </c:pt>
              </c:numCache>
            </c:numRef>
          </c:val>
          <c:extLst>
            <c:ext xmlns:c16="http://schemas.microsoft.com/office/drawing/2014/chart" uri="{C3380CC4-5D6E-409C-BE32-E72D297353CC}">
              <c16:uniqueId val="{00000001-1A50-4B64-A0EC-CB1C144240F4}"/>
            </c:ext>
          </c:extLst>
        </c:ser>
        <c:ser>
          <c:idx val="2"/>
          <c:order val="2"/>
          <c:tx>
            <c:strRef>
              <c:f>Sheet1!$D$1</c:f>
              <c:strCache>
                <c:ptCount val="1"/>
                <c:pt idx="0">
                  <c:v>I don’t know</c:v>
                </c:pt>
              </c:strCache>
            </c:strRef>
          </c:tx>
          <c:spPr>
            <a:solidFill>
              <a:schemeClr val="accent3"/>
            </a:solidFill>
            <a:ln>
              <a:noFill/>
            </a:ln>
            <a:effectLst/>
            <a:sp3d/>
          </c:spPr>
          <c:invertIfNegative val="0"/>
          <c:cat>
            <c:strRef>
              <c:f>Sheet1!$A$2:$A$5</c:f>
              <c:strCache>
                <c:ptCount val="4"/>
                <c:pt idx="0">
                  <c:v>Question 1</c:v>
                </c:pt>
                <c:pt idx="1">
                  <c:v>Question 2</c:v>
                </c:pt>
                <c:pt idx="2">
                  <c:v>Question 3</c:v>
                </c:pt>
                <c:pt idx="3">
                  <c:v>Question 4</c:v>
                </c:pt>
              </c:strCache>
            </c:strRef>
          </c:cat>
          <c:val>
            <c:numRef>
              <c:f>Sheet1!$D$2:$D$5</c:f>
              <c:numCache>
                <c:formatCode>General</c:formatCode>
                <c:ptCount val="4"/>
                <c:pt idx="0">
                  <c:v>0</c:v>
                </c:pt>
                <c:pt idx="1">
                  <c:v>3</c:v>
                </c:pt>
                <c:pt idx="2">
                  <c:v>1</c:v>
                </c:pt>
                <c:pt idx="3">
                  <c:v>0</c:v>
                </c:pt>
              </c:numCache>
            </c:numRef>
          </c:val>
          <c:extLst>
            <c:ext xmlns:c16="http://schemas.microsoft.com/office/drawing/2014/chart" uri="{C3380CC4-5D6E-409C-BE32-E72D297353CC}">
              <c16:uniqueId val="{00000002-1A50-4B64-A0EC-CB1C144240F4}"/>
            </c:ext>
          </c:extLst>
        </c:ser>
        <c:dLbls>
          <c:showLegendKey val="0"/>
          <c:showVal val="0"/>
          <c:showCatName val="0"/>
          <c:showSerName val="0"/>
          <c:showPercent val="0"/>
          <c:showBubbleSize val="0"/>
        </c:dLbls>
        <c:gapWidth val="150"/>
        <c:shape val="box"/>
        <c:axId val="1959430271"/>
        <c:axId val="34639391"/>
        <c:axId val="0"/>
      </c:bar3DChart>
      <c:catAx>
        <c:axId val="19594302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639391"/>
        <c:crosses val="autoZero"/>
        <c:auto val="1"/>
        <c:lblAlgn val="ctr"/>
        <c:lblOffset val="100"/>
        <c:noMultiLvlLbl val="0"/>
      </c:catAx>
      <c:valAx>
        <c:axId val="34639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9430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001A9-840C-4A53-989B-0ED146DA68B5}"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766E8-B410-40AF-B240-ACBC29B29B27}" type="slidenum">
              <a:rPr lang="en-US" smtClean="0"/>
              <a:t>‹#›</a:t>
            </a:fld>
            <a:endParaRPr lang="en-US"/>
          </a:p>
        </p:txBody>
      </p:sp>
    </p:spTree>
    <p:extLst>
      <p:ext uri="{BB962C8B-B14F-4D97-AF65-F5344CB8AC3E}">
        <p14:creationId xmlns:p14="http://schemas.microsoft.com/office/powerpoint/2010/main" val="272558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766E8-B410-40AF-B240-ACBC29B29B27}" type="slidenum">
              <a:rPr lang="en-US" smtClean="0"/>
              <a:t>1</a:t>
            </a:fld>
            <a:endParaRPr lang="en-US" dirty="0"/>
          </a:p>
        </p:txBody>
      </p:sp>
    </p:spTree>
    <p:extLst>
      <p:ext uri="{BB962C8B-B14F-4D97-AF65-F5344CB8AC3E}">
        <p14:creationId xmlns:p14="http://schemas.microsoft.com/office/powerpoint/2010/main" val="3316271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F8AC-A33B-4500-8BED-B5374E3E4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62675-E6B2-4C60-855B-BD237754E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37C5E2-4509-45EB-8DEC-237E231423E3}"/>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5" name="Footer Placeholder 4">
            <a:extLst>
              <a:ext uri="{FF2B5EF4-FFF2-40B4-BE49-F238E27FC236}">
                <a16:creationId xmlns:a16="http://schemas.microsoft.com/office/drawing/2014/main" id="{39D7B0D7-7D66-4012-816D-C04B61963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CD04A-7C6F-425B-AA4F-46D85CB162FD}"/>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46222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7A78-CAE0-42E7-BB24-9618122F8B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129117-FEB2-4B82-B0C9-D56A20A965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4E846-C1A1-46A6-ABC4-8241C7E35DCE}"/>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5" name="Footer Placeholder 4">
            <a:extLst>
              <a:ext uri="{FF2B5EF4-FFF2-40B4-BE49-F238E27FC236}">
                <a16:creationId xmlns:a16="http://schemas.microsoft.com/office/drawing/2014/main" id="{74195A7F-EB49-4A2B-A226-9052900E1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9AF5F-3007-4091-8255-82976B3DADA6}"/>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219715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02BD4-3A06-4057-B1E5-E7AA9FF432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059A9-B68B-4184-A8A4-1089533AF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4EE01-EC54-4213-8121-C39A2375FBEB}"/>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5" name="Footer Placeholder 4">
            <a:extLst>
              <a:ext uri="{FF2B5EF4-FFF2-40B4-BE49-F238E27FC236}">
                <a16:creationId xmlns:a16="http://schemas.microsoft.com/office/drawing/2014/main" id="{A59340C1-D4A3-4B8D-A15E-5463BC63A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576CA-4E69-46FA-AFD5-CACB166C8247}"/>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355818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EEF-BBEB-46C1-85D7-DC90A1ACF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6D86D-24DA-45E9-A1E8-80FC0305E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31115-E480-4958-B081-C54684896BFB}"/>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5" name="Footer Placeholder 4">
            <a:extLst>
              <a:ext uri="{FF2B5EF4-FFF2-40B4-BE49-F238E27FC236}">
                <a16:creationId xmlns:a16="http://schemas.microsoft.com/office/drawing/2014/main" id="{F0D70BF1-3FBE-4C10-9535-8C2D13716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0D65B-4413-4063-81EF-AD1370562047}"/>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12009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98F4-A555-47EB-8F3E-75BA454A1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B5A974-9E48-4D9B-9348-20A4DE610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6519E-7553-4C68-91EA-ABDE02BB52DD}"/>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5" name="Footer Placeholder 4">
            <a:extLst>
              <a:ext uri="{FF2B5EF4-FFF2-40B4-BE49-F238E27FC236}">
                <a16:creationId xmlns:a16="http://schemas.microsoft.com/office/drawing/2014/main" id="{D08A1DFA-55E6-461F-ADAE-F02E54BF9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502F8-4158-4DEA-BB25-4122D93CEEC8}"/>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04299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29DF-1B1E-43D6-90E0-EC6B397144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3B03F-07C9-4053-8C5B-4CA6F1E5B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18E7C9-44DE-4A5A-AD7C-690F420D0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0C1A3-7CF9-4D73-BC17-E0715E70297D}"/>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6" name="Footer Placeholder 5">
            <a:extLst>
              <a:ext uri="{FF2B5EF4-FFF2-40B4-BE49-F238E27FC236}">
                <a16:creationId xmlns:a16="http://schemas.microsoft.com/office/drawing/2014/main" id="{8813C831-C4E0-4BA7-BACC-73EBB1287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48FEE-EEB1-4C53-B1BB-94B52B1C0440}"/>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76375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18DA-DC2D-4946-B07D-4AA7A938C8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FCA49-552E-4470-80F5-C198DDBAB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EE13B-06FB-473E-AF8D-2DFCA0C992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81904-39F5-49BB-993E-23F300030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44FF0-3B53-4817-B033-CF7AE38AA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D04B56-C93C-4A40-B617-E1E01B57E261}"/>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8" name="Footer Placeholder 7">
            <a:extLst>
              <a:ext uri="{FF2B5EF4-FFF2-40B4-BE49-F238E27FC236}">
                <a16:creationId xmlns:a16="http://schemas.microsoft.com/office/drawing/2014/main" id="{0B6522FF-C437-44F7-9E1A-6195AFB943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41A54F-4A22-4171-93A0-B1C1AC8AE66C}"/>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27410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08B2-DF47-4181-A479-2203A60820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4D52F-D574-4675-AC3E-F1B6D3FDC1E7}"/>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4" name="Footer Placeholder 3">
            <a:extLst>
              <a:ext uri="{FF2B5EF4-FFF2-40B4-BE49-F238E27FC236}">
                <a16:creationId xmlns:a16="http://schemas.microsoft.com/office/drawing/2014/main" id="{2778B563-C3A4-40D1-B50F-257D8C3AAD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D24971-A406-4808-A490-B9AFD03AB1E0}"/>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345456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1C1A8-AABC-40AC-B6F2-50A3F938A2DD}"/>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3" name="Footer Placeholder 2">
            <a:extLst>
              <a:ext uri="{FF2B5EF4-FFF2-40B4-BE49-F238E27FC236}">
                <a16:creationId xmlns:a16="http://schemas.microsoft.com/office/drawing/2014/main" id="{B921C957-2DEA-42C3-AB42-CA48DDE843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C35C10-C549-435E-BCA1-8043FD28F302}"/>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95899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16F6-B48D-4602-A89A-5F75000A1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136579-A14D-4ADA-9A44-44C3AFE50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54FE2D-0500-48EC-86FA-77AB887DA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026D8-29FA-4FD1-87E6-323C57BDA3DD}"/>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6" name="Footer Placeholder 5">
            <a:extLst>
              <a:ext uri="{FF2B5EF4-FFF2-40B4-BE49-F238E27FC236}">
                <a16:creationId xmlns:a16="http://schemas.microsoft.com/office/drawing/2014/main" id="{0E2E6E5B-8F81-4C6A-A3DA-5FE398943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4ECC3-D75D-43C9-BCA3-A7D930A49690}"/>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362457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E2BC-19B0-438B-AD02-6A0272D43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14ECD7-30C9-470C-B9C7-A4CA2E748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6353EA-5CB1-4B54-8CD2-71957D97F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A45B2-B5AE-46FB-9A7B-B2D5269348D7}"/>
              </a:ext>
            </a:extLst>
          </p:cNvPr>
          <p:cNvSpPr>
            <a:spLocks noGrp="1"/>
          </p:cNvSpPr>
          <p:nvPr>
            <p:ph type="dt" sz="half" idx="10"/>
          </p:nvPr>
        </p:nvSpPr>
        <p:spPr/>
        <p:txBody>
          <a:bodyPr/>
          <a:lstStyle/>
          <a:p>
            <a:fld id="{180D5585-6F2B-4817-88FD-6A56DB98FD8C}" type="datetimeFigureOut">
              <a:rPr lang="en-US" smtClean="0"/>
              <a:t>1/18/2023</a:t>
            </a:fld>
            <a:endParaRPr lang="en-US"/>
          </a:p>
        </p:txBody>
      </p:sp>
      <p:sp>
        <p:nvSpPr>
          <p:cNvPr id="6" name="Footer Placeholder 5">
            <a:extLst>
              <a:ext uri="{FF2B5EF4-FFF2-40B4-BE49-F238E27FC236}">
                <a16:creationId xmlns:a16="http://schemas.microsoft.com/office/drawing/2014/main" id="{1FB05261-921D-405E-931E-CB0FEA40D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82F0E-066D-4F4C-9A71-2CB83CC531C0}"/>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282076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D98E94-5F17-4F14-9F8D-2770E84FC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22E423-4A72-4332-B939-969BB1416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E4766-B04F-4407-82A5-60BE4578B0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D5585-6F2B-4817-88FD-6A56DB98FD8C}" type="datetimeFigureOut">
              <a:rPr lang="en-US" smtClean="0"/>
              <a:t>1/18/2023</a:t>
            </a:fld>
            <a:endParaRPr lang="en-US"/>
          </a:p>
        </p:txBody>
      </p:sp>
      <p:sp>
        <p:nvSpPr>
          <p:cNvPr id="5" name="Footer Placeholder 4">
            <a:extLst>
              <a:ext uri="{FF2B5EF4-FFF2-40B4-BE49-F238E27FC236}">
                <a16:creationId xmlns:a16="http://schemas.microsoft.com/office/drawing/2014/main" id="{60D69FB1-3D3B-4091-9056-4158FBF3E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0B0C1C-70DA-4D4E-97C6-47F08AC4A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51094-9981-4A4C-A742-E7407348D584}" type="slidenum">
              <a:rPr lang="en-US" smtClean="0"/>
              <a:t>‹#›</a:t>
            </a:fld>
            <a:endParaRPr lang="en-US"/>
          </a:p>
        </p:txBody>
      </p:sp>
    </p:spTree>
    <p:extLst>
      <p:ext uri="{BB962C8B-B14F-4D97-AF65-F5344CB8AC3E}">
        <p14:creationId xmlns:p14="http://schemas.microsoft.com/office/powerpoint/2010/main" val="37409614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8EF-48AE-4201-BF3E-6E99B2400CFD}"/>
              </a:ext>
            </a:extLst>
          </p:cNvPr>
          <p:cNvSpPr>
            <a:spLocks noGrp="1"/>
          </p:cNvSpPr>
          <p:nvPr>
            <p:ph type="ctrTitle"/>
          </p:nvPr>
        </p:nvSpPr>
        <p:spPr>
          <a:xfrm>
            <a:off x="927652" y="333829"/>
            <a:ext cx="10018643" cy="3410857"/>
          </a:xfrm>
        </p:spPr>
        <p:txBody>
          <a:bodyPr>
            <a:normAutofit fontScale="90000"/>
          </a:bodyPr>
          <a:lstStyle/>
          <a:p>
            <a:br>
              <a:rPr lang="en-US" sz="4000" b="1" dirty="0"/>
            </a:br>
            <a:r>
              <a:rPr lang="en-US" sz="2900" b="1" dirty="0">
                <a:latin typeface="Times New Roman" panose="02020603050405020304" pitchFamily="18" charset="0"/>
                <a:cs typeface="Times New Roman" panose="02020603050405020304" pitchFamily="18" charset="0"/>
              </a:rPr>
              <a:t>DAR ES SALLAM INSTITUTE OF TECHNOLOGY</a:t>
            </a:r>
            <a:br>
              <a:rPr lang="en-US" sz="2900" b="1" dirty="0">
                <a:latin typeface="Times New Roman" panose="02020603050405020304" pitchFamily="18" charset="0"/>
                <a:cs typeface="Times New Roman" panose="02020603050405020304" pitchFamily="18" charset="0"/>
              </a:rPr>
            </a:br>
            <a:br>
              <a:rPr lang="en-US" sz="2900" b="1" dirty="0">
                <a:latin typeface="Times New Roman" panose="02020603050405020304" pitchFamily="18" charset="0"/>
                <a:cs typeface="Times New Roman" panose="02020603050405020304" pitchFamily="18" charset="0"/>
              </a:rPr>
            </a:br>
            <a:br>
              <a:rPr lang="en-US" sz="2900" b="1" dirty="0">
                <a:latin typeface="Times New Roman" panose="02020603050405020304" pitchFamily="18" charset="0"/>
                <a:cs typeface="Times New Roman" panose="02020603050405020304" pitchFamily="18" charset="0"/>
              </a:rPr>
            </a:br>
            <a:br>
              <a:rPr lang="en-US" sz="2900" b="1" dirty="0">
                <a:latin typeface="Times New Roman" panose="02020603050405020304" pitchFamily="18" charset="0"/>
                <a:cs typeface="Times New Roman" panose="02020603050405020304" pitchFamily="18" charset="0"/>
              </a:rPr>
            </a:br>
            <a:br>
              <a:rPr lang="en-US" sz="2900" b="1"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BACHELOR IN ELECTRONICS AND TELECOMMUNICATION ENGINEERING (NTA-LEVEL 8)</a:t>
            </a:r>
          </a:p>
        </p:txBody>
      </p:sp>
      <p:sp>
        <p:nvSpPr>
          <p:cNvPr id="3" name="Subtitle 2">
            <a:extLst>
              <a:ext uri="{FF2B5EF4-FFF2-40B4-BE49-F238E27FC236}">
                <a16:creationId xmlns:a16="http://schemas.microsoft.com/office/drawing/2014/main" id="{9977F100-5679-4CCC-9ACF-A05C43A1E96D}"/>
              </a:ext>
            </a:extLst>
          </p:cNvPr>
          <p:cNvSpPr>
            <a:spLocks noGrp="1"/>
          </p:cNvSpPr>
          <p:nvPr>
            <p:ph type="subTitle" idx="1"/>
          </p:nvPr>
        </p:nvSpPr>
        <p:spPr>
          <a:xfrm>
            <a:off x="1034321" y="4034970"/>
            <a:ext cx="9911974" cy="2685144"/>
          </a:xfrm>
        </p:spPr>
        <p:txBody>
          <a:bodyPr>
            <a:normAutofit fontScale="92500" lnSpcReduction="10000"/>
          </a:bodyPr>
          <a:lstStyle/>
          <a:p>
            <a:pPr algn="l"/>
            <a:r>
              <a:rPr lang="en-US" sz="2800" dirty="0">
                <a:latin typeface="Times New Roman" panose="02020603050405020304" pitchFamily="18" charset="0"/>
                <a:cs typeface="Times New Roman" panose="02020603050405020304" pitchFamily="18" charset="0"/>
              </a:rPr>
              <a:t>Project Title:	 </a:t>
            </a:r>
            <a:r>
              <a:rPr lang="en-US" sz="2800" b="1" dirty="0">
                <a:latin typeface="Times New Roman" panose="02020603050405020304" pitchFamily="18" charset="0"/>
                <a:cs typeface="Times New Roman" panose="02020603050405020304" pitchFamily="18" charset="0"/>
              </a:rPr>
              <a:t>AI BASED CAR ACCIDENT DETECTION AND                      		     RESCUE ALERT TO NEARBY HOSPITAL</a:t>
            </a:r>
          </a:p>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Name:  </a:t>
            </a:r>
            <a:r>
              <a:rPr lang="en-US" sz="2800" b="1" dirty="0">
                <a:latin typeface="Times New Roman" panose="02020603050405020304" pitchFamily="18" charset="0"/>
                <a:cs typeface="Times New Roman" panose="02020603050405020304" pitchFamily="18" charset="0"/>
              </a:rPr>
              <a:t>VICTOR A. MAGAYANE</a:t>
            </a:r>
          </a:p>
          <a:p>
            <a:pPr algn="l"/>
            <a:r>
              <a:rPr lang="en-US" sz="2800" dirty="0">
                <a:latin typeface="Times New Roman" panose="02020603050405020304" pitchFamily="18" charset="0"/>
                <a:cs typeface="Times New Roman" panose="02020603050405020304" pitchFamily="18" charset="0"/>
              </a:rPr>
              <a:t>Reg No:  </a:t>
            </a:r>
            <a:r>
              <a:rPr lang="en-US" sz="2800" b="1" dirty="0">
                <a:latin typeface="Times New Roman" panose="02020603050405020304" pitchFamily="18" charset="0"/>
                <a:cs typeface="Times New Roman" panose="02020603050405020304" pitchFamily="18" charset="0"/>
              </a:rPr>
              <a:t>190630722014</a:t>
            </a:r>
          </a:p>
          <a:p>
            <a:pPr algn="l"/>
            <a:r>
              <a:rPr lang="en-US" sz="2800" dirty="0">
                <a:latin typeface="Times New Roman" panose="02020603050405020304" pitchFamily="18" charset="0"/>
                <a:cs typeface="Times New Roman" panose="02020603050405020304" pitchFamily="18" charset="0"/>
              </a:rPr>
              <a:t>Academic Year: </a:t>
            </a:r>
            <a:r>
              <a:rPr lang="en-US" sz="2800" b="1" dirty="0">
                <a:latin typeface="Times New Roman" panose="02020603050405020304" pitchFamily="18" charset="0"/>
                <a:cs typeface="Times New Roman" panose="02020603050405020304" pitchFamily="18" charset="0"/>
              </a:rPr>
              <a:t>2022/2023</a:t>
            </a:r>
          </a:p>
          <a:p>
            <a:pPr algn="l"/>
            <a:endParaRPr lang="en-US" sz="2600" b="1" dirty="0"/>
          </a:p>
          <a:p>
            <a:pPr algn="l"/>
            <a:endParaRPr lang="en-US" sz="2600" b="1" dirty="0"/>
          </a:p>
          <a:p>
            <a:endParaRPr lang="en-US" sz="2600" b="1" dirty="0"/>
          </a:p>
        </p:txBody>
      </p:sp>
      <p:pic>
        <p:nvPicPr>
          <p:cNvPr id="5" name="Picture 4">
            <a:extLst>
              <a:ext uri="{FF2B5EF4-FFF2-40B4-BE49-F238E27FC236}">
                <a16:creationId xmlns:a16="http://schemas.microsoft.com/office/drawing/2014/main" id="{395E732F-67DE-4979-AD6F-086A0E5E6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557" y="1226138"/>
            <a:ext cx="1923046" cy="1709376"/>
          </a:xfrm>
          <a:prstGeom prst="rect">
            <a:avLst/>
          </a:prstGeom>
        </p:spPr>
      </p:pic>
    </p:spTree>
    <p:extLst>
      <p:ext uri="{BB962C8B-B14F-4D97-AF65-F5344CB8AC3E}">
        <p14:creationId xmlns:p14="http://schemas.microsoft.com/office/powerpoint/2010/main" val="181796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CD85-D0D7-4F4D-945E-58DA81F925C0}"/>
              </a:ext>
            </a:extLst>
          </p:cNvPr>
          <p:cNvSpPr>
            <a:spLocks noGrp="1"/>
          </p:cNvSpPr>
          <p:nvPr>
            <p:ph type="title"/>
          </p:nvPr>
        </p:nvSpPr>
        <p:spPr>
          <a:xfrm>
            <a:off x="838200" y="365126"/>
            <a:ext cx="10515600" cy="748058"/>
          </a:xfrm>
        </p:spPr>
        <p:txBody>
          <a:bodyPr/>
          <a:lstStyle/>
          <a:p>
            <a:pPr algn="ctr"/>
            <a:r>
              <a:rPr lang="en-US" b="1" dirty="0">
                <a:latin typeface="Times New Roman" panose="02020603050405020304" pitchFamily="18" charset="0"/>
                <a:cs typeface="Times New Roman" panose="02020603050405020304" pitchFamily="18" charset="0"/>
              </a:rPr>
              <a:t>SIGNIFICANCE OF THE PROJECT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56112C-FDB6-4DD8-BB77-93B3CBC3ED27}"/>
              </a:ext>
            </a:extLst>
          </p:cNvPr>
          <p:cNvSpPr>
            <a:spLocks noGrp="1"/>
          </p:cNvSpPr>
          <p:nvPr>
            <p:ph idx="1"/>
          </p:nvPr>
        </p:nvSpPr>
        <p:spPr>
          <a:xfrm>
            <a:off x="838200" y="1248229"/>
            <a:ext cx="10515600" cy="4928734"/>
          </a:xfrm>
        </p:spPr>
        <p:txBody>
          <a:bodyPr/>
          <a:lstStyle/>
          <a:p>
            <a:r>
              <a:rPr lang="en-US" dirty="0">
                <a:latin typeface="Times New Roman" panose="02020603050405020304" pitchFamily="18" charset="0"/>
                <a:cs typeface="Times New Roman" panose="02020603050405020304" pitchFamily="18" charset="0"/>
              </a:rPr>
              <a:t>Very accurate so that no wrong information will be sent to the rescuer team</a:t>
            </a:r>
          </a:p>
          <a:p>
            <a:r>
              <a:rPr lang="en-US" dirty="0">
                <a:latin typeface="Times New Roman" panose="02020603050405020304" pitchFamily="18" charset="0"/>
                <a:cs typeface="Times New Roman" panose="02020603050405020304" pitchFamily="18" charset="0"/>
              </a:rPr>
              <a:t>Providing mediately rescuer emergency service when accident occur</a:t>
            </a:r>
          </a:p>
          <a:p>
            <a:r>
              <a:rPr lang="en-US" dirty="0">
                <a:latin typeface="Times New Roman" panose="02020603050405020304" pitchFamily="18" charset="0"/>
                <a:cs typeface="Times New Roman" panose="02020603050405020304" pitchFamily="18" charset="0"/>
              </a:rPr>
              <a:t>Save life since the information will be sent in real time</a:t>
            </a:r>
          </a:p>
          <a:p>
            <a:r>
              <a:rPr lang="en-US" dirty="0">
                <a:latin typeface="Times New Roman" panose="02020603050405020304" pitchFamily="18" charset="0"/>
                <a:cs typeface="Times New Roman" panose="02020603050405020304" pitchFamily="18" charset="0"/>
              </a:rPr>
              <a:t>Provide information to the registered phone numbers (Relatives) about to which hospital patients are sent after the accident</a:t>
            </a:r>
          </a:p>
          <a:p>
            <a:endParaRPr lang="en-US" dirty="0"/>
          </a:p>
        </p:txBody>
      </p:sp>
    </p:spTree>
    <p:extLst>
      <p:ext uri="{BB962C8B-B14F-4D97-AF65-F5344CB8AC3E}">
        <p14:creationId xmlns:p14="http://schemas.microsoft.com/office/powerpoint/2010/main" val="306959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BC0C-8610-483B-9C28-6A6D62F55CA4}"/>
              </a:ext>
            </a:extLst>
          </p:cNvPr>
          <p:cNvSpPr>
            <a:spLocks noGrp="1"/>
          </p:cNvSpPr>
          <p:nvPr>
            <p:ph type="title"/>
          </p:nvPr>
        </p:nvSpPr>
        <p:spPr>
          <a:xfrm>
            <a:off x="838200" y="365125"/>
            <a:ext cx="10515600" cy="734805"/>
          </a:xfrm>
        </p:spPr>
        <p:txBody>
          <a:bodyPr>
            <a:normAutofit/>
          </a:bodyPr>
          <a:lstStyle/>
          <a:p>
            <a:pPr algn="ctr"/>
            <a:r>
              <a:rPr lang="en-US" sz="4000" b="1" dirty="0">
                <a:latin typeface="Times New Roman" panose="02020603050405020304" pitchFamily="18" charset="0"/>
                <a:cs typeface="Times New Roman" panose="02020603050405020304" pitchFamily="18" charset="0"/>
              </a:rPr>
              <a:t>LITERATURE REVIEW CONT.</a:t>
            </a:r>
          </a:p>
        </p:txBody>
      </p:sp>
      <p:sp>
        <p:nvSpPr>
          <p:cNvPr id="3" name="Content Placeholder 2">
            <a:extLst>
              <a:ext uri="{FF2B5EF4-FFF2-40B4-BE49-F238E27FC236}">
                <a16:creationId xmlns:a16="http://schemas.microsoft.com/office/drawing/2014/main" id="{E94F2908-D340-41B6-AB2B-B4A73C573521}"/>
              </a:ext>
            </a:extLst>
          </p:cNvPr>
          <p:cNvSpPr>
            <a:spLocks noGrp="1"/>
          </p:cNvSpPr>
          <p:nvPr>
            <p:ph idx="1"/>
          </p:nvPr>
        </p:nvSpPr>
        <p:spPr>
          <a:xfrm>
            <a:off x="838200" y="1099930"/>
            <a:ext cx="10515600" cy="5077033"/>
          </a:xfrm>
        </p:spPr>
        <p:txBody>
          <a:bodyPr/>
          <a:lstStyle/>
          <a:p>
            <a:pPr marL="0" indent="0">
              <a:buNone/>
            </a:pPr>
            <a:r>
              <a:rPr lang="en-US" sz="2800" b="1" dirty="0"/>
              <a:t>Advantages and Disadvantages of Existing system</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ADVANTAGES</a:t>
            </a:r>
          </a:p>
          <a:p>
            <a:r>
              <a:rPr lang="en-US" sz="2600" dirty="0">
                <a:latin typeface="Times New Roman" panose="02020603050405020304" pitchFamily="18" charset="0"/>
                <a:cs typeface="Times New Roman" panose="02020603050405020304" pitchFamily="18" charset="0"/>
              </a:rPr>
              <a:t>The system help to send notification to the rescue team when accident occur</a:t>
            </a:r>
          </a:p>
          <a:p>
            <a:pPr marL="0" indent="0">
              <a:buNone/>
            </a:pPr>
            <a:r>
              <a:rPr lang="en-US" sz="2600" dirty="0">
                <a:latin typeface="Times New Roman" panose="02020603050405020304" pitchFamily="18" charset="0"/>
                <a:cs typeface="Times New Roman" panose="02020603050405020304" pitchFamily="18" charset="0"/>
              </a:rPr>
              <a:t>DISADVANTAGES</a:t>
            </a:r>
          </a:p>
          <a:p>
            <a:r>
              <a:rPr lang="en-US" sz="2600" dirty="0">
                <a:latin typeface="Times New Roman" panose="02020603050405020304" pitchFamily="18" charset="0"/>
                <a:cs typeface="Times New Roman" panose="02020603050405020304" pitchFamily="18" charset="0"/>
              </a:rPr>
              <a:t>The system is inaccurate since it take only single factor to determine accident</a:t>
            </a:r>
          </a:p>
          <a:p>
            <a:r>
              <a:rPr lang="en-US" sz="2600" dirty="0">
                <a:latin typeface="Times New Roman" panose="02020603050405020304" pitchFamily="18" charset="0"/>
                <a:cs typeface="Times New Roman" panose="02020603050405020304" pitchFamily="18" charset="0"/>
              </a:rPr>
              <a:t>Sometime it is difficult to provide emergence care since all notifications are sent to a one location</a:t>
            </a:r>
          </a:p>
          <a:p>
            <a:endParaRPr lang="en-US" dirty="0"/>
          </a:p>
        </p:txBody>
      </p:sp>
    </p:spTree>
    <p:extLst>
      <p:ext uri="{BB962C8B-B14F-4D97-AF65-F5344CB8AC3E}">
        <p14:creationId xmlns:p14="http://schemas.microsoft.com/office/powerpoint/2010/main" val="1726254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E630-50F0-4ABD-9965-BA322805475D}"/>
              </a:ext>
            </a:extLst>
          </p:cNvPr>
          <p:cNvSpPr>
            <a:spLocks noGrp="1"/>
          </p:cNvSpPr>
          <p:nvPr>
            <p:ph type="title"/>
          </p:nvPr>
        </p:nvSpPr>
        <p:spPr>
          <a:xfrm>
            <a:off x="838200" y="365126"/>
            <a:ext cx="10515600" cy="787814"/>
          </a:xfrm>
        </p:spPr>
        <p:txBody>
          <a:bodyPr/>
          <a:lstStyle/>
          <a:p>
            <a:pPr algn="ctr"/>
            <a:r>
              <a:rPr lang="en-US" b="1" dirty="0">
                <a:latin typeface="Times New Roman" panose="02020603050405020304" pitchFamily="18" charset="0"/>
                <a:cs typeface="Times New Roman" panose="02020603050405020304" pitchFamily="18" charset="0"/>
              </a:rPr>
              <a:t>PROPOSED SYTEM:</a:t>
            </a:r>
          </a:p>
        </p:txBody>
      </p:sp>
      <p:sp>
        <p:nvSpPr>
          <p:cNvPr id="3" name="Content Placeholder 2">
            <a:extLst>
              <a:ext uri="{FF2B5EF4-FFF2-40B4-BE49-F238E27FC236}">
                <a16:creationId xmlns:a16="http://schemas.microsoft.com/office/drawing/2014/main" id="{E7022B6D-5CEE-40EE-AE88-10D24DD63E29}"/>
              </a:ext>
            </a:extLst>
          </p:cNvPr>
          <p:cNvSpPr>
            <a:spLocks noGrp="1"/>
          </p:cNvSpPr>
          <p:nvPr>
            <p:ph idx="1"/>
          </p:nvPr>
        </p:nvSpPr>
        <p:spPr>
          <a:xfrm>
            <a:off x="838200" y="1152940"/>
            <a:ext cx="10515600" cy="5024023"/>
          </a:xfrm>
        </p:spPr>
        <p:txBody>
          <a:bodyPr/>
          <a:lstStyle/>
          <a:p>
            <a:r>
              <a:rPr lang="en-US" dirty="0">
                <a:latin typeface="Times New Roman" panose="02020603050405020304" pitchFamily="18" charset="0"/>
                <a:cs typeface="Times New Roman" panose="02020603050405020304" pitchFamily="18" charset="0"/>
              </a:rPr>
              <a:t>To overcome the limitations of existing system the proposed system come with the idea of Artificial intelligence (Machine learning) in detecting the accident so that to insure the accuracy of the system as much as possible</a:t>
            </a:r>
          </a:p>
          <a:p>
            <a:r>
              <a:rPr lang="en-US" dirty="0">
                <a:latin typeface="Times New Roman" panose="02020603050405020304" pitchFamily="18" charset="0"/>
                <a:cs typeface="Times New Roman" panose="02020603050405020304" pitchFamily="18" charset="0"/>
              </a:rPr>
              <a:t>Also the system will allow any hospital to register to the system so that the accident notification will be sent to nearby hospital from the area where accident occur</a:t>
            </a:r>
          </a:p>
          <a:p>
            <a:r>
              <a:rPr lang="en-US" dirty="0">
                <a:latin typeface="Times New Roman" panose="02020603050405020304" pitchFamily="18" charset="0"/>
                <a:cs typeface="Times New Roman" panose="02020603050405020304" pitchFamily="18" charset="0"/>
              </a:rPr>
              <a:t>In addition the system will be able to send SMS notifications to the registered phone number of patient while accident occur</a:t>
            </a:r>
          </a:p>
        </p:txBody>
      </p:sp>
    </p:spTree>
    <p:extLst>
      <p:ext uri="{BB962C8B-B14F-4D97-AF65-F5344CB8AC3E}">
        <p14:creationId xmlns:p14="http://schemas.microsoft.com/office/powerpoint/2010/main" val="129958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B5FF-181E-4385-BCB3-F9F0BAA16516}"/>
              </a:ext>
            </a:extLst>
          </p:cNvPr>
          <p:cNvSpPr>
            <a:spLocks noGrp="1"/>
          </p:cNvSpPr>
          <p:nvPr>
            <p:ph type="title"/>
          </p:nvPr>
        </p:nvSpPr>
        <p:spPr>
          <a:xfrm>
            <a:off x="838200" y="365126"/>
            <a:ext cx="10515600" cy="787814"/>
          </a:xfrm>
        </p:spPr>
        <p:txBody>
          <a:bodyPr/>
          <a:lstStyle/>
          <a:p>
            <a:pPr algn="ctr"/>
            <a:r>
              <a:rPr lang="en-US" b="1" dirty="0"/>
              <a:t>FLOW DIAGRAM OF PROPOSED SYSTEM</a:t>
            </a:r>
          </a:p>
        </p:txBody>
      </p:sp>
      <p:sp>
        <p:nvSpPr>
          <p:cNvPr id="4" name="Rectangle 3">
            <a:extLst>
              <a:ext uri="{FF2B5EF4-FFF2-40B4-BE49-F238E27FC236}">
                <a16:creationId xmlns:a16="http://schemas.microsoft.com/office/drawing/2014/main" id="{C2D91C9B-4340-4810-8CCE-AD22B67B9766}"/>
              </a:ext>
            </a:extLst>
          </p:cNvPr>
          <p:cNvSpPr/>
          <p:nvPr/>
        </p:nvSpPr>
        <p:spPr>
          <a:xfrm>
            <a:off x="5738774" y="1363985"/>
            <a:ext cx="1676401" cy="516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Initialize system</a:t>
            </a:r>
          </a:p>
        </p:txBody>
      </p:sp>
      <p:sp>
        <p:nvSpPr>
          <p:cNvPr id="5" name="Rectangle 4">
            <a:extLst>
              <a:ext uri="{FF2B5EF4-FFF2-40B4-BE49-F238E27FC236}">
                <a16:creationId xmlns:a16="http://schemas.microsoft.com/office/drawing/2014/main" id="{F82D1934-FCCE-4CA5-98C7-164472BE099D}"/>
              </a:ext>
            </a:extLst>
          </p:cNvPr>
          <p:cNvSpPr/>
          <p:nvPr/>
        </p:nvSpPr>
        <p:spPr>
          <a:xfrm rot="2700000">
            <a:off x="5884356" y="2506683"/>
            <a:ext cx="1379887" cy="1379776"/>
          </a:xfrm>
          <a:prstGeom prst="rect">
            <a:avLst/>
          </a:prstGeom>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78719569-56F2-4ECF-AD50-C82928DEB4EB}"/>
              </a:ext>
            </a:extLst>
          </p:cNvPr>
          <p:cNvSpPr/>
          <p:nvPr/>
        </p:nvSpPr>
        <p:spPr>
          <a:xfrm>
            <a:off x="6024282" y="2753473"/>
            <a:ext cx="1105388" cy="8861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Is there any output from the sensor</a:t>
            </a:r>
          </a:p>
        </p:txBody>
      </p:sp>
      <p:sp>
        <p:nvSpPr>
          <p:cNvPr id="7" name="Rectangle 6">
            <a:extLst>
              <a:ext uri="{FF2B5EF4-FFF2-40B4-BE49-F238E27FC236}">
                <a16:creationId xmlns:a16="http://schemas.microsoft.com/office/drawing/2014/main" id="{859FA40E-9F3D-44AD-B0F3-396174C2D296}"/>
              </a:ext>
            </a:extLst>
          </p:cNvPr>
          <p:cNvSpPr/>
          <p:nvPr/>
        </p:nvSpPr>
        <p:spPr>
          <a:xfrm>
            <a:off x="9022295" y="4771509"/>
            <a:ext cx="2143928" cy="48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Taking GPS Location</a:t>
            </a:r>
          </a:p>
        </p:txBody>
      </p:sp>
      <p:sp>
        <p:nvSpPr>
          <p:cNvPr id="8" name="Rectangle 7">
            <a:extLst>
              <a:ext uri="{FF2B5EF4-FFF2-40B4-BE49-F238E27FC236}">
                <a16:creationId xmlns:a16="http://schemas.microsoft.com/office/drawing/2014/main" id="{EE8EBFD6-0CB6-4AAD-8090-28D491462E31}"/>
              </a:ext>
            </a:extLst>
          </p:cNvPr>
          <p:cNvSpPr/>
          <p:nvPr/>
        </p:nvSpPr>
        <p:spPr>
          <a:xfrm>
            <a:off x="5502335" y="6026415"/>
            <a:ext cx="2143928" cy="48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Sending accident Information</a:t>
            </a:r>
          </a:p>
        </p:txBody>
      </p:sp>
      <p:cxnSp>
        <p:nvCxnSpPr>
          <p:cNvPr id="9" name="Straight Arrow Connector 8">
            <a:extLst>
              <a:ext uri="{FF2B5EF4-FFF2-40B4-BE49-F238E27FC236}">
                <a16:creationId xmlns:a16="http://schemas.microsoft.com/office/drawing/2014/main" id="{77FA71E1-D5B3-4F2A-8C81-8B92FB7123BE}"/>
              </a:ext>
            </a:extLst>
          </p:cNvPr>
          <p:cNvCxnSpPr>
            <a:cxnSpLocks/>
            <a:stCxn id="4" idx="2"/>
          </p:cNvCxnSpPr>
          <p:nvPr/>
        </p:nvCxnSpPr>
        <p:spPr>
          <a:xfrm>
            <a:off x="6576975" y="1880820"/>
            <a:ext cx="0" cy="310504"/>
          </a:xfrm>
          <a:prstGeom prst="straightConnector1">
            <a:avLst/>
          </a:prstGeom>
          <a:ln w="1016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2C8FF5E-4A73-42BB-A1E9-F831CAEB47CD}"/>
              </a:ext>
            </a:extLst>
          </p:cNvPr>
          <p:cNvCxnSpPr>
            <a:cxnSpLocks/>
          </p:cNvCxnSpPr>
          <p:nvPr/>
        </p:nvCxnSpPr>
        <p:spPr>
          <a:xfrm>
            <a:off x="10073209" y="4172260"/>
            <a:ext cx="0" cy="585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2FA61884-87B1-4A68-8891-A6E3E93FF864}"/>
              </a:ext>
            </a:extLst>
          </p:cNvPr>
          <p:cNvCxnSpPr>
            <a:cxnSpLocks/>
          </p:cNvCxnSpPr>
          <p:nvPr/>
        </p:nvCxnSpPr>
        <p:spPr>
          <a:xfrm rot="16200000" flipV="1">
            <a:off x="4218421" y="1833190"/>
            <a:ext cx="1575846" cy="1154270"/>
          </a:xfrm>
          <a:prstGeom prst="bentConnector3">
            <a:avLst>
              <a:gd name="adj1" fmla="val -62"/>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867A557-651E-445F-A987-F7C84C8548BF}"/>
              </a:ext>
            </a:extLst>
          </p:cNvPr>
          <p:cNvCxnSpPr>
            <a:endCxn id="4" idx="1"/>
          </p:cNvCxnSpPr>
          <p:nvPr/>
        </p:nvCxnSpPr>
        <p:spPr>
          <a:xfrm>
            <a:off x="4429207" y="1622402"/>
            <a:ext cx="130956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1A77A5F9-69D5-4C14-B650-D05385A3B762}"/>
              </a:ext>
            </a:extLst>
          </p:cNvPr>
          <p:cNvSpPr/>
          <p:nvPr/>
        </p:nvSpPr>
        <p:spPr>
          <a:xfrm>
            <a:off x="3676358" y="2163248"/>
            <a:ext cx="662712" cy="43632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a:t>
            </a:r>
          </a:p>
        </p:txBody>
      </p:sp>
      <p:sp>
        <p:nvSpPr>
          <p:cNvPr id="15" name="Rectangle 14">
            <a:extLst>
              <a:ext uri="{FF2B5EF4-FFF2-40B4-BE49-F238E27FC236}">
                <a16:creationId xmlns:a16="http://schemas.microsoft.com/office/drawing/2014/main" id="{6FA5BC17-F5A2-46FC-8DEF-81B40FB0BE3E}"/>
              </a:ext>
            </a:extLst>
          </p:cNvPr>
          <p:cNvSpPr/>
          <p:nvPr/>
        </p:nvSpPr>
        <p:spPr>
          <a:xfrm>
            <a:off x="7826651" y="2703085"/>
            <a:ext cx="743608" cy="4655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YES</a:t>
            </a:r>
          </a:p>
        </p:txBody>
      </p:sp>
      <p:sp>
        <p:nvSpPr>
          <p:cNvPr id="19" name="Rectangle 18">
            <a:extLst>
              <a:ext uri="{FF2B5EF4-FFF2-40B4-BE49-F238E27FC236}">
                <a16:creationId xmlns:a16="http://schemas.microsoft.com/office/drawing/2014/main" id="{DB61A243-746F-45E7-ABFE-BEE04CF79DA6}"/>
              </a:ext>
            </a:extLst>
          </p:cNvPr>
          <p:cNvSpPr/>
          <p:nvPr/>
        </p:nvSpPr>
        <p:spPr>
          <a:xfrm rot="2700000">
            <a:off x="9404316" y="2506684"/>
            <a:ext cx="1379887" cy="1379776"/>
          </a:xfrm>
          <a:prstGeom prst="rect">
            <a:avLst/>
          </a:prstGeom>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6125731-8EA5-49EC-AD2D-02553193FA3C}"/>
              </a:ext>
            </a:extLst>
          </p:cNvPr>
          <p:cNvSpPr/>
          <p:nvPr/>
        </p:nvSpPr>
        <p:spPr>
          <a:xfrm>
            <a:off x="9568071" y="2753473"/>
            <a:ext cx="1085473" cy="8861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Is accident occur</a:t>
            </a:r>
          </a:p>
        </p:txBody>
      </p:sp>
      <p:cxnSp>
        <p:nvCxnSpPr>
          <p:cNvPr id="25" name="Connector: Elbow 24">
            <a:extLst>
              <a:ext uri="{FF2B5EF4-FFF2-40B4-BE49-F238E27FC236}">
                <a16:creationId xmlns:a16="http://schemas.microsoft.com/office/drawing/2014/main" id="{8A3313AB-D936-4DF8-9F8B-71DE2F933CFD}"/>
              </a:ext>
            </a:extLst>
          </p:cNvPr>
          <p:cNvCxnSpPr/>
          <p:nvPr/>
        </p:nvCxnSpPr>
        <p:spPr>
          <a:xfrm rot="10800000">
            <a:off x="7415175" y="1622402"/>
            <a:ext cx="2679084" cy="568922"/>
          </a:xfrm>
          <a:prstGeom prst="bentConnector3">
            <a:avLst>
              <a:gd name="adj1" fmla="val 1146"/>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B189609-A66F-427F-A3A0-40C3C6EC4D65}"/>
              </a:ext>
            </a:extLst>
          </p:cNvPr>
          <p:cNvCxnSpPr/>
          <p:nvPr/>
        </p:nvCxnSpPr>
        <p:spPr>
          <a:xfrm>
            <a:off x="7549988" y="3198248"/>
            <a:ext cx="1557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30C74222-AF66-4505-9F32-5B08C92F1FD0}"/>
              </a:ext>
            </a:extLst>
          </p:cNvPr>
          <p:cNvSpPr/>
          <p:nvPr/>
        </p:nvSpPr>
        <p:spPr>
          <a:xfrm>
            <a:off x="5343976" y="4759812"/>
            <a:ext cx="2465995" cy="5854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Look for nearby Hospital</a:t>
            </a:r>
          </a:p>
        </p:txBody>
      </p:sp>
      <p:cxnSp>
        <p:nvCxnSpPr>
          <p:cNvPr id="34" name="Straight Arrow Connector 33">
            <a:extLst>
              <a:ext uri="{FF2B5EF4-FFF2-40B4-BE49-F238E27FC236}">
                <a16:creationId xmlns:a16="http://schemas.microsoft.com/office/drawing/2014/main" id="{915902C0-1C16-44A7-8522-DEC33C44AD31}"/>
              </a:ext>
            </a:extLst>
          </p:cNvPr>
          <p:cNvCxnSpPr>
            <a:cxnSpLocks/>
          </p:cNvCxnSpPr>
          <p:nvPr/>
        </p:nvCxnSpPr>
        <p:spPr>
          <a:xfrm flipH="1">
            <a:off x="7826651" y="5015574"/>
            <a:ext cx="11956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805A4AB-DE62-4F2A-9B00-3310A146358D}"/>
              </a:ext>
            </a:extLst>
          </p:cNvPr>
          <p:cNvCxnSpPr>
            <a:cxnSpLocks/>
          </p:cNvCxnSpPr>
          <p:nvPr/>
        </p:nvCxnSpPr>
        <p:spPr>
          <a:xfrm flipH="1">
            <a:off x="6568171" y="5363087"/>
            <a:ext cx="1" cy="659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A5312B42-3EE1-43DD-AE6A-B3A977877672}"/>
              </a:ext>
            </a:extLst>
          </p:cNvPr>
          <p:cNvSpPr/>
          <p:nvPr/>
        </p:nvSpPr>
        <p:spPr>
          <a:xfrm>
            <a:off x="7264374" y="3247293"/>
            <a:ext cx="2143928" cy="44724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Sending to model</a:t>
            </a:r>
          </a:p>
        </p:txBody>
      </p:sp>
      <p:cxnSp>
        <p:nvCxnSpPr>
          <p:cNvPr id="52" name="Connector: Elbow 51">
            <a:extLst>
              <a:ext uri="{FF2B5EF4-FFF2-40B4-BE49-F238E27FC236}">
                <a16:creationId xmlns:a16="http://schemas.microsoft.com/office/drawing/2014/main" id="{96DB9C04-E64B-4B27-BCC0-ADB34C690231}"/>
              </a:ext>
            </a:extLst>
          </p:cNvPr>
          <p:cNvCxnSpPr>
            <a:stCxn id="8" idx="1"/>
          </p:cNvCxnSpPr>
          <p:nvPr/>
        </p:nvCxnSpPr>
        <p:spPr>
          <a:xfrm rot="10800000">
            <a:off x="2152651" y="1622402"/>
            <a:ext cx="3349685" cy="4648079"/>
          </a:xfrm>
          <a:prstGeom prst="bentConnector2">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06FD407-58B1-494F-960B-588FB5E54161}"/>
              </a:ext>
            </a:extLst>
          </p:cNvPr>
          <p:cNvCxnSpPr>
            <a:cxnSpLocks/>
          </p:cNvCxnSpPr>
          <p:nvPr/>
        </p:nvCxnSpPr>
        <p:spPr>
          <a:xfrm>
            <a:off x="2152650" y="1622401"/>
            <a:ext cx="21864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8F07B621-741D-4AAB-BE02-D95B966E044D}"/>
              </a:ext>
            </a:extLst>
          </p:cNvPr>
          <p:cNvSpPr/>
          <p:nvPr/>
        </p:nvSpPr>
        <p:spPr>
          <a:xfrm>
            <a:off x="491004" y="3639670"/>
            <a:ext cx="1565371" cy="608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System restart</a:t>
            </a:r>
          </a:p>
        </p:txBody>
      </p:sp>
    </p:spTree>
    <p:extLst>
      <p:ext uri="{BB962C8B-B14F-4D97-AF65-F5344CB8AC3E}">
        <p14:creationId xmlns:p14="http://schemas.microsoft.com/office/powerpoint/2010/main" val="260149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0967-6701-4165-AB25-EF566ABEAF0E}"/>
              </a:ext>
            </a:extLst>
          </p:cNvPr>
          <p:cNvSpPr>
            <a:spLocks noGrp="1"/>
          </p:cNvSpPr>
          <p:nvPr>
            <p:ph type="title"/>
          </p:nvPr>
        </p:nvSpPr>
        <p:spPr>
          <a:xfrm>
            <a:off x="838200" y="365125"/>
            <a:ext cx="10515600" cy="802654"/>
          </a:xfrm>
        </p:spPr>
        <p:txBody>
          <a:bodyPr/>
          <a:lstStyle/>
          <a:p>
            <a:pPr algn="ctr"/>
            <a:r>
              <a:rPr lang="en-US" b="1" dirty="0"/>
              <a:t>BLOCK DIAGRAM OF PROPOSED SYSTEM</a:t>
            </a:r>
            <a:r>
              <a:rPr lang="en-US" dirty="0"/>
              <a:t>:</a:t>
            </a:r>
          </a:p>
        </p:txBody>
      </p:sp>
      <p:sp>
        <p:nvSpPr>
          <p:cNvPr id="3" name="Content Placeholder 2">
            <a:extLst>
              <a:ext uri="{FF2B5EF4-FFF2-40B4-BE49-F238E27FC236}">
                <a16:creationId xmlns:a16="http://schemas.microsoft.com/office/drawing/2014/main" id="{3C4F3411-6BFB-4E03-9D63-3F19817C02A4}"/>
              </a:ext>
            </a:extLst>
          </p:cNvPr>
          <p:cNvSpPr>
            <a:spLocks noGrp="1"/>
          </p:cNvSpPr>
          <p:nvPr>
            <p:ph idx="1"/>
          </p:nvPr>
        </p:nvSpPr>
        <p:spPr>
          <a:xfrm>
            <a:off x="261257" y="1167779"/>
            <a:ext cx="11814629" cy="5487021"/>
          </a:xfrm>
          <a:noFill/>
          <a:ln>
            <a:noFill/>
          </a:ln>
        </p:spPr>
        <p:style>
          <a:lnRef idx="2">
            <a:schemeClr val="dk1"/>
          </a:lnRef>
          <a:fillRef idx="1">
            <a:schemeClr val="lt1"/>
          </a:fillRef>
          <a:effectRef idx="0">
            <a:schemeClr val="dk1"/>
          </a:effectRef>
          <a:fontRef idx="minor">
            <a:schemeClr val="dk1"/>
          </a:fontRef>
        </p:style>
        <p:txBody>
          <a:bodyPr>
            <a:normAutofit fontScale="3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sp>
        <p:nvSpPr>
          <p:cNvPr id="11" name="Rectangle 10">
            <a:extLst>
              <a:ext uri="{FF2B5EF4-FFF2-40B4-BE49-F238E27FC236}">
                <a16:creationId xmlns:a16="http://schemas.microsoft.com/office/drawing/2014/main" id="{DA7A4D08-8237-499A-8BC9-A0A22FCC2984}"/>
              </a:ext>
            </a:extLst>
          </p:cNvPr>
          <p:cNvSpPr/>
          <p:nvPr/>
        </p:nvSpPr>
        <p:spPr>
          <a:xfrm>
            <a:off x="838198" y="2636448"/>
            <a:ext cx="805071" cy="3136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GPS </a:t>
            </a:r>
          </a:p>
        </p:txBody>
      </p:sp>
      <p:sp>
        <p:nvSpPr>
          <p:cNvPr id="12" name="Rectangle 11">
            <a:extLst>
              <a:ext uri="{FF2B5EF4-FFF2-40B4-BE49-F238E27FC236}">
                <a16:creationId xmlns:a16="http://schemas.microsoft.com/office/drawing/2014/main" id="{266690F9-D918-4C87-B7B3-FBA484821D74}"/>
              </a:ext>
            </a:extLst>
          </p:cNvPr>
          <p:cNvSpPr/>
          <p:nvPr/>
        </p:nvSpPr>
        <p:spPr>
          <a:xfrm>
            <a:off x="838198" y="3129708"/>
            <a:ext cx="1507434" cy="377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Flame sensor</a:t>
            </a:r>
          </a:p>
        </p:txBody>
      </p:sp>
      <p:sp>
        <p:nvSpPr>
          <p:cNvPr id="14" name="Rectangle 13">
            <a:extLst>
              <a:ext uri="{FF2B5EF4-FFF2-40B4-BE49-F238E27FC236}">
                <a16:creationId xmlns:a16="http://schemas.microsoft.com/office/drawing/2014/main" id="{58BAB7D5-BCD0-464E-84AC-FB1FE306E295}"/>
              </a:ext>
            </a:extLst>
          </p:cNvPr>
          <p:cNvSpPr/>
          <p:nvPr/>
        </p:nvSpPr>
        <p:spPr>
          <a:xfrm>
            <a:off x="838198" y="3689869"/>
            <a:ext cx="1507434" cy="429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Smoke sensor</a:t>
            </a:r>
          </a:p>
        </p:txBody>
      </p:sp>
      <p:sp>
        <p:nvSpPr>
          <p:cNvPr id="16" name="Rectangle 15">
            <a:extLst>
              <a:ext uri="{FF2B5EF4-FFF2-40B4-BE49-F238E27FC236}">
                <a16:creationId xmlns:a16="http://schemas.microsoft.com/office/drawing/2014/main" id="{709FFF3E-8D20-4886-BBA8-6CE2D9E303C2}"/>
              </a:ext>
            </a:extLst>
          </p:cNvPr>
          <p:cNvSpPr/>
          <p:nvPr/>
        </p:nvSpPr>
        <p:spPr>
          <a:xfrm>
            <a:off x="838198" y="4298995"/>
            <a:ext cx="1802296" cy="377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Vibration sensor</a:t>
            </a:r>
          </a:p>
        </p:txBody>
      </p:sp>
      <p:sp>
        <p:nvSpPr>
          <p:cNvPr id="20" name="Rectangle 19">
            <a:extLst>
              <a:ext uri="{FF2B5EF4-FFF2-40B4-BE49-F238E27FC236}">
                <a16:creationId xmlns:a16="http://schemas.microsoft.com/office/drawing/2014/main" id="{3402540F-818E-4041-8C56-61D71D0ED98F}"/>
              </a:ext>
            </a:extLst>
          </p:cNvPr>
          <p:cNvSpPr/>
          <p:nvPr/>
        </p:nvSpPr>
        <p:spPr>
          <a:xfrm>
            <a:off x="838198" y="4856927"/>
            <a:ext cx="1931505" cy="431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Gyroscopic sensor</a:t>
            </a:r>
          </a:p>
        </p:txBody>
      </p:sp>
      <p:sp>
        <p:nvSpPr>
          <p:cNvPr id="22" name="Rectangle 21">
            <a:extLst>
              <a:ext uri="{FF2B5EF4-FFF2-40B4-BE49-F238E27FC236}">
                <a16:creationId xmlns:a16="http://schemas.microsoft.com/office/drawing/2014/main" id="{7720116F-CFB2-4279-B047-394F63A5E36E}"/>
              </a:ext>
            </a:extLst>
          </p:cNvPr>
          <p:cNvSpPr/>
          <p:nvPr/>
        </p:nvSpPr>
        <p:spPr>
          <a:xfrm>
            <a:off x="838198" y="5468282"/>
            <a:ext cx="2156792" cy="404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Rapid brake sensor</a:t>
            </a:r>
          </a:p>
        </p:txBody>
      </p:sp>
      <p:sp>
        <p:nvSpPr>
          <p:cNvPr id="23" name="Rectangle 22">
            <a:extLst>
              <a:ext uri="{FF2B5EF4-FFF2-40B4-BE49-F238E27FC236}">
                <a16:creationId xmlns:a16="http://schemas.microsoft.com/office/drawing/2014/main" id="{049601F7-3AC3-4174-87F6-A32ECEBE06AA}"/>
              </a:ext>
            </a:extLst>
          </p:cNvPr>
          <p:cNvSpPr/>
          <p:nvPr/>
        </p:nvSpPr>
        <p:spPr>
          <a:xfrm>
            <a:off x="838198" y="6052197"/>
            <a:ext cx="2024271" cy="4044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Emergency button</a:t>
            </a:r>
          </a:p>
        </p:txBody>
      </p:sp>
      <p:sp>
        <p:nvSpPr>
          <p:cNvPr id="26" name="Rectangle 25">
            <a:extLst>
              <a:ext uri="{FF2B5EF4-FFF2-40B4-BE49-F238E27FC236}">
                <a16:creationId xmlns:a16="http://schemas.microsoft.com/office/drawing/2014/main" id="{64E12991-87DA-4140-834C-BA495440CB7E}"/>
              </a:ext>
            </a:extLst>
          </p:cNvPr>
          <p:cNvSpPr/>
          <p:nvPr/>
        </p:nvSpPr>
        <p:spPr>
          <a:xfrm>
            <a:off x="3439408" y="2523825"/>
            <a:ext cx="1507434" cy="4045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Control</a:t>
            </a:r>
          </a:p>
          <a:p>
            <a:pPr algn="ctr"/>
            <a:r>
              <a:rPr lang="en-US" sz="2800" dirty="0"/>
              <a:t>Unit</a:t>
            </a:r>
          </a:p>
        </p:txBody>
      </p:sp>
      <p:sp>
        <p:nvSpPr>
          <p:cNvPr id="28" name="Rectangle 27">
            <a:extLst>
              <a:ext uri="{FF2B5EF4-FFF2-40B4-BE49-F238E27FC236}">
                <a16:creationId xmlns:a16="http://schemas.microsoft.com/office/drawing/2014/main" id="{0818FE27-F2AD-430D-928E-47063D1F27D0}"/>
              </a:ext>
            </a:extLst>
          </p:cNvPr>
          <p:cNvSpPr/>
          <p:nvPr/>
        </p:nvSpPr>
        <p:spPr>
          <a:xfrm>
            <a:off x="3210573" y="1542861"/>
            <a:ext cx="1965105" cy="6058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Power supply</a:t>
            </a:r>
          </a:p>
        </p:txBody>
      </p:sp>
      <p:cxnSp>
        <p:nvCxnSpPr>
          <p:cNvPr id="33" name="Straight Arrow Connector 32">
            <a:extLst>
              <a:ext uri="{FF2B5EF4-FFF2-40B4-BE49-F238E27FC236}">
                <a16:creationId xmlns:a16="http://schemas.microsoft.com/office/drawing/2014/main" id="{5C4FEF38-434D-46C0-871E-6160035E274E}"/>
              </a:ext>
            </a:extLst>
          </p:cNvPr>
          <p:cNvCxnSpPr>
            <a:cxnSpLocks/>
            <a:stCxn id="28" idx="2"/>
            <a:endCxn id="26" idx="0"/>
          </p:cNvCxnSpPr>
          <p:nvPr/>
        </p:nvCxnSpPr>
        <p:spPr>
          <a:xfrm flipH="1">
            <a:off x="4193125" y="2148743"/>
            <a:ext cx="1" cy="375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01B5E0BC-9364-49C7-A1BE-9B7CA4A95B60}"/>
              </a:ext>
            </a:extLst>
          </p:cNvPr>
          <p:cNvCxnSpPr>
            <a:cxnSpLocks/>
            <a:stCxn id="28" idx="1"/>
          </p:cNvCxnSpPr>
          <p:nvPr/>
        </p:nvCxnSpPr>
        <p:spPr>
          <a:xfrm rot="10800000" flipV="1">
            <a:off x="510091" y="1845802"/>
            <a:ext cx="2700482" cy="3227056"/>
          </a:xfrm>
          <a:prstGeom prst="bentConnector2">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367C72AB-7D6E-4500-B592-BE9CFF2616AE}"/>
              </a:ext>
            </a:extLst>
          </p:cNvPr>
          <p:cNvCxnSpPr>
            <a:cxnSpLocks/>
            <a:endCxn id="11" idx="1"/>
          </p:cNvCxnSpPr>
          <p:nvPr/>
        </p:nvCxnSpPr>
        <p:spPr>
          <a:xfrm>
            <a:off x="510091" y="2793267"/>
            <a:ext cx="3281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8978031-5103-491D-882C-D9A1AF788CEC}"/>
              </a:ext>
            </a:extLst>
          </p:cNvPr>
          <p:cNvCxnSpPr>
            <a:endCxn id="12" idx="1"/>
          </p:cNvCxnSpPr>
          <p:nvPr/>
        </p:nvCxnSpPr>
        <p:spPr>
          <a:xfrm>
            <a:off x="510091" y="3318675"/>
            <a:ext cx="3281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10077051-2BB1-4973-A75B-628D2977CE82}"/>
              </a:ext>
            </a:extLst>
          </p:cNvPr>
          <p:cNvCxnSpPr>
            <a:cxnSpLocks/>
            <a:endCxn id="14" idx="1"/>
          </p:cNvCxnSpPr>
          <p:nvPr/>
        </p:nvCxnSpPr>
        <p:spPr>
          <a:xfrm flipV="1">
            <a:off x="510091" y="3904434"/>
            <a:ext cx="328107" cy="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8B9CDBAE-C373-4AC4-BB03-B19CEC0102DD}"/>
              </a:ext>
            </a:extLst>
          </p:cNvPr>
          <p:cNvCxnSpPr>
            <a:endCxn id="16" idx="1"/>
          </p:cNvCxnSpPr>
          <p:nvPr/>
        </p:nvCxnSpPr>
        <p:spPr>
          <a:xfrm>
            <a:off x="510091" y="4487962"/>
            <a:ext cx="3281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FD1E660-510A-4716-9447-0D89629EED2B}"/>
              </a:ext>
            </a:extLst>
          </p:cNvPr>
          <p:cNvCxnSpPr>
            <a:endCxn id="20" idx="1"/>
          </p:cNvCxnSpPr>
          <p:nvPr/>
        </p:nvCxnSpPr>
        <p:spPr>
          <a:xfrm>
            <a:off x="510091" y="5066955"/>
            <a:ext cx="328107" cy="5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680434C9-93FF-4B8F-AFF9-C11B01873EB9}"/>
              </a:ext>
            </a:extLst>
          </p:cNvPr>
          <p:cNvCxnSpPr>
            <a:stCxn id="11" idx="3"/>
          </p:cNvCxnSpPr>
          <p:nvPr/>
        </p:nvCxnSpPr>
        <p:spPr>
          <a:xfrm>
            <a:off x="1643269" y="2793267"/>
            <a:ext cx="17961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42F5EABF-259E-4769-8DE7-112194ECFDBA}"/>
              </a:ext>
            </a:extLst>
          </p:cNvPr>
          <p:cNvCxnSpPr>
            <a:stCxn id="12" idx="3"/>
          </p:cNvCxnSpPr>
          <p:nvPr/>
        </p:nvCxnSpPr>
        <p:spPr>
          <a:xfrm flipV="1">
            <a:off x="2345632" y="3318675"/>
            <a:ext cx="109377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DFF4C07A-D088-40F5-86E8-2A95E76C83CF}"/>
              </a:ext>
            </a:extLst>
          </p:cNvPr>
          <p:cNvCxnSpPr>
            <a:stCxn id="14" idx="3"/>
          </p:cNvCxnSpPr>
          <p:nvPr/>
        </p:nvCxnSpPr>
        <p:spPr>
          <a:xfrm>
            <a:off x="2345632" y="3904434"/>
            <a:ext cx="1093776" cy="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197AAD14-9682-45BA-833D-58E0BAD0F192}"/>
              </a:ext>
            </a:extLst>
          </p:cNvPr>
          <p:cNvCxnSpPr>
            <a:stCxn id="16" idx="3"/>
          </p:cNvCxnSpPr>
          <p:nvPr/>
        </p:nvCxnSpPr>
        <p:spPr>
          <a:xfrm flipV="1">
            <a:off x="2640494" y="4487962"/>
            <a:ext cx="7989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F5057C8-280B-4A08-B83A-6D3A495764A9}"/>
              </a:ext>
            </a:extLst>
          </p:cNvPr>
          <p:cNvCxnSpPr>
            <a:stCxn id="20" idx="3"/>
          </p:cNvCxnSpPr>
          <p:nvPr/>
        </p:nvCxnSpPr>
        <p:spPr>
          <a:xfrm flipV="1">
            <a:off x="2769703" y="5066955"/>
            <a:ext cx="669705" cy="5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8E3B7FCF-1B39-4DFF-BB4A-A11CB18DCF7C}"/>
              </a:ext>
            </a:extLst>
          </p:cNvPr>
          <p:cNvCxnSpPr>
            <a:stCxn id="22" idx="3"/>
          </p:cNvCxnSpPr>
          <p:nvPr/>
        </p:nvCxnSpPr>
        <p:spPr>
          <a:xfrm>
            <a:off x="2994990" y="5670493"/>
            <a:ext cx="444418" cy="1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270AC1D0-D1BE-48E3-B756-12558E60C0F1}"/>
              </a:ext>
            </a:extLst>
          </p:cNvPr>
          <p:cNvCxnSpPr>
            <a:stCxn id="23" idx="3"/>
          </p:cNvCxnSpPr>
          <p:nvPr/>
        </p:nvCxnSpPr>
        <p:spPr>
          <a:xfrm>
            <a:off x="2862469" y="6254408"/>
            <a:ext cx="576939" cy="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61E7D34B-903A-4B6D-BF4C-B2701E0177E5}"/>
              </a:ext>
            </a:extLst>
          </p:cNvPr>
          <p:cNvSpPr/>
          <p:nvPr/>
        </p:nvSpPr>
        <p:spPr>
          <a:xfrm>
            <a:off x="5459895" y="4177525"/>
            <a:ext cx="1696904" cy="737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Communication Module</a:t>
            </a:r>
          </a:p>
        </p:txBody>
      </p:sp>
      <p:cxnSp>
        <p:nvCxnSpPr>
          <p:cNvPr id="88" name="Straight Arrow Connector 87">
            <a:extLst>
              <a:ext uri="{FF2B5EF4-FFF2-40B4-BE49-F238E27FC236}">
                <a16:creationId xmlns:a16="http://schemas.microsoft.com/office/drawing/2014/main" id="{2E8B9EA3-A9DD-4C92-8195-320046BABC88}"/>
              </a:ext>
            </a:extLst>
          </p:cNvPr>
          <p:cNvCxnSpPr>
            <a:cxnSpLocks/>
            <a:stCxn id="26" idx="3"/>
            <a:endCxn id="86" idx="1"/>
          </p:cNvCxnSpPr>
          <p:nvPr/>
        </p:nvCxnSpPr>
        <p:spPr>
          <a:xfrm flipV="1">
            <a:off x="4946842" y="4546490"/>
            <a:ext cx="5130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Connector: Elbow 94">
            <a:extLst>
              <a:ext uri="{FF2B5EF4-FFF2-40B4-BE49-F238E27FC236}">
                <a16:creationId xmlns:a16="http://schemas.microsoft.com/office/drawing/2014/main" id="{A3146E9E-9CFA-4423-BF0F-400C35AB6CD7}"/>
              </a:ext>
            </a:extLst>
          </p:cNvPr>
          <p:cNvCxnSpPr>
            <a:cxnSpLocks/>
            <a:stCxn id="28" idx="3"/>
            <a:endCxn id="86" idx="0"/>
          </p:cNvCxnSpPr>
          <p:nvPr/>
        </p:nvCxnSpPr>
        <p:spPr>
          <a:xfrm>
            <a:off x="5175678" y="1845802"/>
            <a:ext cx="1132669" cy="233172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3" name="Arc 102">
            <a:extLst>
              <a:ext uri="{FF2B5EF4-FFF2-40B4-BE49-F238E27FC236}">
                <a16:creationId xmlns:a16="http://schemas.microsoft.com/office/drawing/2014/main" id="{79B89B67-8CC1-4E75-836B-4A674CFEA869}"/>
              </a:ext>
            </a:extLst>
          </p:cNvPr>
          <p:cNvSpPr/>
          <p:nvPr/>
        </p:nvSpPr>
        <p:spPr>
          <a:xfrm>
            <a:off x="7159472" y="4533626"/>
            <a:ext cx="153670" cy="135890"/>
          </a:xfrm>
          <a:prstGeom prst="arc">
            <a:avLst>
              <a:gd name="adj1" fmla="val 15922910"/>
              <a:gd name="adj2" fmla="val 6325071"/>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4" name="Arc 103">
            <a:extLst>
              <a:ext uri="{FF2B5EF4-FFF2-40B4-BE49-F238E27FC236}">
                <a16:creationId xmlns:a16="http://schemas.microsoft.com/office/drawing/2014/main" id="{25D8DF06-C8DB-41FC-8597-FB322C1C4F19}"/>
              </a:ext>
            </a:extLst>
          </p:cNvPr>
          <p:cNvSpPr/>
          <p:nvPr/>
        </p:nvSpPr>
        <p:spPr>
          <a:xfrm>
            <a:off x="7082926" y="4461554"/>
            <a:ext cx="325755" cy="280035"/>
          </a:xfrm>
          <a:prstGeom prst="arc">
            <a:avLst>
              <a:gd name="adj1" fmla="val 16859211"/>
              <a:gd name="adj2" fmla="val 4915934"/>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5" name="Arc 104">
            <a:extLst>
              <a:ext uri="{FF2B5EF4-FFF2-40B4-BE49-F238E27FC236}">
                <a16:creationId xmlns:a16="http://schemas.microsoft.com/office/drawing/2014/main" id="{B688C030-A742-476A-8421-A3E219F6C906}"/>
              </a:ext>
            </a:extLst>
          </p:cNvPr>
          <p:cNvSpPr/>
          <p:nvPr/>
        </p:nvSpPr>
        <p:spPr>
          <a:xfrm>
            <a:off x="7121948" y="4405357"/>
            <a:ext cx="429895" cy="392430"/>
          </a:xfrm>
          <a:prstGeom prst="arc">
            <a:avLst>
              <a:gd name="adj1" fmla="val 16242681"/>
              <a:gd name="adj2" fmla="val 5264166"/>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6" name="Arc 105">
            <a:extLst>
              <a:ext uri="{FF2B5EF4-FFF2-40B4-BE49-F238E27FC236}">
                <a16:creationId xmlns:a16="http://schemas.microsoft.com/office/drawing/2014/main" id="{3706AEA8-A975-42DE-A22E-886722CD1454}"/>
              </a:ext>
            </a:extLst>
          </p:cNvPr>
          <p:cNvSpPr/>
          <p:nvPr/>
        </p:nvSpPr>
        <p:spPr>
          <a:xfrm>
            <a:off x="7094329" y="4298995"/>
            <a:ext cx="596900" cy="579120"/>
          </a:xfrm>
          <a:prstGeom prst="arc">
            <a:avLst>
              <a:gd name="adj1" fmla="val 16200000"/>
              <a:gd name="adj2" fmla="val 5071995"/>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7" name="Arc 106">
            <a:extLst>
              <a:ext uri="{FF2B5EF4-FFF2-40B4-BE49-F238E27FC236}">
                <a16:creationId xmlns:a16="http://schemas.microsoft.com/office/drawing/2014/main" id="{A27ABC0D-8859-4361-A405-0B819D26AD87}"/>
              </a:ext>
            </a:extLst>
          </p:cNvPr>
          <p:cNvSpPr/>
          <p:nvPr/>
        </p:nvSpPr>
        <p:spPr>
          <a:xfrm>
            <a:off x="7063849" y="4178345"/>
            <a:ext cx="815050" cy="809625"/>
          </a:xfrm>
          <a:prstGeom prst="arc">
            <a:avLst>
              <a:gd name="adj1" fmla="val 16311288"/>
              <a:gd name="adj2" fmla="val 5356813"/>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6" name="Rectangle 95">
            <a:extLst>
              <a:ext uri="{FF2B5EF4-FFF2-40B4-BE49-F238E27FC236}">
                <a16:creationId xmlns:a16="http://schemas.microsoft.com/office/drawing/2014/main" id="{D3D1399A-D8C8-4719-BA2F-981691565363}"/>
              </a:ext>
            </a:extLst>
          </p:cNvPr>
          <p:cNvSpPr/>
          <p:nvPr/>
        </p:nvSpPr>
        <p:spPr>
          <a:xfrm>
            <a:off x="8037326" y="4226480"/>
            <a:ext cx="1016690" cy="6889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model</a:t>
            </a:r>
          </a:p>
        </p:txBody>
      </p:sp>
      <p:sp>
        <p:nvSpPr>
          <p:cNvPr id="97" name="Rectangle 96">
            <a:extLst>
              <a:ext uri="{FF2B5EF4-FFF2-40B4-BE49-F238E27FC236}">
                <a16:creationId xmlns:a16="http://schemas.microsoft.com/office/drawing/2014/main" id="{D68DFF38-0A7F-41E0-B638-3FCE4845131D}"/>
              </a:ext>
            </a:extLst>
          </p:cNvPr>
          <p:cNvSpPr/>
          <p:nvPr/>
        </p:nvSpPr>
        <p:spPr>
          <a:xfrm>
            <a:off x="9548261" y="4186987"/>
            <a:ext cx="1016690" cy="7679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Website system</a:t>
            </a:r>
          </a:p>
        </p:txBody>
      </p:sp>
      <p:cxnSp>
        <p:nvCxnSpPr>
          <p:cNvPr id="99" name="Straight Arrow Connector 98">
            <a:extLst>
              <a:ext uri="{FF2B5EF4-FFF2-40B4-BE49-F238E27FC236}">
                <a16:creationId xmlns:a16="http://schemas.microsoft.com/office/drawing/2014/main" id="{D5A15604-D42B-4A06-AAD8-248F01C771DF}"/>
              </a:ext>
            </a:extLst>
          </p:cNvPr>
          <p:cNvCxnSpPr>
            <a:stCxn id="96" idx="3"/>
            <a:endCxn id="97" idx="1"/>
          </p:cNvCxnSpPr>
          <p:nvPr/>
        </p:nvCxnSpPr>
        <p:spPr>
          <a:xfrm flipV="1">
            <a:off x="9054016" y="4570967"/>
            <a:ext cx="4942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Rectangle: Rounded Corners 101">
            <a:extLst>
              <a:ext uri="{FF2B5EF4-FFF2-40B4-BE49-F238E27FC236}">
                <a16:creationId xmlns:a16="http://schemas.microsoft.com/office/drawing/2014/main" id="{0C3BBEAD-B52B-4A48-B96B-B3C7B944FAB2}"/>
              </a:ext>
            </a:extLst>
          </p:cNvPr>
          <p:cNvSpPr/>
          <p:nvPr/>
        </p:nvSpPr>
        <p:spPr>
          <a:xfrm>
            <a:off x="11369836" y="4045940"/>
            <a:ext cx="576943" cy="1111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2BB094F5-22ED-46B2-8120-C69D932C936A}"/>
              </a:ext>
            </a:extLst>
          </p:cNvPr>
          <p:cNvSpPr/>
          <p:nvPr/>
        </p:nvSpPr>
        <p:spPr>
          <a:xfrm>
            <a:off x="11424500" y="4170475"/>
            <a:ext cx="467613" cy="800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9" name="Rectangle: Rounded Corners 108">
            <a:extLst>
              <a:ext uri="{FF2B5EF4-FFF2-40B4-BE49-F238E27FC236}">
                <a16:creationId xmlns:a16="http://schemas.microsoft.com/office/drawing/2014/main" id="{49DAB036-9973-4E33-AC7A-FCB439B9F449}"/>
              </a:ext>
            </a:extLst>
          </p:cNvPr>
          <p:cNvSpPr/>
          <p:nvPr/>
        </p:nvSpPr>
        <p:spPr>
          <a:xfrm>
            <a:off x="11580019" y="5041106"/>
            <a:ext cx="171450" cy="619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136" name="Straight Connector 135">
            <a:extLst>
              <a:ext uri="{FF2B5EF4-FFF2-40B4-BE49-F238E27FC236}">
                <a16:creationId xmlns:a16="http://schemas.microsoft.com/office/drawing/2014/main" id="{6998364D-65A4-4C9A-B141-49F68B1AA56C}"/>
              </a:ext>
            </a:extLst>
          </p:cNvPr>
          <p:cNvCxnSpPr>
            <a:cxnSpLocks/>
          </p:cNvCxnSpPr>
          <p:nvPr/>
        </p:nvCxnSpPr>
        <p:spPr>
          <a:xfrm>
            <a:off x="11589249" y="4118998"/>
            <a:ext cx="13811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BF5C16E-B57F-41CE-AD45-A06604EF906B}"/>
              </a:ext>
            </a:extLst>
          </p:cNvPr>
          <p:cNvCxnSpPr/>
          <p:nvPr/>
        </p:nvCxnSpPr>
        <p:spPr>
          <a:xfrm>
            <a:off x="11463337" y="5047488"/>
            <a:ext cx="59531" cy="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82F89715-19D9-4D0C-AECB-D230B6C47986}"/>
              </a:ext>
            </a:extLst>
          </p:cNvPr>
          <p:cNvCxnSpPr/>
          <p:nvPr/>
        </p:nvCxnSpPr>
        <p:spPr>
          <a:xfrm>
            <a:off x="11463338" y="5068429"/>
            <a:ext cx="59531"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38A7E5D1-BF30-4671-9FAA-210E9DDC5435}"/>
              </a:ext>
            </a:extLst>
          </p:cNvPr>
          <p:cNvCxnSpPr/>
          <p:nvPr/>
        </p:nvCxnSpPr>
        <p:spPr>
          <a:xfrm>
            <a:off x="11463337" y="5085442"/>
            <a:ext cx="59531" cy="0"/>
          </a:xfrm>
          <a:prstGeom prst="line">
            <a:avLst/>
          </a:prstGeom>
        </p:spPr>
        <p:style>
          <a:lnRef idx="1">
            <a:schemeClr val="dk1"/>
          </a:lnRef>
          <a:fillRef idx="0">
            <a:schemeClr val="dk1"/>
          </a:fillRef>
          <a:effectRef idx="0">
            <a:schemeClr val="dk1"/>
          </a:effectRef>
          <a:fontRef idx="minor">
            <a:schemeClr val="tx1"/>
          </a:fontRef>
        </p:style>
      </p:cxnSp>
      <p:sp>
        <p:nvSpPr>
          <p:cNvPr id="158" name="Action Button: Go Back or Previous 157">
            <a:hlinkClick r:id="" action="ppaction://noaction" highlightClick="1"/>
            <a:extLst>
              <a:ext uri="{FF2B5EF4-FFF2-40B4-BE49-F238E27FC236}">
                <a16:creationId xmlns:a16="http://schemas.microsoft.com/office/drawing/2014/main" id="{D9CFF972-F8B6-40FD-B379-6499AD4FFE7F}"/>
              </a:ext>
            </a:extLst>
          </p:cNvPr>
          <p:cNvSpPr/>
          <p:nvPr/>
        </p:nvSpPr>
        <p:spPr>
          <a:xfrm>
            <a:off x="11813381" y="5050274"/>
            <a:ext cx="45719" cy="45719"/>
          </a:xfrm>
          <a:prstGeom prst="actionButtonBackPrevio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9" name="Arc 158">
            <a:extLst>
              <a:ext uri="{FF2B5EF4-FFF2-40B4-BE49-F238E27FC236}">
                <a16:creationId xmlns:a16="http://schemas.microsoft.com/office/drawing/2014/main" id="{48A660C5-A5A4-4EBF-BD05-F2509B7BA1B9}"/>
              </a:ext>
            </a:extLst>
          </p:cNvPr>
          <p:cNvSpPr/>
          <p:nvPr/>
        </p:nvSpPr>
        <p:spPr>
          <a:xfrm rot="10800000">
            <a:off x="11107443" y="4570966"/>
            <a:ext cx="153670" cy="135890"/>
          </a:xfrm>
          <a:prstGeom prst="arc">
            <a:avLst>
              <a:gd name="adj1" fmla="val 16284330"/>
              <a:gd name="adj2" fmla="val 5355943"/>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0" name="Arc 159">
            <a:extLst>
              <a:ext uri="{FF2B5EF4-FFF2-40B4-BE49-F238E27FC236}">
                <a16:creationId xmlns:a16="http://schemas.microsoft.com/office/drawing/2014/main" id="{FF7047A7-12EE-4D5D-A68F-7BB088C4F769}"/>
              </a:ext>
            </a:extLst>
          </p:cNvPr>
          <p:cNvSpPr/>
          <p:nvPr/>
        </p:nvSpPr>
        <p:spPr>
          <a:xfrm rot="10800000">
            <a:off x="10999697" y="4498893"/>
            <a:ext cx="264089" cy="280035"/>
          </a:xfrm>
          <a:prstGeom prst="arc">
            <a:avLst>
              <a:gd name="adj1" fmla="val 16200000"/>
              <a:gd name="adj2" fmla="val 5448118"/>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1" name="Arc 160">
            <a:extLst>
              <a:ext uri="{FF2B5EF4-FFF2-40B4-BE49-F238E27FC236}">
                <a16:creationId xmlns:a16="http://schemas.microsoft.com/office/drawing/2014/main" id="{9D3D002F-0C8F-44D5-8465-4B59CBBFE297}"/>
              </a:ext>
            </a:extLst>
          </p:cNvPr>
          <p:cNvSpPr/>
          <p:nvPr/>
        </p:nvSpPr>
        <p:spPr>
          <a:xfrm rot="10800000">
            <a:off x="10831218" y="4431585"/>
            <a:ext cx="429895" cy="392430"/>
          </a:xfrm>
          <a:prstGeom prst="arc">
            <a:avLst>
              <a:gd name="adj1" fmla="val 16242681"/>
              <a:gd name="adj2" fmla="val 5264166"/>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2" name="Arc 161">
            <a:extLst>
              <a:ext uri="{FF2B5EF4-FFF2-40B4-BE49-F238E27FC236}">
                <a16:creationId xmlns:a16="http://schemas.microsoft.com/office/drawing/2014/main" id="{74404DB6-3194-403F-8BE1-34E2BBE4562B}"/>
              </a:ext>
            </a:extLst>
          </p:cNvPr>
          <p:cNvSpPr/>
          <p:nvPr/>
        </p:nvSpPr>
        <p:spPr>
          <a:xfrm rot="10800000">
            <a:off x="10664213" y="4338240"/>
            <a:ext cx="596900" cy="579120"/>
          </a:xfrm>
          <a:prstGeom prst="arc">
            <a:avLst>
              <a:gd name="adj1" fmla="val 16200000"/>
              <a:gd name="adj2" fmla="val 5071995"/>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3" name="Rectangle 162">
            <a:extLst>
              <a:ext uri="{FF2B5EF4-FFF2-40B4-BE49-F238E27FC236}">
                <a16:creationId xmlns:a16="http://schemas.microsoft.com/office/drawing/2014/main" id="{AAA7DA6C-217E-42EE-8041-696BD18DD7EC}"/>
              </a:ext>
            </a:extLst>
          </p:cNvPr>
          <p:cNvSpPr/>
          <p:nvPr/>
        </p:nvSpPr>
        <p:spPr>
          <a:xfrm>
            <a:off x="10806271" y="3621881"/>
            <a:ext cx="386851" cy="183357"/>
          </a:xfrm>
          <a:prstGeom prst="rect">
            <a:avLst/>
          </a:prstGeom>
          <a:solidFill>
            <a:srgbClr val="B8AA46"/>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165" name="Straight Connector 164">
            <a:extLst>
              <a:ext uri="{FF2B5EF4-FFF2-40B4-BE49-F238E27FC236}">
                <a16:creationId xmlns:a16="http://schemas.microsoft.com/office/drawing/2014/main" id="{2A2A0C92-0319-4381-8996-1978227037D0}"/>
              </a:ext>
            </a:extLst>
          </p:cNvPr>
          <p:cNvCxnSpPr>
            <a:cxnSpLocks/>
          </p:cNvCxnSpPr>
          <p:nvPr/>
        </p:nvCxnSpPr>
        <p:spPr>
          <a:xfrm>
            <a:off x="10806270" y="3621881"/>
            <a:ext cx="193426" cy="108347"/>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900A9DEA-A4D3-4A98-B558-52A968B0B1D7}"/>
              </a:ext>
            </a:extLst>
          </p:cNvPr>
          <p:cNvCxnSpPr>
            <a:cxnSpLocks/>
          </p:cNvCxnSpPr>
          <p:nvPr/>
        </p:nvCxnSpPr>
        <p:spPr>
          <a:xfrm flipH="1">
            <a:off x="10999697" y="3621881"/>
            <a:ext cx="193425" cy="108347"/>
          </a:xfrm>
          <a:prstGeom prst="line">
            <a:avLst/>
          </a:prstGeom>
        </p:spPr>
        <p:style>
          <a:lnRef idx="1">
            <a:schemeClr val="dk1"/>
          </a:lnRef>
          <a:fillRef idx="0">
            <a:schemeClr val="dk1"/>
          </a:fillRef>
          <a:effectRef idx="0">
            <a:schemeClr val="dk1"/>
          </a:effectRef>
          <a:fontRef idx="minor">
            <a:schemeClr val="tx1"/>
          </a:fontRef>
        </p:style>
      </p:cxnSp>
      <p:cxnSp>
        <p:nvCxnSpPr>
          <p:cNvPr id="169" name="Connector: Curved 168">
            <a:extLst>
              <a:ext uri="{FF2B5EF4-FFF2-40B4-BE49-F238E27FC236}">
                <a16:creationId xmlns:a16="http://schemas.microsoft.com/office/drawing/2014/main" id="{38083854-DF5B-444C-9E2C-BB9249067CBF}"/>
              </a:ext>
            </a:extLst>
          </p:cNvPr>
          <p:cNvCxnSpPr>
            <a:cxnSpLocks/>
            <a:stCxn id="97" idx="0"/>
            <a:endCxn id="163" idx="1"/>
          </p:cNvCxnSpPr>
          <p:nvPr/>
        </p:nvCxnSpPr>
        <p:spPr>
          <a:xfrm rot="5400000" flipH="1" flipV="1">
            <a:off x="10194725" y="3575442"/>
            <a:ext cx="473427" cy="74966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2" name="Connector: Curved 171">
            <a:extLst>
              <a:ext uri="{FF2B5EF4-FFF2-40B4-BE49-F238E27FC236}">
                <a16:creationId xmlns:a16="http://schemas.microsoft.com/office/drawing/2014/main" id="{DE0DE2E4-CA30-4DEE-9CB7-68BE5B71F432}"/>
              </a:ext>
            </a:extLst>
          </p:cNvPr>
          <p:cNvCxnSpPr>
            <a:stCxn id="163" idx="3"/>
            <a:endCxn id="102" idx="0"/>
          </p:cNvCxnSpPr>
          <p:nvPr/>
        </p:nvCxnSpPr>
        <p:spPr>
          <a:xfrm>
            <a:off x="11193122" y="3713560"/>
            <a:ext cx="465186" cy="33238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78" name="Rectangle 177">
            <a:extLst>
              <a:ext uri="{FF2B5EF4-FFF2-40B4-BE49-F238E27FC236}">
                <a16:creationId xmlns:a16="http://schemas.microsoft.com/office/drawing/2014/main" id="{88362E59-A25B-42FE-9734-848703B1754B}"/>
              </a:ext>
            </a:extLst>
          </p:cNvPr>
          <p:cNvSpPr/>
          <p:nvPr/>
        </p:nvSpPr>
        <p:spPr>
          <a:xfrm>
            <a:off x="7056546" y="5052945"/>
            <a:ext cx="576943" cy="335032"/>
          </a:xfrm>
          <a:prstGeom prst="rect">
            <a:avLst/>
          </a:prstGeom>
          <a:noFill/>
          <a:ln w="0">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IOT</a:t>
            </a:r>
          </a:p>
        </p:txBody>
      </p:sp>
      <p:sp>
        <p:nvSpPr>
          <p:cNvPr id="183" name="Rectangle 182">
            <a:extLst>
              <a:ext uri="{FF2B5EF4-FFF2-40B4-BE49-F238E27FC236}">
                <a16:creationId xmlns:a16="http://schemas.microsoft.com/office/drawing/2014/main" id="{3268F24D-0ABF-41AF-BC7D-6DDD7468A470}"/>
              </a:ext>
            </a:extLst>
          </p:cNvPr>
          <p:cNvSpPr/>
          <p:nvPr/>
        </p:nvSpPr>
        <p:spPr>
          <a:xfrm>
            <a:off x="10663786" y="4996575"/>
            <a:ext cx="576943" cy="332380"/>
          </a:xfrm>
          <a:prstGeom prst="rect">
            <a:avLst/>
          </a:prstGeom>
          <a:noFill/>
          <a:ln w="0">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IOT</a:t>
            </a:r>
          </a:p>
        </p:txBody>
      </p:sp>
      <p:sp>
        <p:nvSpPr>
          <p:cNvPr id="184" name="Rectangle 183">
            <a:extLst>
              <a:ext uri="{FF2B5EF4-FFF2-40B4-BE49-F238E27FC236}">
                <a16:creationId xmlns:a16="http://schemas.microsoft.com/office/drawing/2014/main" id="{70B8B5F7-910A-449B-9394-796E3C25A249}"/>
              </a:ext>
            </a:extLst>
          </p:cNvPr>
          <p:cNvSpPr/>
          <p:nvPr/>
        </p:nvSpPr>
        <p:spPr>
          <a:xfrm>
            <a:off x="10806270" y="3853584"/>
            <a:ext cx="409511" cy="14277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SMS</a:t>
            </a:r>
          </a:p>
        </p:txBody>
      </p:sp>
      <p:sp>
        <p:nvSpPr>
          <p:cNvPr id="4" name="Oval 3">
            <a:extLst>
              <a:ext uri="{FF2B5EF4-FFF2-40B4-BE49-F238E27FC236}">
                <a16:creationId xmlns:a16="http://schemas.microsoft.com/office/drawing/2014/main" id="{0172B2C4-2428-4524-9A2F-5CE897C6BD4E}"/>
              </a:ext>
            </a:extLst>
          </p:cNvPr>
          <p:cNvSpPr/>
          <p:nvPr/>
        </p:nvSpPr>
        <p:spPr>
          <a:xfrm>
            <a:off x="9833113" y="5641486"/>
            <a:ext cx="463826" cy="991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6DB73624-E64B-4DF0-8364-293569649387}"/>
              </a:ext>
            </a:extLst>
          </p:cNvPr>
          <p:cNvSpPr/>
          <p:nvPr/>
        </p:nvSpPr>
        <p:spPr>
          <a:xfrm>
            <a:off x="9833113" y="5793609"/>
            <a:ext cx="463826" cy="991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8D490B-96D1-4A80-BACF-829E6CD10881}"/>
              </a:ext>
            </a:extLst>
          </p:cNvPr>
          <p:cNvSpPr/>
          <p:nvPr/>
        </p:nvSpPr>
        <p:spPr>
          <a:xfrm>
            <a:off x="9833113" y="5953009"/>
            <a:ext cx="463826" cy="991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D05BD7-77FE-4F41-B7E6-707AAB962558}"/>
              </a:ext>
            </a:extLst>
          </p:cNvPr>
          <p:cNvCxnSpPr>
            <a:stCxn id="4" idx="2"/>
            <a:endCxn id="6" idx="2"/>
          </p:cNvCxnSpPr>
          <p:nvPr/>
        </p:nvCxnSpPr>
        <p:spPr>
          <a:xfrm>
            <a:off x="9833113" y="5691080"/>
            <a:ext cx="0" cy="311523"/>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EE6ADC2-5E2A-4F32-876E-79AB95E2AF3D}"/>
              </a:ext>
            </a:extLst>
          </p:cNvPr>
          <p:cNvCxnSpPr>
            <a:stCxn id="4" idx="6"/>
            <a:endCxn id="6" idx="6"/>
          </p:cNvCxnSpPr>
          <p:nvPr/>
        </p:nvCxnSpPr>
        <p:spPr>
          <a:xfrm>
            <a:off x="10296939" y="5691080"/>
            <a:ext cx="0" cy="31152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92E475D-9A64-415E-8FAC-F3849AFC9E96}"/>
              </a:ext>
            </a:extLst>
          </p:cNvPr>
          <p:cNvCxnSpPr>
            <a:stCxn id="97" idx="2"/>
            <a:endCxn id="4" idx="0"/>
          </p:cNvCxnSpPr>
          <p:nvPr/>
        </p:nvCxnSpPr>
        <p:spPr>
          <a:xfrm>
            <a:off x="10056606" y="4954947"/>
            <a:ext cx="8420" cy="686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41A74890-6324-4CD3-BF2D-4EF6D46EF765}"/>
              </a:ext>
            </a:extLst>
          </p:cNvPr>
          <p:cNvSpPr/>
          <p:nvPr/>
        </p:nvSpPr>
        <p:spPr>
          <a:xfrm>
            <a:off x="9662788" y="6158641"/>
            <a:ext cx="804475" cy="24557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DBMS</a:t>
            </a:r>
          </a:p>
        </p:txBody>
      </p:sp>
    </p:spTree>
    <p:extLst>
      <p:ext uri="{BB962C8B-B14F-4D97-AF65-F5344CB8AC3E}">
        <p14:creationId xmlns:p14="http://schemas.microsoft.com/office/powerpoint/2010/main" val="125047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E20C-2D7C-440D-A158-041C14CC174C}"/>
              </a:ext>
            </a:extLst>
          </p:cNvPr>
          <p:cNvSpPr>
            <a:spLocks noGrp="1"/>
          </p:cNvSpPr>
          <p:nvPr>
            <p:ph type="title"/>
          </p:nvPr>
        </p:nvSpPr>
        <p:spPr>
          <a:xfrm>
            <a:off x="838200" y="365125"/>
            <a:ext cx="10515600" cy="665185"/>
          </a:xfrm>
        </p:spPr>
        <p:txBody>
          <a:bodyPr>
            <a:noAutofit/>
          </a:bodyPr>
          <a:lstStyle/>
          <a:p>
            <a:pPr algn="ctr"/>
            <a:r>
              <a:rPr lang="en-US" b="1" dirty="0">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EF12FBE0-621F-409F-BDF0-A0F5A46D411C}"/>
              </a:ext>
            </a:extLst>
          </p:cNvPr>
          <p:cNvSpPr>
            <a:spLocks noGrp="1"/>
          </p:cNvSpPr>
          <p:nvPr>
            <p:ph idx="1"/>
          </p:nvPr>
        </p:nvSpPr>
        <p:spPr>
          <a:xfrm>
            <a:off x="838200" y="1197735"/>
            <a:ext cx="10515600" cy="4979228"/>
          </a:xfrm>
        </p:spPr>
        <p:txBody>
          <a:bodyPr>
            <a:normAutofit/>
          </a:bodyPr>
          <a:lstStyle/>
          <a:p>
            <a:r>
              <a:rPr lang="en-US" sz="2600" dirty="0">
                <a:latin typeface="Times New Roman" panose="02020603050405020304" pitchFamily="18" charset="0"/>
                <a:cs typeface="Times New Roman" panose="02020603050405020304" pitchFamily="18" charset="0"/>
              </a:rPr>
              <a:t>The system will be very accurate since it use Artificial intelligence (Machine learning) to determine the accident</a:t>
            </a:r>
          </a:p>
          <a:p>
            <a:r>
              <a:rPr lang="en-US" sz="2600" dirty="0">
                <a:latin typeface="Times New Roman" panose="02020603050405020304" pitchFamily="18" charset="0"/>
                <a:cs typeface="Times New Roman" panose="02020603050405020304" pitchFamily="18" charset="0"/>
              </a:rPr>
              <a:t>The rescue service expected to be fast the system will send accident notification to nearby hospital</a:t>
            </a:r>
          </a:p>
          <a:p>
            <a:r>
              <a:rPr lang="en-US" sz="2600" dirty="0">
                <a:latin typeface="Times New Roman" panose="02020603050405020304" pitchFamily="18" charset="0"/>
                <a:cs typeface="Times New Roman" panose="02020603050405020304" pitchFamily="18" charset="0"/>
              </a:rPr>
              <a:t>The system will be able to inform relatives about the occurrence of the accident, where accidents occur and to which hospital patients are sent</a:t>
            </a:r>
          </a:p>
          <a:p>
            <a:r>
              <a:rPr lang="en-US" sz="2600" dirty="0">
                <a:latin typeface="Times New Roman" panose="02020603050405020304" pitchFamily="18" charset="0"/>
                <a:cs typeface="Times New Roman" panose="02020603050405020304" pitchFamily="18" charset="0"/>
              </a:rPr>
              <a:t>The system will be able to capture latitude and longitude of where accident occur and convert them to real map hence it is understandable and easy to use</a:t>
            </a:r>
          </a:p>
        </p:txBody>
      </p:sp>
    </p:spTree>
    <p:extLst>
      <p:ext uri="{BB962C8B-B14F-4D97-AF65-F5344CB8AC3E}">
        <p14:creationId xmlns:p14="http://schemas.microsoft.com/office/powerpoint/2010/main" val="254899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7A44-6CA4-42E2-82A6-7992E62A5BF1}"/>
              </a:ext>
            </a:extLst>
          </p:cNvPr>
          <p:cNvSpPr>
            <a:spLocks noGrp="1"/>
          </p:cNvSpPr>
          <p:nvPr>
            <p:ph type="title"/>
          </p:nvPr>
        </p:nvSpPr>
        <p:spPr>
          <a:xfrm>
            <a:off x="838200" y="365125"/>
            <a:ext cx="10515600" cy="703821"/>
          </a:xfrm>
        </p:spPr>
        <p:txBody>
          <a:bodyPr/>
          <a:lstStyle/>
          <a:p>
            <a:pPr algn="ctr"/>
            <a:r>
              <a:rPr lang="en-US" b="1"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4CCD0252-916A-4AC1-A9D0-C61EF30D5DDE}"/>
              </a:ext>
            </a:extLst>
          </p:cNvPr>
          <p:cNvSpPr>
            <a:spLocks noGrp="1"/>
          </p:cNvSpPr>
          <p:nvPr>
            <p:ph idx="1"/>
          </p:nvPr>
        </p:nvSpPr>
        <p:spPr>
          <a:xfrm>
            <a:off x="838200" y="1427233"/>
            <a:ext cx="10515600" cy="4824681"/>
          </a:xfrm>
        </p:spPr>
        <p:txBody>
          <a:bodyPr>
            <a:normAutofit fontScale="70000" lnSpcReduction="20000"/>
          </a:bodyPr>
          <a:lstStyle/>
          <a:p>
            <a:pPr marL="0" indent="0" algn="just">
              <a:lnSpc>
                <a:spcPct val="150000"/>
              </a:lnSpc>
              <a:buNone/>
            </a:pPr>
            <a:r>
              <a:rPr lang="en-US" sz="3700" b="1" dirty="0">
                <a:latin typeface="Times New Roman" panose="02020603050405020304" pitchFamily="18" charset="0"/>
                <a:cs typeface="Times New Roman" panose="02020603050405020304" pitchFamily="18" charset="0"/>
              </a:rPr>
              <a:t>PRIMARY DATA:</a:t>
            </a:r>
            <a:endParaRPr lang="en-US" altLang="en-US" sz="3700" dirty="0">
              <a:latin typeface="Times New Roman" panose="02020603050405020304" pitchFamily="18" charset="0"/>
              <a:cs typeface="Times New Roman" panose="02020603050405020304" pitchFamily="18" charset="0"/>
            </a:endParaRPr>
          </a:p>
          <a:p>
            <a:pPr algn="just">
              <a:lnSpc>
                <a:spcPct val="150000"/>
              </a:lnSpc>
            </a:pPr>
            <a:r>
              <a:rPr lang="en-US" altLang="en-US" sz="3700" dirty="0">
                <a:latin typeface="Times New Roman" panose="02020603050405020304" pitchFamily="18" charset="0"/>
                <a:cs typeface="Times New Roman" panose="02020603050405020304" pitchFamily="18" charset="0"/>
              </a:rPr>
              <a:t>These are the basic information obtained from questioner to see if the problem is existing and there are need of the solution</a:t>
            </a:r>
          </a:p>
          <a:p>
            <a:pPr algn="just">
              <a:lnSpc>
                <a:spcPct val="150000"/>
              </a:lnSpc>
            </a:pPr>
            <a:r>
              <a:rPr lang="en-US" sz="3700" dirty="0">
                <a:latin typeface="Times New Roman" panose="02020603050405020304" pitchFamily="18" charset="0"/>
                <a:cs typeface="Times New Roman" panose="02020603050405020304" pitchFamily="18" charset="0"/>
              </a:rPr>
              <a:t>Of the random samples taken from different area in Dar-es-salaam, more than 98% proved that the problem existed with no doubtful through questionnaire. Where by it shows that 90% show the need of the proposed system. The question that were used for questionnaire to the lineman are shown in the table below; </a:t>
            </a:r>
            <a:endParaRPr lang="en-US" altLang="en-US" sz="3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349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F5EF-A879-9083-127C-5B82E8D059AB}"/>
              </a:ext>
            </a:extLst>
          </p:cNvPr>
          <p:cNvSpPr>
            <a:spLocks noGrp="1"/>
          </p:cNvSpPr>
          <p:nvPr>
            <p:ph type="title"/>
          </p:nvPr>
        </p:nvSpPr>
        <p:spPr>
          <a:xfrm>
            <a:off x="838200" y="365125"/>
            <a:ext cx="10515600" cy="1120775"/>
          </a:xfrm>
        </p:spPr>
        <p:txBody>
          <a:bodyPr/>
          <a:lstStyle/>
          <a:p>
            <a:r>
              <a:rPr lang="en-US" b="1" dirty="0">
                <a:latin typeface="Times New Roman" panose="02020603050405020304" pitchFamily="18" charset="0"/>
                <a:cs typeface="Times New Roman" panose="02020603050405020304" pitchFamily="18" charset="0"/>
              </a:rPr>
              <a:t>DATA COLLECTION CONT</a:t>
            </a:r>
            <a:r>
              <a:rPr lang="en-US" dirty="0"/>
              <a:t>…</a:t>
            </a:r>
          </a:p>
        </p:txBody>
      </p:sp>
      <p:sp>
        <p:nvSpPr>
          <p:cNvPr id="3" name="Content Placeholder 2">
            <a:extLst>
              <a:ext uri="{FF2B5EF4-FFF2-40B4-BE49-F238E27FC236}">
                <a16:creationId xmlns:a16="http://schemas.microsoft.com/office/drawing/2014/main" id="{267106DC-FDFF-E7ED-4ACB-9CD49FFDF5F9}"/>
              </a:ext>
            </a:extLst>
          </p:cNvPr>
          <p:cNvSpPr>
            <a:spLocks noGrp="1"/>
          </p:cNvSpPr>
          <p:nvPr>
            <p:ph idx="1"/>
          </p:nvPr>
        </p:nvSpPr>
        <p:spPr>
          <a:xfrm>
            <a:off x="838200" y="1485900"/>
            <a:ext cx="10515600" cy="4691063"/>
          </a:xfrm>
        </p:spPr>
        <p:txBody>
          <a:bodyPr/>
          <a:lstStyle/>
          <a:p>
            <a:pPr marL="0" indent="0">
              <a:buNone/>
            </a:pPr>
            <a:r>
              <a:rPr lang="en-US" dirty="0">
                <a:latin typeface="Times New Roman" panose="02020603050405020304" pitchFamily="18" charset="0"/>
                <a:cs typeface="Times New Roman" panose="02020603050405020304" pitchFamily="18" charset="0"/>
              </a:rPr>
              <a:t>The following questions were asked to some tax drivers at Tandika mwisho station.</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16BB055F-97EA-F68E-F917-83AC54281AC0}"/>
              </a:ext>
            </a:extLst>
          </p:cNvPr>
          <p:cNvSpPr txBox="1">
            <a:spLocks/>
          </p:cNvSpPr>
          <p:nvPr/>
        </p:nvSpPr>
        <p:spPr>
          <a:xfrm>
            <a:off x="838200" y="365125"/>
            <a:ext cx="10515600" cy="987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graphicFrame>
        <p:nvGraphicFramePr>
          <p:cNvPr id="5" name="Content Placeholder 3">
            <a:extLst>
              <a:ext uri="{FF2B5EF4-FFF2-40B4-BE49-F238E27FC236}">
                <a16:creationId xmlns:a16="http://schemas.microsoft.com/office/drawing/2014/main" id="{583BB4EE-6A99-05FE-817E-119440CAD106}"/>
              </a:ext>
            </a:extLst>
          </p:cNvPr>
          <p:cNvGraphicFramePr>
            <a:graphicFrameLocks/>
          </p:cNvGraphicFramePr>
          <p:nvPr>
            <p:extLst>
              <p:ext uri="{D42A27DB-BD31-4B8C-83A1-F6EECF244321}">
                <p14:modId xmlns:p14="http://schemas.microsoft.com/office/powerpoint/2010/main" val="1050042920"/>
              </p:ext>
            </p:extLst>
          </p:nvPr>
        </p:nvGraphicFramePr>
        <p:xfrm>
          <a:off x="838200" y="2411927"/>
          <a:ext cx="10229848" cy="3765036"/>
        </p:xfrm>
        <a:graphic>
          <a:graphicData uri="http://schemas.openxmlformats.org/drawingml/2006/table">
            <a:tbl>
              <a:tblPr firstRow="1" firstCol="1" bandRow="1">
                <a:tableStyleId>{5940675A-B579-460E-94D1-54222C63F5DA}</a:tableStyleId>
              </a:tblPr>
              <a:tblGrid>
                <a:gridCol w="588032">
                  <a:extLst>
                    <a:ext uri="{9D8B030D-6E8A-4147-A177-3AD203B41FA5}">
                      <a16:colId xmlns:a16="http://schemas.microsoft.com/office/drawing/2014/main" val="4164432147"/>
                    </a:ext>
                  </a:extLst>
                </a:gridCol>
                <a:gridCol w="6936266">
                  <a:extLst>
                    <a:ext uri="{9D8B030D-6E8A-4147-A177-3AD203B41FA5}">
                      <a16:colId xmlns:a16="http://schemas.microsoft.com/office/drawing/2014/main" val="3654176712"/>
                    </a:ext>
                  </a:extLst>
                </a:gridCol>
                <a:gridCol w="614040">
                  <a:extLst>
                    <a:ext uri="{9D8B030D-6E8A-4147-A177-3AD203B41FA5}">
                      <a16:colId xmlns:a16="http://schemas.microsoft.com/office/drawing/2014/main" val="3458392725"/>
                    </a:ext>
                  </a:extLst>
                </a:gridCol>
                <a:gridCol w="567512">
                  <a:extLst>
                    <a:ext uri="{9D8B030D-6E8A-4147-A177-3AD203B41FA5}">
                      <a16:colId xmlns:a16="http://schemas.microsoft.com/office/drawing/2014/main" val="513830779"/>
                    </a:ext>
                  </a:extLst>
                </a:gridCol>
                <a:gridCol w="1523998">
                  <a:extLst>
                    <a:ext uri="{9D8B030D-6E8A-4147-A177-3AD203B41FA5}">
                      <a16:colId xmlns:a16="http://schemas.microsoft.com/office/drawing/2014/main" val="262429827"/>
                    </a:ext>
                  </a:extLst>
                </a:gridCol>
              </a:tblGrid>
              <a:tr h="338340">
                <a:tc rowSpan="2">
                  <a:txBody>
                    <a:bodyPr/>
                    <a:lstStyle/>
                    <a:p>
                      <a:pPr marL="0" marR="0" algn="ctr">
                        <a:lnSpc>
                          <a:spcPct val="107000"/>
                        </a:lnSpc>
                        <a:spcBef>
                          <a:spcPts val="0"/>
                        </a:spcBef>
                        <a:spcAft>
                          <a:spcPts val="0"/>
                        </a:spcAft>
                      </a:pPr>
                      <a:r>
                        <a:rPr lang="en-US" sz="2400" b="1" dirty="0">
                          <a:effectLst/>
                        </a:rPr>
                        <a:t>SN</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2400" b="1" dirty="0">
                          <a:effectLst/>
                        </a:rPr>
                        <a:t>Questions</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07000"/>
                        </a:lnSpc>
                        <a:spcBef>
                          <a:spcPts val="0"/>
                        </a:spcBef>
                        <a:spcAft>
                          <a:spcPts val="0"/>
                        </a:spcAft>
                      </a:pPr>
                      <a:r>
                        <a:rPr lang="en-US" sz="2000" b="1" dirty="0">
                          <a:effectLst/>
                        </a:rPr>
                        <a:t>Answers</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5869349"/>
                  </a:ext>
                </a:extLst>
              </a:tr>
              <a:tr h="467062">
                <a:tc vMerge="1">
                  <a:txBody>
                    <a:bodyPr/>
                    <a:lstStyle/>
                    <a:p>
                      <a:endParaRPr lang="en-US"/>
                    </a:p>
                  </a:txBody>
                  <a:tcPr/>
                </a:tc>
                <a:tc vMerge="1">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2000" b="1" dirty="0">
                          <a:effectLst/>
                        </a:rPr>
                        <a:t>Yes</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effectLst/>
                        </a:rPr>
                        <a:t>No</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effectLst/>
                        </a:rPr>
                        <a:t>I don’t know</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048091"/>
                  </a:ext>
                </a:extLst>
              </a:tr>
              <a:tr h="554149">
                <a:tc>
                  <a:txBody>
                    <a:bodyPr/>
                    <a:lstStyle/>
                    <a:p>
                      <a:pPr marL="0" marR="0" algn="ctr">
                        <a:lnSpc>
                          <a:spcPct val="107000"/>
                        </a:lnSpc>
                        <a:spcBef>
                          <a:spcPts val="0"/>
                        </a:spcBef>
                        <a:spcAft>
                          <a:spcPts val="0"/>
                        </a:spcAft>
                      </a:pPr>
                      <a:r>
                        <a:rPr lang="en-US" sz="2000">
                          <a:effectLst/>
                        </a:rPr>
                        <a:t>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Have ever seen or being involved in a road accident?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20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5752136"/>
                  </a:ext>
                </a:extLst>
              </a:tr>
              <a:tr h="723666">
                <a:tc>
                  <a:txBody>
                    <a:bodyPr/>
                    <a:lstStyle/>
                    <a:p>
                      <a:pPr marL="0" marR="0" algn="ctr">
                        <a:lnSpc>
                          <a:spcPct val="107000"/>
                        </a:lnSpc>
                        <a:spcBef>
                          <a:spcPts val="0"/>
                        </a:spcBef>
                        <a:spcAft>
                          <a:spcPts val="0"/>
                        </a:spcAft>
                      </a:pPr>
                      <a:r>
                        <a:rPr lang="en-US" sz="2000">
                          <a:effectLst/>
                        </a:rPr>
                        <a:t>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If yes was there any emergence care taken to the injured on time?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12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726417"/>
                  </a:ext>
                </a:extLst>
              </a:tr>
              <a:tr h="554149">
                <a:tc>
                  <a:txBody>
                    <a:bodyPr/>
                    <a:lstStyle/>
                    <a:p>
                      <a:pPr marL="0" marR="0" algn="ctr">
                        <a:lnSpc>
                          <a:spcPct val="107000"/>
                        </a:lnSpc>
                        <a:spcBef>
                          <a:spcPts val="0"/>
                        </a:spcBef>
                        <a:spcAft>
                          <a:spcPts val="0"/>
                        </a:spcAft>
                      </a:pPr>
                      <a:r>
                        <a:rPr lang="en-US" sz="2000">
                          <a:effectLst/>
                        </a:rPr>
                        <a:t>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Did health care personnel arrive early to help the injured?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17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3691816"/>
                  </a:ext>
                </a:extLst>
              </a:tr>
              <a:tr h="1127670">
                <a:tc>
                  <a:txBody>
                    <a:bodyPr/>
                    <a:lstStyle/>
                    <a:p>
                      <a:pPr marL="0" marR="0" algn="ctr">
                        <a:lnSpc>
                          <a:spcPct val="107000"/>
                        </a:lnSpc>
                        <a:spcBef>
                          <a:spcPts val="0"/>
                        </a:spcBef>
                        <a:spcAft>
                          <a:spcPts val="0"/>
                        </a:spcAft>
                      </a:pPr>
                      <a:r>
                        <a:rPr lang="en-US" sz="2000">
                          <a:effectLst/>
                        </a:rPr>
                        <a:t>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000" dirty="0">
                          <a:effectLst/>
                        </a:rPr>
                        <a:t>Do you think there is a need of a system that automatically sends information about an accident to the nearest hospital?</a:t>
                      </a:r>
                    </a:p>
                    <a:p>
                      <a:pPr marL="0" marR="0">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9610185"/>
                  </a:ext>
                </a:extLst>
              </a:tr>
            </a:tbl>
          </a:graphicData>
        </a:graphic>
      </p:graphicFrame>
    </p:spTree>
    <p:extLst>
      <p:ext uri="{BB962C8B-B14F-4D97-AF65-F5344CB8AC3E}">
        <p14:creationId xmlns:p14="http://schemas.microsoft.com/office/powerpoint/2010/main" val="250526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A059-EB5F-4BB1-BCFA-A32E9E0B8E43}"/>
              </a:ext>
            </a:extLst>
          </p:cNvPr>
          <p:cNvSpPr>
            <a:spLocks noGrp="1"/>
          </p:cNvSpPr>
          <p:nvPr>
            <p:ph type="title"/>
          </p:nvPr>
        </p:nvSpPr>
        <p:spPr>
          <a:xfrm>
            <a:off x="838200" y="365125"/>
            <a:ext cx="10515600" cy="987425"/>
          </a:xfrm>
        </p:spPr>
        <p:txBody>
          <a:bodyPr/>
          <a:lstStyle/>
          <a:p>
            <a:r>
              <a:rPr lang="en-US" b="1" dirty="0">
                <a:latin typeface="Times New Roman" panose="02020603050405020304" pitchFamily="18" charset="0"/>
                <a:cs typeface="Times New Roman" panose="02020603050405020304" pitchFamily="18" charset="0"/>
              </a:rPr>
              <a:t>DATA COLLECTION CONT</a:t>
            </a:r>
            <a:r>
              <a:rPr lang="en-US" dirty="0"/>
              <a:t>…</a:t>
            </a:r>
          </a:p>
        </p:txBody>
      </p:sp>
      <p:graphicFrame>
        <p:nvGraphicFramePr>
          <p:cNvPr id="6" name="Content Placeholder 5">
            <a:extLst>
              <a:ext uri="{FF2B5EF4-FFF2-40B4-BE49-F238E27FC236}">
                <a16:creationId xmlns:a16="http://schemas.microsoft.com/office/drawing/2014/main" id="{43457A37-2DAF-4FBD-8779-04CFEF1F0054}"/>
              </a:ext>
            </a:extLst>
          </p:cNvPr>
          <p:cNvGraphicFramePr>
            <a:graphicFrameLocks noGrp="1"/>
          </p:cNvGraphicFramePr>
          <p:nvPr>
            <p:ph idx="1"/>
            <p:extLst>
              <p:ext uri="{D42A27DB-BD31-4B8C-83A1-F6EECF244321}">
                <p14:modId xmlns:p14="http://schemas.microsoft.com/office/powerpoint/2010/main" val="784803685"/>
              </p:ext>
            </p:extLst>
          </p:nvPr>
        </p:nvGraphicFramePr>
        <p:xfrm>
          <a:off x="838200" y="1352550"/>
          <a:ext cx="8439150" cy="485775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C7FB07E6-AC54-46DC-978C-9AD096D30CCC}"/>
              </a:ext>
            </a:extLst>
          </p:cNvPr>
          <p:cNvSpPr/>
          <p:nvPr/>
        </p:nvSpPr>
        <p:spPr>
          <a:xfrm>
            <a:off x="8829675" y="1276350"/>
            <a:ext cx="2971800" cy="584517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b="1" u="sng" dirty="0"/>
              <a:t>Questions Summaries:</a:t>
            </a:r>
          </a:p>
          <a:p>
            <a:r>
              <a:rPr lang="en-US" b="1" dirty="0"/>
              <a:t>Qn1:</a:t>
            </a:r>
          </a:p>
          <a:p>
            <a:r>
              <a:rPr lang="en-US" dirty="0"/>
              <a:t>Have ever seen or being involved in a road accident?</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b="1" dirty="0"/>
              <a:t>Qn2:</a:t>
            </a:r>
          </a:p>
          <a:p>
            <a:r>
              <a:rPr lang="en-US" dirty="0"/>
              <a:t>Was there any emergence care taken to the injured?</a:t>
            </a:r>
          </a:p>
          <a:p>
            <a:endParaRPr lang="en-US" dirty="0"/>
          </a:p>
          <a:p>
            <a:r>
              <a:rPr lang="en-US" b="1" dirty="0"/>
              <a:t>Qn3:</a:t>
            </a:r>
          </a:p>
          <a:p>
            <a:r>
              <a:rPr lang="en-US" dirty="0"/>
              <a:t>Did health care personnel arrive early to help the injured?</a:t>
            </a:r>
          </a:p>
          <a:p>
            <a:endParaRPr lang="en-US" dirty="0"/>
          </a:p>
          <a:p>
            <a:r>
              <a:rPr lang="en-US" b="1" dirty="0">
                <a:latin typeface="Times New Roman" panose="02020603050405020304" pitchFamily="18" charset="0"/>
                <a:ea typeface="Calibri" panose="020F0502020204030204" pitchFamily="34" charset="0"/>
                <a:cs typeface="Times New Roman" panose="02020603050405020304" pitchFamily="18" charset="0"/>
              </a:rPr>
              <a:t>Qn4:</a:t>
            </a:r>
          </a:p>
          <a:p>
            <a:r>
              <a:rPr lang="en-US" dirty="0">
                <a:latin typeface="Times New Roman" panose="02020603050405020304" pitchFamily="18" charset="0"/>
                <a:ea typeface="Calibri" panose="020F0502020204030204" pitchFamily="34" charset="0"/>
                <a:cs typeface="Times New Roman" panose="02020603050405020304" pitchFamily="18" charset="0"/>
              </a:rPr>
              <a:t>Is there any need of automatic system for accident notifications</a:t>
            </a:r>
          </a:p>
          <a:p>
            <a:endParaRPr lang="en-US" dirty="0"/>
          </a:p>
          <a:p>
            <a:endParaRPr lang="en-US" dirty="0"/>
          </a:p>
        </p:txBody>
      </p:sp>
    </p:spTree>
    <p:extLst>
      <p:ext uri="{BB962C8B-B14F-4D97-AF65-F5344CB8AC3E}">
        <p14:creationId xmlns:p14="http://schemas.microsoft.com/office/powerpoint/2010/main" val="64779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FBE5-E41D-476C-9EB2-0F8D564D4C40}"/>
              </a:ext>
            </a:extLst>
          </p:cNvPr>
          <p:cNvSpPr>
            <a:spLocks noGrp="1"/>
          </p:cNvSpPr>
          <p:nvPr>
            <p:ph type="title"/>
          </p:nvPr>
        </p:nvSpPr>
        <p:spPr>
          <a:xfrm>
            <a:off x="838200" y="365125"/>
            <a:ext cx="10515600" cy="835025"/>
          </a:xfrm>
        </p:spPr>
        <p:txBody>
          <a:bodyPr/>
          <a:lstStyle/>
          <a:p>
            <a:r>
              <a:rPr lang="en-US" b="1" dirty="0"/>
              <a:t>DATA COLLECTION CONT…</a:t>
            </a:r>
          </a:p>
        </p:txBody>
      </p:sp>
      <p:sp>
        <p:nvSpPr>
          <p:cNvPr id="3" name="Content Placeholder 2">
            <a:extLst>
              <a:ext uri="{FF2B5EF4-FFF2-40B4-BE49-F238E27FC236}">
                <a16:creationId xmlns:a16="http://schemas.microsoft.com/office/drawing/2014/main" id="{C24BF060-3D6B-46C0-BCA1-D885027803C8}"/>
              </a:ext>
            </a:extLst>
          </p:cNvPr>
          <p:cNvSpPr>
            <a:spLocks noGrp="1"/>
          </p:cNvSpPr>
          <p:nvPr>
            <p:ph idx="1"/>
          </p:nvPr>
        </p:nvSpPr>
        <p:spPr>
          <a:xfrm>
            <a:off x="838200" y="1200150"/>
            <a:ext cx="10515600" cy="4976813"/>
          </a:xfrm>
        </p:spPr>
        <p:txBody>
          <a:bodyPr/>
          <a:lstStyle/>
          <a:p>
            <a:r>
              <a:rPr lang="en-US" b="1" dirty="0"/>
              <a:t>SECONDARY DATA:</a:t>
            </a:r>
          </a:p>
          <a:p>
            <a:pPr marL="0" indent="0">
              <a:buNone/>
            </a:pPr>
            <a:r>
              <a:rPr lang="en-US" dirty="0"/>
              <a:t>Power supply requirement and specifications</a:t>
            </a:r>
          </a:p>
          <a:p>
            <a:pPr marL="0" indent="0">
              <a:buNone/>
            </a:pPr>
            <a:endParaRPr lang="en-US" dirty="0"/>
          </a:p>
          <a:p>
            <a:endParaRPr lang="en-US" b="1" dirty="0"/>
          </a:p>
        </p:txBody>
      </p:sp>
      <p:graphicFrame>
        <p:nvGraphicFramePr>
          <p:cNvPr id="6" name="Table 6">
            <a:extLst>
              <a:ext uri="{FF2B5EF4-FFF2-40B4-BE49-F238E27FC236}">
                <a16:creationId xmlns:a16="http://schemas.microsoft.com/office/drawing/2014/main" id="{D5A68D89-F97F-4CD3-A0FB-ED6D956C602E}"/>
              </a:ext>
            </a:extLst>
          </p:cNvPr>
          <p:cNvGraphicFramePr>
            <a:graphicFrameLocks noGrp="1"/>
          </p:cNvGraphicFramePr>
          <p:nvPr>
            <p:extLst>
              <p:ext uri="{D42A27DB-BD31-4B8C-83A1-F6EECF244321}">
                <p14:modId xmlns:p14="http://schemas.microsoft.com/office/powerpoint/2010/main" val="1034371739"/>
              </p:ext>
            </p:extLst>
          </p:nvPr>
        </p:nvGraphicFramePr>
        <p:xfrm>
          <a:off x="838200" y="2228849"/>
          <a:ext cx="9848850" cy="3948113"/>
        </p:xfrm>
        <a:graphic>
          <a:graphicData uri="http://schemas.openxmlformats.org/drawingml/2006/table">
            <a:tbl>
              <a:tblPr firstRow="1" bandRow="1">
                <a:tableStyleId>{5940675A-B579-460E-94D1-54222C63F5DA}</a:tableStyleId>
              </a:tblPr>
              <a:tblGrid>
                <a:gridCol w="3817237">
                  <a:extLst>
                    <a:ext uri="{9D8B030D-6E8A-4147-A177-3AD203B41FA5}">
                      <a16:colId xmlns:a16="http://schemas.microsoft.com/office/drawing/2014/main" val="486907191"/>
                    </a:ext>
                  </a:extLst>
                </a:gridCol>
                <a:gridCol w="6031613">
                  <a:extLst>
                    <a:ext uri="{9D8B030D-6E8A-4147-A177-3AD203B41FA5}">
                      <a16:colId xmlns:a16="http://schemas.microsoft.com/office/drawing/2014/main" val="2890299659"/>
                    </a:ext>
                  </a:extLst>
                </a:gridCol>
              </a:tblGrid>
              <a:tr h="827971">
                <a:tc>
                  <a:txBody>
                    <a:bodyPr/>
                    <a:lstStyle/>
                    <a:p>
                      <a:pPr algn="ctr"/>
                      <a:r>
                        <a:rPr lang="en-US" sz="3200" b="1" dirty="0"/>
                        <a:t>Parameter</a:t>
                      </a:r>
                    </a:p>
                  </a:txBody>
                  <a:tcPr/>
                </a:tc>
                <a:tc>
                  <a:txBody>
                    <a:bodyPr/>
                    <a:lstStyle/>
                    <a:p>
                      <a:pPr algn="ctr"/>
                      <a:r>
                        <a:rPr lang="en-US" sz="3200" b="1" dirty="0"/>
                        <a:t>Requirement</a:t>
                      </a:r>
                    </a:p>
                  </a:txBody>
                  <a:tcPr/>
                </a:tc>
                <a:extLst>
                  <a:ext uri="{0D108BD9-81ED-4DB2-BD59-A6C34878D82A}">
                    <a16:rowId xmlns:a16="http://schemas.microsoft.com/office/drawing/2014/main" val="2827585517"/>
                  </a:ext>
                </a:extLst>
              </a:tr>
              <a:tr h="621978">
                <a:tc>
                  <a:txBody>
                    <a:bodyPr/>
                    <a:lstStyle/>
                    <a:p>
                      <a:pPr algn="l"/>
                      <a:r>
                        <a:rPr lang="en-US" sz="2400" dirty="0"/>
                        <a:t>Output voltage</a:t>
                      </a:r>
                    </a:p>
                  </a:txBody>
                  <a:tcPr/>
                </a:tc>
                <a:tc>
                  <a:txBody>
                    <a:bodyPr/>
                    <a:lstStyle/>
                    <a:p>
                      <a:pPr algn="l"/>
                      <a:r>
                        <a:rPr lang="en-US" sz="2400" dirty="0"/>
                        <a:t>Regulated DC voltage (from 3.3V to 12V)</a:t>
                      </a:r>
                    </a:p>
                  </a:txBody>
                  <a:tcPr/>
                </a:tc>
                <a:extLst>
                  <a:ext uri="{0D108BD9-81ED-4DB2-BD59-A6C34878D82A}">
                    <a16:rowId xmlns:a16="http://schemas.microsoft.com/office/drawing/2014/main" val="443558502"/>
                  </a:ext>
                </a:extLst>
              </a:tr>
              <a:tr h="611187">
                <a:tc>
                  <a:txBody>
                    <a:bodyPr/>
                    <a:lstStyle/>
                    <a:p>
                      <a:pPr algn="l"/>
                      <a:r>
                        <a:rPr lang="en-US" sz="2400" dirty="0"/>
                        <a:t>Re-usability</a:t>
                      </a:r>
                    </a:p>
                  </a:txBody>
                  <a:tcPr/>
                </a:tc>
                <a:tc>
                  <a:txBody>
                    <a:bodyPr/>
                    <a:lstStyle/>
                    <a:p>
                      <a:pPr algn="l"/>
                      <a:r>
                        <a:rPr lang="en-US" sz="2400" dirty="0"/>
                        <a:t>Must be rechargeable</a:t>
                      </a:r>
                    </a:p>
                  </a:txBody>
                  <a:tcPr/>
                </a:tc>
                <a:extLst>
                  <a:ext uri="{0D108BD9-81ED-4DB2-BD59-A6C34878D82A}">
                    <a16:rowId xmlns:a16="http://schemas.microsoft.com/office/drawing/2014/main" val="2786550002"/>
                  </a:ext>
                </a:extLst>
              </a:tr>
              <a:tr h="664603">
                <a:tc>
                  <a:txBody>
                    <a:bodyPr/>
                    <a:lstStyle/>
                    <a:p>
                      <a:pPr algn="l"/>
                      <a:r>
                        <a:rPr lang="en-US" sz="2400" dirty="0"/>
                        <a:t>Duration until depleted</a:t>
                      </a:r>
                    </a:p>
                  </a:txBody>
                  <a:tcPr/>
                </a:tc>
                <a:tc>
                  <a:txBody>
                    <a:bodyPr/>
                    <a:lstStyle/>
                    <a:p>
                      <a:pPr algn="l"/>
                      <a:r>
                        <a:rPr lang="en-US" sz="2400" dirty="0"/>
                        <a:t>Not less than 24 hours</a:t>
                      </a:r>
                    </a:p>
                  </a:txBody>
                  <a:tcPr/>
                </a:tc>
                <a:extLst>
                  <a:ext uri="{0D108BD9-81ED-4DB2-BD59-A6C34878D82A}">
                    <a16:rowId xmlns:a16="http://schemas.microsoft.com/office/drawing/2014/main" val="1689524725"/>
                  </a:ext>
                </a:extLst>
              </a:tr>
              <a:tr h="611187">
                <a:tc>
                  <a:txBody>
                    <a:bodyPr/>
                    <a:lstStyle/>
                    <a:p>
                      <a:pPr algn="l"/>
                      <a:r>
                        <a:rPr lang="en-US" sz="2400" dirty="0"/>
                        <a:t>Operating temperature</a:t>
                      </a:r>
                    </a:p>
                  </a:txBody>
                  <a:tcPr/>
                </a:tc>
                <a:tc>
                  <a:txBody>
                    <a:bodyPr/>
                    <a:lstStyle/>
                    <a:p>
                      <a:pPr algn="l"/>
                      <a:r>
                        <a:rPr lang="en-US" sz="2400" dirty="0"/>
                        <a:t>Not more than 60 centigrade</a:t>
                      </a:r>
                    </a:p>
                  </a:txBody>
                  <a:tcPr/>
                </a:tc>
                <a:extLst>
                  <a:ext uri="{0D108BD9-81ED-4DB2-BD59-A6C34878D82A}">
                    <a16:rowId xmlns:a16="http://schemas.microsoft.com/office/drawing/2014/main" val="3094525510"/>
                  </a:ext>
                </a:extLst>
              </a:tr>
              <a:tr h="611187">
                <a:tc>
                  <a:txBody>
                    <a:bodyPr/>
                    <a:lstStyle/>
                    <a:p>
                      <a:pPr algn="l"/>
                      <a:r>
                        <a:rPr lang="en-US" sz="2400" dirty="0"/>
                        <a:t>Energy capacity</a:t>
                      </a:r>
                    </a:p>
                  </a:txBody>
                  <a:tcPr/>
                </a:tc>
                <a:tc>
                  <a:txBody>
                    <a:bodyPr/>
                    <a:lstStyle/>
                    <a:p>
                      <a:pPr algn="l"/>
                      <a:r>
                        <a:rPr lang="en-US" sz="2400" dirty="0"/>
                        <a:t>More than 200Wh/L</a:t>
                      </a:r>
                    </a:p>
                  </a:txBody>
                  <a:tcPr/>
                </a:tc>
                <a:extLst>
                  <a:ext uri="{0D108BD9-81ED-4DB2-BD59-A6C34878D82A}">
                    <a16:rowId xmlns:a16="http://schemas.microsoft.com/office/drawing/2014/main" val="2731298992"/>
                  </a:ext>
                </a:extLst>
              </a:tr>
            </a:tbl>
          </a:graphicData>
        </a:graphic>
      </p:graphicFrame>
    </p:spTree>
    <p:extLst>
      <p:ext uri="{BB962C8B-B14F-4D97-AF65-F5344CB8AC3E}">
        <p14:creationId xmlns:p14="http://schemas.microsoft.com/office/powerpoint/2010/main" val="145337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F0FB-B5BA-4DFD-A184-374FD03E8FF1}"/>
              </a:ext>
            </a:extLst>
          </p:cNvPr>
          <p:cNvSpPr>
            <a:spLocks noGrp="1"/>
          </p:cNvSpPr>
          <p:nvPr>
            <p:ph type="title"/>
          </p:nvPr>
        </p:nvSpPr>
        <p:spPr>
          <a:xfrm>
            <a:off x="838200" y="365126"/>
            <a:ext cx="10515600" cy="827570"/>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57C7AE5-AAE2-48D2-B017-206349ED3E05}"/>
              </a:ext>
            </a:extLst>
          </p:cNvPr>
          <p:cNvSpPr>
            <a:spLocks noGrp="1"/>
          </p:cNvSpPr>
          <p:nvPr>
            <p:ph idx="1"/>
          </p:nvPr>
        </p:nvSpPr>
        <p:spPr>
          <a:xfrm>
            <a:off x="838200" y="1298714"/>
            <a:ext cx="10515600" cy="4878249"/>
          </a:xfrm>
        </p:spPr>
        <p:txBody>
          <a:bodyPr>
            <a:normAutofit/>
          </a:bodyPr>
          <a:lstStyle/>
          <a:p>
            <a:pPr algn="just"/>
            <a:r>
              <a:rPr lang="en-US" dirty="0">
                <a:latin typeface="Times New Roman" panose="02020603050405020304" pitchFamily="18" charset="0"/>
                <a:cs typeface="Times New Roman" panose="02020603050405020304" pitchFamily="18" charset="0"/>
              </a:rPr>
              <a:t>The number of car accidents is increasing day by day due to the increase in number of vehicles and reckless driving.</a:t>
            </a:r>
          </a:p>
          <a:p>
            <a:pPr algn="just"/>
            <a:r>
              <a:rPr lang="en-US" dirty="0">
                <a:latin typeface="Times New Roman" panose="02020603050405020304" pitchFamily="18" charset="0"/>
                <a:cs typeface="Times New Roman" panose="02020603050405020304" pitchFamily="18" charset="0"/>
              </a:rPr>
              <a:t>Moreover, the systems implemented concerning car accidents only focus on the factor of determining the cause of the accidents and pay less attention on rescuing the people involved in the accidents</a:t>
            </a:r>
            <a:r>
              <a:rPr lang="en-US" dirty="0"/>
              <a:t>.</a:t>
            </a:r>
          </a:p>
        </p:txBody>
      </p:sp>
    </p:spTree>
    <p:extLst>
      <p:ext uri="{BB962C8B-B14F-4D97-AF65-F5344CB8AC3E}">
        <p14:creationId xmlns:p14="http://schemas.microsoft.com/office/powerpoint/2010/main" val="3658212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BEB8-03B0-4523-8AA9-19F8FF745C21}"/>
              </a:ext>
            </a:extLst>
          </p:cNvPr>
          <p:cNvSpPr>
            <a:spLocks noGrp="1"/>
          </p:cNvSpPr>
          <p:nvPr>
            <p:ph type="title"/>
          </p:nvPr>
        </p:nvSpPr>
        <p:spPr>
          <a:xfrm>
            <a:off x="838200" y="365125"/>
            <a:ext cx="10515600" cy="777875"/>
          </a:xfrm>
        </p:spPr>
        <p:txBody>
          <a:bodyPr>
            <a:normAutofit/>
          </a:bodyPr>
          <a:lstStyle/>
          <a:p>
            <a:r>
              <a:rPr lang="en-US" b="1" dirty="0">
                <a:latin typeface="Times New Roman" panose="02020603050405020304" pitchFamily="18" charset="0"/>
                <a:cs typeface="Times New Roman" panose="02020603050405020304" pitchFamily="18" charset="0"/>
              </a:rPr>
              <a:t>DATA COLLECTION CONT…</a:t>
            </a:r>
            <a:endParaRPr lang="en-US" dirty="0"/>
          </a:p>
        </p:txBody>
      </p:sp>
      <p:sp>
        <p:nvSpPr>
          <p:cNvPr id="5" name="Rectangle 1">
            <a:extLst>
              <a:ext uri="{FF2B5EF4-FFF2-40B4-BE49-F238E27FC236}">
                <a16:creationId xmlns:a16="http://schemas.microsoft.com/office/drawing/2014/main" id="{1E30D118-5639-4DC8-A1B2-E684B0EFCDE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Content Placeholder 7">
            <a:extLst>
              <a:ext uri="{FF2B5EF4-FFF2-40B4-BE49-F238E27FC236}">
                <a16:creationId xmlns:a16="http://schemas.microsoft.com/office/drawing/2014/main" id="{51EDD8FF-79CC-F6C5-7B62-D6F7C48D73E3}"/>
              </a:ext>
            </a:extLst>
          </p:cNvPr>
          <p:cNvSpPr>
            <a:spLocks noGrp="1"/>
          </p:cNvSpPr>
          <p:nvPr>
            <p:ph idx="1"/>
          </p:nvPr>
        </p:nvSpPr>
        <p:spPr>
          <a:xfrm>
            <a:off x="838200" y="1276349"/>
            <a:ext cx="10515600" cy="5216526"/>
          </a:xfrm>
        </p:spPr>
        <p:txBody>
          <a:bodyPr/>
          <a:lstStyle/>
          <a:p>
            <a:pPr marL="0" indent="0">
              <a:buNone/>
            </a:pPr>
            <a:r>
              <a:rPr lang="en-US" sz="2800" dirty="0">
                <a:solidFill>
                  <a:srgbClr val="000000"/>
                </a:solidFill>
                <a:effectLst/>
                <a:latin typeface="Times New Roman" panose="02020603050405020304" pitchFamily="18" charset="0"/>
                <a:ea typeface="Times New Roman" panose="02020603050405020304" pitchFamily="18" charset="0"/>
              </a:rPr>
              <a:t>Control units and their technical characteristics</a:t>
            </a:r>
            <a:endParaRPr lang="en-US" sz="2800" dirty="0"/>
          </a:p>
          <a:p>
            <a:endParaRPr lang="en-US" dirty="0"/>
          </a:p>
        </p:txBody>
      </p:sp>
      <p:graphicFrame>
        <p:nvGraphicFramePr>
          <p:cNvPr id="9" name="Table 8">
            <a:extLst>
              <a:ext uri="{FF2B5EF4-FFF2-40B4-BE49-F238E27FC236}">
                <a16:creationId xmlns:a16="http://schemas.microsoft.com/office/drawing/2014/main" id="{6A04A1D9-F2C8-B173-1DD6-E828A2CB9BD9}"/>
              </a:ext>
            </a:extLst>
          </p:cNvPr>
          <p:cNvGraphicFramePr>
            <a:graphicFrameLocks noGrp="1"/>
          </p:cNvGraphicFramePr>
          <p:nvPr>
            <p:extLst>
              <p:ext uri="{D42A27DB-BD31-4B8C-83A1-F6EECF244321}">
                <p14:modId xmlns:p14="http://schemas.microsoft.com/office/powerpoint/2010/main" val="3795758925"/>
              </p:ext>
            </p:extLst>
          </p:nvPr>
        </p:nvGraphicFramePr>
        <p:xfrm>
          <a:off x="628650" y="1752602"/>
          <a:ext cx="10991852" cy="4740274"/>
        </p:xfrm>
        <a:graphic>
          <a:graphicData uri="http://schemas.openxmlformats.org/drawingml/2006/table">
            <a:tbl>
              <a:tblPr firstRow="1" firstCol="1" bandRow="1">
                <a:tableStyleId>{5940675A-B579-460E-94D1-54222C63F5DA}</a:tableStyleId>
              </a:tblPr>
              <a:tblGrid>
                <a:gridCol w="2095500">
                  <a:extLst>
                    <a:ext uri="{9D8B030D-6E8A-4147-A177-3AD203B41FA5}">
                      <a16:colId xmlns:a16="http://schemas.microsoft.com/office/drawing/2014/main" val="4136581638"/>
                    </a:ext>
                  </a:extLst>
                </a:gridCol>
                <a:gridCol w="1473809">
                  <a:extLst>
                    <a:ext uri="{9D8B030D-6E8A-4147-A177-3AD203B41FA5}">
                      <a16:colId xmlns:a16="http://schemas.microsoft.com/office/drawing/2014/main" val="1547498001"/>
                    </a:ext>
                  </a:extLst>
                </a:gridCol>
                <a:gridCol w="1468622">
                  <a:extLst>
                    <a:ext uri="{9D8B030D-6E8A-4147-A177-3AD203B41FA5}">
                      <a16:colId xmlns:a16="http://schemas.microsoft.com/office/drawing/2014/main" val="1523891801"/>
                    </a:ext>
                  </a:extLst>
                </a:gridCol>
                <a:gridCol w="1553196">
                  <a:extLst>
                    <a:ext uri="{9D8B030D-6E8A-4147-A177-3AD203B41FA5}">
                      <a16:colId xmlns:a16="http://schemas.microsoft.com/office/drawing/2014/main" val="2761132020"/>
                    </a:ext>
                  </a:extLst>
                </a:gridCol>
                <a:gridCol w="1314243">
                  <a:extLst>
                    <a:ext uri="{9D8B030D-6E8A-4147-A177-3AD203B41FA5}">
                      <a16:colId xmlns:a16="http://schemas.microsoft.com/office/drawing/2014/main" val="728586282"/>
                    </a:ext>
                  </a:extLst>
                </a:gridCol>
                <a:gridCol w="1413807">
                  <a:extLst>
                    <a:ext uri="{9D8B030D-6E8A-4147-A177-3AD203B41FA5}">
                      <a16:colId xmlns:a16="http://schemas.microsoft.com/office/drawing/2014/main" val="2839779085"/>
                    </a:ext>
                  </a:extLst>
                </a:gridCol>
                <a:gridCol w="1672675">
                  <a:extLst>
                    <a:ext uri="{9D8B030D-6E8A-4147-A177-3AD203B41FA5}">
                      <a16:colId xmlns:a16="http://schemas.microsoft.com/office/drawing/2014/main" val="1075269281"/>
                    </a:ext>
                  </a:extLst>
                </a:gridCol>
              </a:tblGrid>
              <a:tr h="799563">
                <a:tc>
                  <a:txBody>
                    <a:bodyPr/>
                    <a:lstStyle/>
                    <a:p>
                      <a:pPr marL="0" marR="0" algn="ctr">
                        <a:lnSpc>
                          <a:spcPct val="150000"/>
                        </a:lnSpc>
                        <a:spcBef>
                          <a:spcPts val="0"/>
                        </a:spcBef>
                        <a:spcAft>
                          <a:spcPts val="0"/>
                        </a:spcAft>
                      </a:pPr>
                      <a:r>
                        <a:rPr lang="en-US" sz="2000" b="1" dirty="0">
                          <a:effectLst/>
                        </a:rPr>
                        <a:t>Specifications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ctr">
                        <a:lnSpc>
                          <a:spcPct val="150000"/>
                        </a:lnSpc>
                        <a:spcBef>
                          <a:spcPts val="0"/>
                        </a:spcBef>
                        <a:spcAft>
                          <a:spcPts val="0"/>
                        </a:spcAft>
                      </a:pPr>
                      <a:r>
                        <a:rPr lang="en-US" sz="2000" b="1" dirty="0">
                          <a:effectLst/>
                        </a:rPr>
                        <a:t>ATmega328P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2000" b="1" dirty="0">
                          <a:effectLst/>
                        </a:rPr>
                        <a:t>256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ctr">
                        <a:lnSpc>
                          <a:spcPct val="150000"/>
                        </a:lnSpc>
                        <a:spcBef>
                          <a:spcPts val="0"/>
                        </a:spcBef>
                        <a:spcAft>
                          <a:spcPts val="0"/>
                        </a:spcAft>
                      </a:pPr>
                      <a:r>
                        <a:rPr lang="en-US" sz="2000" b="1" dirty="0">
                          <a:effectLst/>
                        </a:rPr>
                        <a:t>PIC16F887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ctr">
                        <a:lnSpc>
                          <a:spcPct val="150000"/>
                        </a:lnSpc>
                        <a:spcBef>
                          <a:spcPts val="0"/>
                        </a:spcBef>
                        <a:spcAft>
                          <a:spcPts val="0"/>
                        </a:spcAft>
                      </a:pPr>
                      <a:r>
                        <a:rPr lang="en-US" sz="2000" b="1" dirty="0">
                          <a:effectLst/>
                        </a:rPr>
                        <a:t>ATmega16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ctr">
                        <a:lnSpc>
                          <a:spcPct val="150000"/>
                        </a:lnSpc>
                        <a:spcBef>
                          <a:spcPts val="0"/>
                        </a:spcBef>
                        <a:spcAft>
                          <a:spcPts val="0"/>
                        </a:spcAft>
                      </a:pPr>
                      <a:r>
                        <a:rPr lang="en-US" sz="2000" b="1" dirty="0">
                          <a:effectLst/>
                        </a:rPr>
                        <a:t>ATmega32</a:t>
                      </a:r>
                      <a:endPar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ctr">
                        <a:lnSpc>
                          <a:spcPct val="150000"/>
                        </a:lnSpc>
                        <a:spcBef>
                          <a:spcPts val="0"/>
                        </a:spcBef>
                        <a:spcAft>
                          <a:spcPts val="0"/>
                        </a:spcAft>
                      </a:pPr>
                      <a:r>
                        <a:rPr lang="en-US" sz="2000" b="1" dirty="0">
                          <a:effectLst/>
                        </a:rPr>
                        <a:t>STM32</a:t>
                      </a:r>
                      <a:endPar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1828966866"/>
                  </a:ext>
                </a:extLst>
              </a:tr>
              <a:tr h="556833">
                <a:tc>
                  <a:txBody>
                    <a:bodyPr/>
                    <a:lstStyle/>
                    <a:p>
                      <a:pPr marL="0" marR="0" algn="l">
                        <a:lnSpc>
                          <a:spcPct val="150000"/>
                        </a:lnSpc>
                        <a:spcBef>
                          <a:spcPts val="0"/>
                        </a:spcBef>
                        <a:spcAft>
                          <a:spcPts val="0"/>
                        </a:spcAft>
                      </a:pPr>
                      <a:r>
                        <a:rPr lang="en-US" sz="1800" b="1" dirty="0">
                          <a:effectLst/>
                        </a:rPr>
                        <a:t>ROM (bytes) </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32k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368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8k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16k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32k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1024k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1322099323"/>
                  </a:ext>
                </a:extLst>
              </a:tr>
              <a:tr h="661551">
                <a:tc>
                  <a:txBody>
                    <a:bodyPr/>
                    <a:lstStyle/>
                    <a:p>
                      <a:pPr marL="0" marR="0" algn="l">
                        <a:lnSpc>
                          <a:spcPct val="150000"/>
                        </a:lnSpc>
                        <a:spcBef>
                          <a:spcPts val="0"/>
                        </a:spcBef>
                        <a:spcAft>
                          <a:spcPts val="0"/>
                        </a:spcAft>
                      </a:pPr>
                      <a:r>
                        <a:rPr lang="en-US" sz="1800" b="1" dirty="0">
                          <a:effectLst/>
                        </a:rPr>
                        <a:t>RAM (bytes) </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1k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endParaRPr lang="en-US" dirty="0"/>
                    </a:p>
                  </a:txBody>
                  <a:tcPr marL="68580" marR="45720" marT="8890" marB="0"/>
                </a:tc>
                <a:tc>
                  <a:txBody>
                    <a:bodyPr/>
                    <a:lstStyle/>
                    <a:p>
                      <a:pPr marL="0" marR="0" algn="l">
                        <a:lnSpc>
                          <a:spcPct val="150000"/>
                        </a:lnSpc>
                        <a:spcBef>
                          <a:spcPts val="0"/>
                        </a:spcBef>
                        <a:spcAft>
                          <a:spcPts val="0"/>
                        </a:spcAft>
                      </a:pPr>
                      <a:r>
                        <a:rPr lang="en-US" sz="1800" dirty="0">
                          <a:effectLst/>
                        </a:rPr>
                        <a:t>1k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1k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1k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192k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4126277344"/>
                  </a:ext>
                </a:extLst>
              </a:tr>
              <a:tr h="673970">
                <a:tc>
                  <a:txBody>
                    <a:bodyPr/>
                    <a:lstStyle/>
                    <a:p>
                      <a:pPr marL="0" marR="0" algn="l">
                        <a:lnSpc>
                          <a:spcPct val="150000"/>
                        </a:lnSpc>
                        <a:spcBef>
                          <a:spcPts val="0"/>
                        </a:spcBef>
                        <a:spcAft>
                          <a:spcPts val="0"/>
                        </a:spcAft>
                      </a:pPr>
                      <a:r>
                        <a:rPr lang="en-US" sz="1800" b="1" dirty="0">
                          <a:effectLst/>
                        </a:rPr>
                        <a:t>I/O pins </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28</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40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40</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44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44</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140</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3279653497"/>
                  </a:ext>
                </a:extLst>
              </a:tr>
              <a:tr h="757148">
                <a:tc>
                  <a:txBody>
                    <a:bodyPr/>
                    <a:lstStyle/>
                    <a:p>
                      <a:pPr marL="0" marR="0" algn="l">
                        <a:lnSpc>
                          <a:spcPct val="150000"/>
                        </a:lnSpc>
                        <a:spcBef>
                          <a:spcPts val="0"/>
                        </a:spcBef>
                        <a:spcAft>
                          <a:spcPts val="0"/>
                        </a:spcAft>
                      </a:pPr>
                      <a:r>
                        <a:rPr lang="en-US" sz="1800" b="1" dirty="0">
                          <a:effectLst/>
                        </a:rPr>
                        <a:t>Operating voltage </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1.8V -5.5V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2.0V – 5.5V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2.0V – 5.5V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2.7V – 5.5V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2.7V - 5.5V</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1.8V – 3.6V</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728973714"/>
                  </a:ext>
                </a:extLst>
              </a:tr>
              <a:tr h="557787">
                <a:tc>
                  <a:txBody>
                    <a:bodyPr/>
                    <a:lstStyle/>
                    <a:p>
                      <a:pPr marL="0" marR="0" algn="l">
                        <a:lnSpc>
                          <a:spcPct val="150000"/>
                        </a:lnSpc>
                        <a:spcBef>
                          <a:spcPts val="0"/>
                        </a:spcBef>
                        <a:spcAft>
                          <a:spcPts val="0"/>
                        </a:spcAft>
                      </a:pPr>
                      <a:r>
                        <a:rPr lang="en-US" sz="1800" b="1" dirty="0">
                          <a:effectLst/>
                        </a:rPr>
                        <a:t>Cost </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15000 Tsh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15000 Tsh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20000 Tsh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15000 Tsh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20000 Tsh</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75000 Tsh</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827537395"/>
                  </a:ext>
                </a:extLst>
              </a:tr>
              <a:tr h="733422">
                <a:tc>
                  <a:txBody>
                    <a:bodyPr/>
                    <a:lstStyle/>
                    <a:p>
                      <a:pPr marL="0" marR="0" algn="l">
                        <a:lnSpc>
                          <a:spcPct val="150000"/>
                        </a:lnSpc>
                        <a:spcBef>
                          <a:spcPts val="0"/>
                        </a:spcBef>
                        <a:spcAft>
                          <a:spcPts val="0"/>
                        </a:spcAft>
                      </a:pPr>
                      <a:r>
                        <a:rPr lang="en-US" sz="1800" b="1" dirty="0">
                          <a:effectLst/>
                        </a:rPr>
                        <a:t>Operating frequency </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Up to 20MHz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20MHz</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1800" dirty="0">
                          <a:effectLst/>
                        </a:rPr>
                        <a:t>Up to 40MHz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To 20MHz</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To 20MHz</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635" marR="0" algn="l">
                        <a:lnSpc>
                          <a:spcPct val="150000"/>
                        </a:lnSpc>
                        <a:spcBef>
                          <a:spcPts val="0"/>
                        </a:spcBef>
                        <a:spcAft>
                          <a:spcPts val="0"/>
                        </a:spcAft>
                      </a:pPr>
                      <a:r>
                        <a:rPr lang="en-US" sz="1800" dirty="0">
                          <a:effectLst/>
                        </a:rPr>
                        <a:t>Up to 168MHz</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1261170521"/>
                  </a:ext>
                </a:extLst>
              </a:tr>
            </a:tbl>
          </a:graphicData>
        </a:graphic>
      </p:graphicFrame>
    </p:spTree>
    <p:extLst>
      <p:ext uri="{BB962C8B-B14F-4D97-AF65-F5344CB8AC3E}">
        <p14:creationId xmlns:p14="http://schemas.microsoft.com/office/powerpoint/2010/main" val="2919040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AB96-B167-A8AB-037C-32BD24CD5F34}"/>
              </a:ext>
            </a:extLst>
          </p:cNvPr>
          <p:cNvSpPr>
            <a:spLocks noGrp="1"/>
          </p:cNvSpPr>
          <p:nvPr>
            <p:ph type="title"/>
          </p:nvPr>
        </p:nvSpPr>
        <p:spPr>
          <a:xfrm>
            <a:off x="838200" y="365126"/>
            <a:ext cx="10515600" cy="1064430"/>
          </a:xfrm>
        </p:spPr>
        <p:txBody>
          <a:bodyPr/>
          <a:lstStyle/>
          <a:p>
            <a:r>
              <a:rPr lang="en-US" b="1" dirty="0">
                <a:latin typeface="Times New Roman" panose="02020603050405020304" pitchFamily="18" charset="0"/>
                <a:cs typeface="Times New Roman" panose="02020603050405020304" pitchFamily="18" charset="0"/>
              </a:rPr>
              <a:t>DATA COLLECTION CONT…</a:t>
            </a:r>
            <a:endParaRPr lang="en-US" dirty="0"/>
          </a:p>
        </p:txBody>
      </p:sp>
      <p:sp>
        <p:nvSpPr>
          <p:cNvPr id="3" name="Content Placeholder 2">
            <a:extLst>
              <a:ext uri="{FF2B5EF4-FFF2-40B4-BE49-F238E27FC236}">
                <a16:creationId xmlns:a16="http://schemas.microsoft.com/office/drawing/2014/main" id="{B786FF58-DC79-701E-7377-FBEBEEFB2C9B}"/>
              </a:ext>
            </a:extLst>
          </p:cNvPr>
          <p:cNvSpPr>
            <a:spLocks noGrp="1"/>
          </p:cNvSpPr>
          <p:nvPr>
            <p:ph idx="1"/>
          </p:nvPr>
        </p:nvSpPr>
        <p:spPr>
          <a:xfrm>
            <a:off x="838200" y="1524000"/>
            <a:ext cx="10515600" cy="4652963"/>
          </a:xfrm>
        </p:spPr>
        <p:txBody>
          <a:bodyPr/>
          <a:lstStyle/>
          <a:p>
            <a:r>
              <a:rPr lang="en-US" dirty="0"/>
              <a:t>Smoke sensor</a:t>
            </a:r>
          </a:p>
          <a:p>
            <a:pPr marL="0" indent="0">
              <a:buNone/>
            </a:pPr>
            <a:endParaRPr lang="en-US" dirty="0"/>
          </a:p>
        </p:txBody>
      </p:sp>
      <p:graphicFrame>
        <p:nvGraphicFramePr>
          <p:cNvPr id="4" name="Table 3">
            <a:extLst>
              <a:ext uri="{FF2B5EF4-FFF2-40B4-BE49-F238E27FC236}">
                <a16:creationId xmlns:a16="http://schemas.microsoft.com/office/drawing/2014/main" id="{5B57A027-CF08-362B-4D61-088FD5CCB835}"/>
              </a:ext>
            </a:extLst>
          </p:cNvPr>
          <p:cNvGraphicFramePr>
            <a:graphicFrameLocks noGrp="1"/>
          </p:cNvGraphicFramePr>
          <p:nvPr>
            <p:extLst>
              <p:ext uri="{D42A27DB-BD31-4B8C-83A1-F6EECF244321}">
                <p14:modId xmlns:p14="http://schemas.microsoft.com/office/powerpoint/2010/main" val="2108841755"/>
              </p:ext>
            </p:extLst>
          </p:nvPr>
        </p:nvGraphicFramePr>
        <p:xfrm>
          <a:off x="838200" y="2057400"/>
          <a:ext cx="10515600" cy="4620769"/>
        </p:xfrm>
        <a:graphic>
          <a:graphicData uri="http://schemas.openxmlformats.org/drawingml/2006/table">
            <a:tbl>
              <a:tblPr firstRow="1" firstCol="1" bandRow="1">
                <a:tableStyleId>{5940675A-B579-460E-94D1-54222C63F5DA}</a:tableStyleId>
              </a:tblPr>
              <a:tblGrid>
                <a:gridCol w="2465026">
                  <a:extLst>
                    <a:ext uri="{9D8B030D-6E8A-4147-A177-3AD203B41FA5}">
                      <a16:colId xmlns:a16="http://schemas.microsoft.com/office/drawing/2014/main" val="142622184"/>
                    </a:ext>
                  </a:extLst>
                </a:gridCol>
                <a:gridCol w="2664040">
                  <a:extLst>
                    <a:ext uri="{9D8B030D-6E8A-4147-A177-3AD203B41FA5}">
                      <a16:colId xmlns:a16="http://schemas.microsoft.com/office/drawing/2014/main" val="2907427392"/>
                    </a:ext>
                  </a:extLst>
                </a:gridCol>
                <a:gridCol w="2752035">
                  <a:extLst>
                    <a:ext uri="{9D8B030D-6E8A-4147-A177-3AD203B41FA5}">
                      <a16:colId xmlns:a16="http://schemas.microsoft.com/office/drawing/2014/main" val="3219198281"/>
                    </a:ext>
                  </a:extLst>
                </a:gridCol>
                <a:gridCol w="2634499">
                  <a:extLst>
                    <a:ext uri="{9D8B030D-6E8A-4147-A177-3AD203B41FA5}">
                      <a16:colId xmlns:a16="http://schemas.microsoft.com/office/drawing/2014/main" val="2612745039"/>
                    </a:ext>
                  </a:extLst>
                </a:gridCol>
              </a:tblGrid>
              <a:tr h="958905">
                <a:tc>
                  <a:txBody>
                    <a:bodyPr/>
                    <a:lstStyle/>
                    <a:p>
                      <a:pPr marL="6350" marR="0" algn="l">
                        <a:lnSpc>
                          <a:spcPct val="150000"/>
                        </a:lnSpc>
                        <a:spcBef>
                          <a:spcPts val="0"/>
                        </a:spcBef>
                        <a:spcAft>
                          <a:spcPts val="0"/>
                        </a:spcAft>
                      </a:pPr>
                      <a:r>
                        <a:rPr lang="en-US" sz="2800" b="1" dirty="0">
                          <a:effectLst/>
                        </a:rPr>
                        <a:t>Characteristics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800" b="1">
                          <a:effectLst/>
                        </a:rPr>
                        <a:t>MQ2 gas sensor </a:t>
                      </a:r>
                      <a:endParaRPr lang="en-US" sz="2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800" b="1">
                          <a:effectLst/>
                        </a:rPr>
                        <a:t>MQ3 gas sensor </a:t>
                      </a:r>
                      <a:endParaRPr lang="en-US" sz="2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800" b="1" dirty="0">
                          <a:effectLst/>
                        </a:rPr>
                        <a:t>MQ4 gas sensor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2141656248"/>
                  </a:ext>
                </a:extLst>
              </a:tr>
              <a:tr h="616653">
                <a:tc>
                  <a:txBody>
                    <a:bodyPr/>
                    <a:lstStyle/>
                    <a:p>
                      <a:pPr marL="6350" marR="0" algn="l">
                        <a:lnSpc>
                          <a:spcPct val="150000"/>
                        </a:lnSpc>
                        <a:spcBef>
                          <a:spcPts val="0"/>
                        </a:spcBef>
                        <a:spcAft>
                          <a:spcPts val="0"/>
                        </a:spcAft>
                      </a:pPr>
                      <a:r>
                        <a:rPr lang="en-US" sz="2400" b="1" dirty="0">
                          <a:effectLst/>
                        </a:rPr>
                        <a:t>Operating voltage </a:t>
                      </a:r>
                      <a:endPar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dirty="0">
                          <a:effectLst/>
                        </a:rPr>
                        <a:t>5V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a:effectLst/>
                        </a:rPr>
                        <a:t>2.5V to 5.0V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a:effectLst/>
                        </a:rPr>
                        <a:t>5V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2267977755"/>
                  </a:ext>
                </a:extLst>
              </a:tr>
              <a:tr h="944882">
                <a:tc>
                  <a:txBody>
                    <a:bodyPr/>
                    <a:lstStyle/>
                    <a:p>
                      <a:pPr marL="6350" marR="0" algn="l">
                        <a:lnSpc>
                          <a:spcPct val="150000"/>
                        </a:lnSpc>
                        <a:spcBef>
                          <a:spcPts val="0"/>
                        </a:spcBef>
                        <a:spcAft>
                          <a:spcPts val="0"/>
                        </a:spcAft>
                      </a:pPr>
                      <a:r>
                        <a:rPr lang="en-US" sz="2400" b="1" dirty="0">
                          <a:effectLst/>
                        </a:rPr>
                        <a:t>Operating temperature </a:t>
                      </a:r>
                      <a:endPar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dirty="0">
                          <a:effectLst/>
                        </a:rPr>
                        <a:t>-10°C to +50°C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a:effectLst/>
                        </a:rPr>
                        <a:t>-10°C to +50°C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dirty="0">
                          <a:effectLst/>
                        </a:rPr>
                        <a:t> -10 to 50°C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4059215603"/>
                  </a:ext>
                </a:extLst>
              </a:tr>
              <a:tr h="572607">
                <a:tc>
                  <a:txBody>
                    <a:bodyPr/>
                    <a:lstStyle/>
                    <a:p>
                      <a:pPr marL="6350" marR="0" algn="l">
                        <a:lnSpc>
                          <a:spcPct val="150000"/>
                        </a:lnSpc>
                        <a:spcBef>
                          <a:spcPts val="0"/>
                        </a:spcBef>
                        <a:spcAft>
                          <a:spcPts val="0"/>
                        </a:spcAft>
                      </a:pPr>
                      <a:r>
                        <a:rPr lang="en-US" sz="2400" b="1" dirty="0">
                          <a:effectLst/>
                        </a:rPr>
                        <a:t>Operating range </a:t>
                      </a:r>
                      <a:endPar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0" marR="0" algn="l">
                        <a:lnSpc>
                          <a:spcPct val="150000"/>
                        </a:lnSpc>
                        <a:spcBef>
                          <a:spcPts val="0"/>
                        </a:spcBef>
                        <a:spcAft>
                          <a:spcPts val="0"/>
                        </a:spcAft>
                      </a:pPr>
                      <a:r>
                        <a:rPr lang="en-US" sz="2000">
                          <a:effectLst/>
                        </a:rPr>
                        <a:t>6.5m – 9.5m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dirty="0">
                          <a:effectLst/>
                        </a:rPr>
                        <a:t>12cm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a:effectLst/>
                        </a:rPr>
                        <a:t>15cm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3077577130"/>
                  </a:ext>
                </a:extLst>
              </a:tr>
              <a:tr h="654910">
                <a:tc>
                  <a:txBody>
                    <a:bodyPr/>
                    <a:lstStyle/>
                    <a:p>
                      <a:pPr marL="0" marR="0" algn="l">
                        <a:lnSpc>
                          <a:spcPct val="150000"/>
                        </a:lnSpc>
                        <a:spcBef>
                          <a:spcPts val="0"/>
                        </a:spcBef>
                        <a:spcAft>
                          <a:spcPts val="0"/>
                        </a:spcAft>
                      </a:pPr>
                      <a:r>
                        <a:rPr lang="en-US" sz="2400" b="1" dirty="0">
                          <a:effectLst/>
                        </a:rPr>
                        <a:t>Sensitivity </a:t>
                      </a:r>
                      <a:endPar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0" marR="0" algn="l">
                        <a:lnSpc>
                          <a:spcPct val="150000"/>
                        </a:lnSpc>
                        <a:spcBef>
                          <a:spcPts val="0"/>
                        </a:spcBef>
                        <a:spcAft>
                          <a:spcPts val="0"/>
                        </a:spcAft>
                      </a:pPr>
                      <a:r>
                        <a:rPr lang="en-US" sz="2000">
                          <a:effectLst/>
                        </a:rPr>
                        <a:t>Smoke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0" marR="0" algn="l">
                        <a:lnSpc>
                          <a:spcPct val="150000"/>
                        </a:lnSpc>
                        <a:spcBef>
                          <a:spcPts val="0"/>
                        </a:spcBef>
                        <a:spcAft>
                          <a:spcPts val="0"/>
                        </a:spcAft>
                      </a:pPr>
                      <a:r>
                        <a:rPr lang="en-US" sz="2000" dirty="0">
                          <a:effectLst/>
                        </a:rPr>
                        <a:t>Alcohol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0" marR="0" algn="l">
                        <a:lnSpc>
                          <a:spcPct val="150000"/>
                        </a:lnSpc>
                        <a:spcBef>
                          <a:spcPts val="0"/>
                        </a:spcBef>
                        <a:spcAft>
                          <a:spcPts val="0"/>
                        </a:spcAft>
                      </a:pPr>
                      <a:r>
                        <a:rPr lang="en-US" sz="2000" dirty="0">
                          <a:effectLst/>
                        </a:rPr>
                        <a:t>Methane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324276702"/>
                  </a:ext>
                </a:extLst>
              </a:tr>
              <a:tr h="770134">
                <a:tc>
                  <a:txBody>
                    <a:bodyPr/>
                    <a:lstStyle/>
                    <a:p>
                      <a:pPr marL="0" marR="0" algn="l">
                        <a:lnSpc>
                          <a:spcPct val="150000"/>
                        </a:lnSpc>
                        <a:spcBef>
                          <a:spcPts val="0"/>
                        </a:spcBef>
                        <a:spcAft>
                          <a:spcPts val="0"/>
                        </a:spcAft>
                      </a:pPr>
                      <a:r>
                        <a:rPr lang="en-US" sz="2400" b="1" dirty="0">
                          <a:effectLst/>
                        </a:rPr>
                        <a:t>Cost </a:t>
                      </a:r>
                      <a:endPar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0" marR="0" algn="l">
                        <a:lnSpc>
                          <a:spcPct val="150000"/>
                        </a:lnSpc>
                        <a:spcBef>
                          <a:spcPts val="0"/>
                        </a:spcBef>
                        <a:spcAft>
                          <a:spcPts val="0"/>
                        </a:spcAft>
                      </a:pPr>
                      <a:r>
                        <a:rPr lang="en-US" sz="2000" dirty="0">
                          <a:effectLst/>
                        </a:rPr>
                        <a:t>Cheap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0" marR="0" algn="l">
                        <a:lnSpc>
                          <a:spcPct val="150000"/>
                        </a:lnSpc>
                        <a:spcBef>
                          <a:spcPts val="0"/>
                        </a:spcBef>
                        <a:spcAft>
                          <a:spcPts val="0"/>
                        </a:spcAft>
                      </a:pPr>
                      <a:r>
                        <a:rPr lang="en-US" sz="2000" dirty="0">
                          <a:effectLst/>
                        </a:rPr>
                        <a:t>Cheap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0" marR="0" algn="l">
                        <a:lnSpc>
                          <a:spcPct val="150000"/>
                        </a:lnSpc>
                        <a:spcBef>
                          <a:spcPts val="0"/>
                        </a:spcBef>
                        <a:spcAft>
                          <a:spcPts val="0"/>
                        </a:spcAft>
                      </a:pPr>
                      <a:r>
                        <a:rPr lang="en-US" sz="2000" dirty="0">
                          <a:effectLst/>
                        </a:rPr>
                        <a:t>Cheap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2310012539"/>
                  </a:ext>
                </a:extLst>
              </a:tr>
            </a:tbl>
          </a:graphicData>
        </a:graphic>
      </p:graphicFrame>
    </p:spTree>
    <p:extLst>
      <p:ext uri="{BB962C8B-B14F-4D97-AF65-F5344CB8AC3E}">
        <p14:creationId xmlns:p14="http://schemas.microsoft.com/office/powerpoint/2010/main" val="3101071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F126-1B82-E53D-DA77-420F3FCDB8FC}"/>
              </a:ext>
            </a:extLst>
          </p:cNvPr>
          <p:cNvSpPr>
            <a:spLocks noGrp="1"/>
          </p:cNvSpPr>
          <p:nvPr>
            <p:ph type="title"/>
          </p:nvPr>
        </p:nvSpPr>
        <p:spPr>
          <a:xfrm>
            <a:off x="838200" y="365125"/>
            <a:ext cx="10515600" cy="1029375"/>
          </a:xfrm>
        </p:spPr>
        <p:txBody>
          <a:bodyPr/>
          <a:lstStyle/>
          <a:p>
            <a:r>
              <a:rPr lang="en-US" b="1" dirty="0">
                <a:latin typeface="Times New Roman" panose="02020603050405020304" pitchFamily="18" charset="0"/>
                <a:cs typeface="Times New Roman" panose="02020603050405020304" pitchFamily="18" charset="0"/>
              </a:rPr>
              <a:t>DATA COLLECTION CONT…</a:t>
            </a:r>
            <a:endParaRPr lang="en-US" dirty="0"/>
          </a:p>
        </p:txBody>
      </p:sp>
      <p:sp>
        <p:nvSpPr>
          <p:cNvPr id="3" name="Content Placeholder 2">
            <a:extLst>
              <a:ext uri="{FF2B5EF4-FFF2-40B4-BE49-F238E27FC236}">
                <a16:creationId xmlns:a16="http://schemas.microsoft.com/office/drawing/2014/main" id="{9B09B88E-BAF0-E5F6-4357-00F0AD1C3186}"/>
              </a:ext>
            </a:extLst>
          </p:cNvPr>
          <p:cNvSpPr>
            <a:spLocks noGrp="1"/>
          </p:cNvSpPr>
          <p:nvPr>
            <p:ph idx="1"/>
          </p:nvPr>
        </p:nvSpPr>
        <p:spPr>
          <a:xfrm>
            <a:off x="838200" y="1690688"/>
            <a:ext cx="10515600" cy="4486275"/>
          </a:xfrm>
        </p:spPr>
        <p:txBody>
          <a:bodyPr/>
          <a:lstStyle/>
          <a:p>
            <a:r>
              <a:rPr lang="en-US" dirty="0"/>
              <a:t>Mechanical parameter sensors</a:t>
            </a:r>
          </a:p>
        </p:txBody>
      </p:sp>
      <p:graphicFrame>
        <p:nvGraphicFramePr>
          <p:cNvPr id="4" name="Table 3">
            <a:extLst>
              <a:ext uri="{FF2B5EF4-FFF2-40B4-BE49-F238E27FC236}">
                <a16:creationId xmlns:a16="http://schemas.microsoft.com/office/drawing/2014/main" id="{E0E1296B-3C98-64C7-6F99-E49A89D204B5}"/>
              </a:ext>
            </a:extLst>
          </p:cNvPr>
          <p:cNvGraphicFramePr>
            <a:graphicFrameLocks noGrp="1"/>
          </p:cNvGraphicFramePr>
          <p:nvPr>
            <p:extLst>
              <p:ext uri="{D42A27DB-BD31-4B8C-83A1-F6EECF244321}">
                <p14:modId xmlns:p14="http://schemas.microsoft.com/office/powerpoint/2010/main" val="1786520920"/>
              </p:ext>
            </p:extLst>
          </p:nvPr>
        </p:nvGraphicFramePr>
        <p:xfrm>
          <a:off x="838200" y="2305050"/>
          <a:ext cx="10515599" cy="4168101"/>
        </p:xfrm>
        <a:graphic>
          <a:graphicData uri="http://schemas.openxmlformats.org/drawingml/2006/table">
            <a:tbl>
              <a:tblPr firstRow="1" firstCol="1" bandRow="1">
                <a:tableStyleId>{5940675A-B579-460E-94D1-54222C63F5DA}</a:tableStyleId>
              </a:tblPr>
              <a:tblGrid>
                <a:gridCol w="3086100">
                  <a:extLst>
                    <a:ext uri="{9D8B030D-6E8A-4147-A177-3AD203B41FA5}">
                      <a16:colId xmlns:a16="http://schemas.microsoft.com/office/drawing/2014/main" val="2823641353"/>
                    </a:ext>
                  </a:extLst>
                </a:gridCol>
                <a:gridCol w="3925424">
                  <a:extLst>
                    <a:ext uri="{9D8B030D-6E8A-4147-A177-3AD203B41FA5}">
                      <a16:colId xmlns:a16="http://schemas.microsoft.com/office/drawing/2014/main" val="1622105151"/>
                    </a:ext>
                  </a:extLst>
                </a:gridCol>
                <a:gridCol w="3504075">
                  <a:extLst>
                    <a:ext uri="{9D8B030D-6E8A-4147-A177-3AD203B41FA5}">
                      <a16:colId xmlns:a16="http://schemas.microsoft.com/office/drawing/2014/main" val="1563877359"/>
                    </a:ext>
                  </a:extLst>
                </a:gridCol>
              </a:tblGrid>
              <a:tr h="875147">
                <a:tc>
                  <a:txBody>
                    <a:bodyPr/>
                    <a:lstStyle/>
                    <a:p>
                      <a:pPr marL="0" marR="0" algn="ctr">
                        <a:lnSpc>
                          <a:spcPct val="150000"/>
                        </a:lnSpc>
                        <a:spcBef>
                          <a:spcPts val="0"/>
                        </a:spcBef>
                        <a:spcAft>
                          <a:spcPts val="0"/>
                        </a:spcAft>
                      </a:pPr>
                      <a:r>
                        <a:rPr lang="en-US" sz="2800" b="1" dirty="0">
                          <a:effectLst/>
                        </a:rPr>
                        <a:t>Characteristics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ctr">
                        <a:lnSpc>
                          <a:spcPct val="150000"/>
                        </a:lnSpc>
                        <a:spcBef>
                          <a:spcPts val="0"/>
                        </a:spcBef>
                        <a:spcAft>
                          <a:spcPts val="0"/>
                        </a:spcAft>
                      </a:pPr>
                      <a:r>
                        <a:rPr lang="en-US" sz="2800" b="1" dirty="0">
                          <a:effectLst/>
                        </a:rPr>
                        <a:t>Mechanical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ctr">
                        <a:lnSpc>
                          <a:spcPct val="150000"/>
                        </a:lnSpc>
                        <a:spcBef>
                          <a:spcPts val="0"/>
                        </a:spcBef>
                        <a:spcAft>
                          <a:spcPts val="0"/>
                        </a:spcAft>
                      </a:pPr>
                      <a:r>
                        <a:rPr lang="en-US" sz="2800" b="1" dirty="0">
                          <a:effectLst/>
                        </a:rPr>
                        <a:t>Electrical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extLst>
                  <a:ext uri="{0D108BD9-81ED-4DB2-BD59-A6C34878D82A}">
                    <a16:rowId xmlns:a16="http://schemas.microsoft.com/office/drawing/2014/main" val="1373904312"/>
                  </a:ext>
                </a:extLst>
              </a:tr>
              <a:tr h="1182253">
                <a:tc>
                  <a:txBody>
                    <a:bodyPr/>
                    <a:lstStyle/>
                    <a:p>
                      <a:pPr marL="0" marR="0" algn="l">
                        <a:lnSpc>
                          <a:spcPct val="150000"/>
                        </a:lnSpc>
                        <a:spcBef>
                          <a:spcPts val="0"/>
                        </a:spcBef>
                        <a:spcAft>
                          <a:spcPts val="0"/>
                        </a:spcAft>
                      </a:pPr>
                      <a:r>
                        <a:rPr lang="en-US" sz="2800" b="1" dirty="0">
                          <a:effectLst/>
                        </a:rPr>
                        <a:t>Measurements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just">
                        <a:lnSpc>
                          <a:spcPct val="150000"/>
                        </a:lnSpc>
                        <a:spcBef>
                          <a:spcPts val="0"/>
                        </a:spcBef>
                        <a:spcAft>
                          <a:spcPts val="0"/>
                        </a:spcAft>
                      </a:pPr>
                      <a:r>
                        <a:rPr lang="en-US" sz="1800" dirty="0">
                          <a:effectLst/>
                        </a:rPr>
                        <a:t>position, velocity, acceleration, force and pressure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just">
                        <a:lnSpc>
                          <a:spcPct val="150000"/>
                        </a:lnSpc>
                        <a:spcBef>
                          <a:spcPts val="0"/>
                        </a:spcBef>
                        <a:spcAft>
                          <a:spcPts val="0"/>
                        </a:spcAft>
                      </a:pPr>
                      <a:r>
                        <a:rPr lang="en-US" sz="1800" dirty="0">
                          <a:effectLst/>
                        </a:rPr>
                        <a:t>acceleration, temperature, pressure, distance, velocity,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extLst>
                  <a:ext uri="{0D108BD9-81ED-4DB2-BD59-A6C34878D82A}">
                    <a16:rowId xmlns:a16="http://schemas.microsoft.com/office/drawing/2014/main" val="379320279"/>
                  </a:ext>
                </a:extLst>
              </a:tr>
              <a:tr h="703567">
                <a:tc>
                  <a:txBody>
                    <a:bodyPr/>
                    <a:lstStyle/>
                    <a:p>
                      <a:pPr marL="0" marR="0" algn="l">
                        <a:lnSpc>
                          <a:spcPct val="150000"/>
                        </a:lnSpc>
                        <a:spcBef>
                          <a:spcPts val="0"/>
                        </a:spcBef>
                        <a:spcAft>
                          <a:spcPts val="0"/>
                        </a:spcAft>
                      </a:pPr>
                      <a:r>
                        <a:rPr lang="en-US" sz="2800" b="1" dirty="0">
                          <a:effectLst/>
                        </a:rPr>
                        <a:t>Operating voltage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l">
                        <a:lnSpc>
                          <a:spcPct val="150000"/>
                        </a:lnSpc>
                        <a:spcBef>
                          <a:spcPts val="0"/>
                        </a:spcBef>
                        <a:spcAft>
                          <a:spcPts val="0"/>
                        </a:spcAft>
                      </a:pPr>
                      <a:r>
                        <a:rPr lang="en-US" sz="1800" dirty="0">
                          <a:effectLst/>
                        </a:rPr>
                        <a:t>5V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l">
                        <a:lnSpc>
                          <a:spcPct val="150000"/>
                        </a:lnSpc>
                        <a:spcBef>
                          <a:spcPts val="0"/>
                        </a:spcBef>
                        <a:spcAft>
                          <a:spcPts val="0"/>
                        </a:spcAft>
                      </a:pPr>
                      <a:r>
                        <a:rPr lang="en-US" sz="1800" dirty="0">
                          <a:effectLst/>
                        </a:rPr>
                        <a:t>4V – 5V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extLst>
                  <a:ext uri="{0D108BD9-81ED-4DB2-BD59-A6C34878D82A}">
                    <a16:rowId xmlns:a16="http://schemas.microsoft.com/office/drawing/2014/main" val="3844845222"/>
                  </a:ext>
                </a:extLst>
              </a:tr>
              <a:tr h="703567">
                <a:tc>
                  <a:txBody>
                    <a:bodyPr/>
                    <a:lstStyle/>
                    <a:p>
                      <a:pPr marL="0" marR="0" algn="l">
                        <a:lnSpc>
                          <a:spcPct val="150000"/>
                        </a:lnSpc>
                        <a:spcBef>
                          <a:spcPts val="0"/>
                        </a:spcBef>
                        <a:spcAft>
                          <a:spcPts val="0"/>
                        </a:spcAft>
                      </a:pPr>
                      <a:r>
                        <a:rPr lang="en-US" sz="2800" b="1" dirty="0">
                          <a:effectLst/>
                        </a:rPr>
                        <a:t>Temperature range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l">
                        <a:lnSpc>
                          <a:spcPct val="150000"/>
                        </a:lnSpc>
                        <a:spcBef>
                          <a:spcPts val="0"/>
                        </a:spcBef>
                        <a:spcAft>
                          <a:spcPts val="0"/>
                        </a:spcAft>
                      </a:pPr>
                      <a:r>
                        <a:rPr lang="en-US" sz="1800" dirty="0">
                          <a:effectLst/>
                        </a:rPr>
                        <a:t>Less than 150 °C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l">
                        <a:lnSpc>
                          <a:spcPct val="150000"/>
                        </a:lnSpc>
                        <a:spcBef>
                          <a:spcPts val="0"/>
                        </a:spcBef>
                        <a:spcAft>
                          <a:spcPts val="0"/>
                        </a:spcAft>
                      </a:pPr>
                      <a:r>
                        <a:rPr lang="en-US" sz="1800" dirty="0">
                          <a:effectLst/>
                        </a:rPr>
                        <a:t>-55° to +150°C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extLst>
                  <a:ext uri="{0D108BD9-81ED-4DB2-BD59-A6C34878D82A}">
                    <a16:rowId xmlns:a16="http://schemas.microsoft.com/office/drawing/2014/main" val="699369555"/>
                  </a:ext>
                </a:extLst>
              </a:tr>
              <a:tr h="703567">
                <a:tc>
                  <a:txBody>
                    <a:bodyPr/>
                    <a:lstStyle/>
                    <a:p>
                      <a:pPr marL="0" marR="0" algn="l">
                        <a:lnSpc>
                          <a:spcPct val="150000"/>
                        </a:lnSpc>
                        <a:spcBef>
                          <a:spcPts val="0"/>
                        </a:spcBef>
                        <a:spcAft>
                          <a:spcPts val="0"/>
                        </a:spcAft>
                      </a:pPr>
                      <a:r>
                        <a:rPr lang="en-US" sz="2800" b="1" dirty="0">
                          <a:effectLst/>
                        </a:rPr>
                        <a:t>Operating current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l">
                        <a:lnSpc>
                          <a:spcPct val="150000"/>
                        </a:lnSpc>
                        <a:spcBef>
                          <a:spcPts val="0"/>
                        </a:spcBef>
                        <a:spcAft>
                          <a:spcPts val="0"/>
                        </a:spcAft>
                      </a:pPr>
                      <a:r>
                        <a:rPr lang="en-US" sz="1800" dirty="0">
                          <a:effectLst/>
                        </a:rPr>
                        <a:t>Above 50 µA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l">
                        <a:lnSpc>
                          <a:spcPct val="150000"/>
                        </a:lnSpc>
                        <a:spcBef>
                          <a:spcPts val="0"/>
                        </a:spcBef>
                        <a:spcAft>
                          <a:spcPts val="0"/>
                        </a:spcAft>
                      </a:pPr>
                      <a:r>
                        <a:rPr lang="en-US" sz="1800" dirty="0">
                          <a:effectLst/>
                        </a:rPr>
                        <a:t>Above 50 µA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extLst>
                  <a:ext uri="{0D108BD9-81ED-4DB2-BD59-A6C34878D82A}">
                    <a16:rowId xmlns:a16="http://schemas.microsoft.com/office/drawing/2014/main" val="3313326142"/>
                  </a:ext>
                </a:extLst>
              </a:tr>
            </a:tbl>
          </a:graphicData>
        </a:graphic>
      </p:graphicFrame>
    </p:spTree>
    <p:extLst>
      <p:ext uri="{BB962C8B-B14F-4D97-AF65-F5344CB8AC3E}">
        <p14:creationId xmlns:p14="http://schemas.microsoft.com/office/powerpoint/2010/main" val="324587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8459-A0CB-A3AA-36CC-B613EEE9789B}"/>
              </a:ext>
            </a:extLst>
          </p:cNvPr>
          <p:cNvSpPr>
            <a:spLocks noGrp="1"/>
          </p:cNvSpPr>
          <p:nvPr>
            <p:ph type="title"/>
          </p:nvPr>
        </p:nvSpPr>
        <p:spPr>
          <a:xfrm>
            <a:off x="838200" y="365125"/>
            <a:ext cx="10515600" cy="1077309"/>
          </a:xfrm>
        </p:spPr>
        <p:txBody>
          <a:bodyPr/>
          <a:lstStyle/>
          <a:p>
            <a:r>
              <a:rPr lang="en-US" b="1" dirty="0">
                <a:latin typeface="Times New Roman" panose="02020603050405020304" pitchFamily="18" charset="0"/>
                <a:cs typeface="Times New Roman" panose="02020603050405020304" pitchFamily="18" charset="0"/>
              </a:rPr>
              <a:t>DATA COLLECTION CONT…</a:t>
            </a:r>
            <a:endParaRPr lang="en-US" dirty="0"/>
          </a:p>
        </p:txBody>
      </p:sp>
      <p:sp>
        <p:nvSpPr>
          <p:cNvPr id="3" name="Content Placeholder 2">
            <a:extLst>
              <a:ext uri="{FF2B5EF4-FFF2-40B4-BE49-F238E27FC236}">
                <a16:creationId xmlns:a16="http://schemas.microsoft.com/office/drawing/2014/main" id="{CBBC3BDA-6485-B63A-BE43-937C6D7CDC34}"/>
              </a:ext>
            </a:extLst>
          </p:cNvPr>
          <p:cNvSpPr>
            <a:spLocks noGrp="1"/>
          </p:cNvSpPr>
          <p:nvPr>
            <p:ph idx="1"/>
          </p:nvPr>
        </p:nvSpPr>
        <p:spPr/>
        <p:txBody>
          <a:bodyPr/>
          <a:lstStyle/>
          <a:p>
            <a:r>
              <a:rPr lang="en-US" dirty="0"/>
              <a:t>GYROSCOPIC SENSOR</a:t>
            </a:r>
          </a:p>
          <a:p>
            <a:endParaRPr lang="en-US" dirty="0"/>
          </a:p>
        </p:txBody>
      </p:sp>
      <p:graphicFrame>
        <p:nvGraphicFramePr>
          <p:cNvPr id="4" name="Table 3">
            <a:extLst>
              <a:ext uri="{FF2B5EF4-FFF2-40B4-BE49-F238E27FC236}">
                <a16:creationId xmlns:a16="http://schemas.microsoft.com/office/drawing/2014/main" id="{968BC7EE-B1AE-DB85-9B44-BDC6D4E2466B}"/>
              </a:ext>
            </a:extLst>
          </p:cNvPr>
          <p:cNvGraphicFramePr>
            <a:graphicFrameLocks noGrp="1"/>
          </p:cNvGraphicFramePr>
          <p:nvPr>
            <p:extLst>
              <p:ext uri="{D42A27DB-BD31-4B8C-83A1-F6EECF244321}">
                <p14:modId xmlns:p14="http://schemas.microsoft.com/office/powerpoint/2010/main" val="2838863963"/>
              </p:ext>
            </p:extLst>
          </p:nvPr>
        </p:nvGraphicFramePr>
        <p:xfrm>
          <a:off x="1104900" y="2305050"/>
          <a:ext cx="10248899" cy="4142867"/>
        </p:xfrm>
        <a:graphic>
          <a:graphicData uri="http://schemas.openxmlformats.org/drawingml/2006/table">
            <a:tbl>
              <a:tblPr firstRow="1" firstCol="1" bandRow="1">
                <a:tableStyleId>{5940675A-B579-460E-94D1-54222C63F5DA}</a:tableStyleId>
              </a:tblPr>
              <a:tblGrid>
                <a:gridCol w="3414839">
                  <a:extLst>
                    <a:ext uri="{9D8B030D-6E8A-4147-A177-3AD203B41FA5}">
                      <a16:colId xmlns:a16="http://schemas.microsoft.com/office/drawing/2014/main" val="1466591164"/>
                    </a:ext>
                  </a:extLst>
                </a:gridCol>
                <a:gridCol w="3417030">
                  <a:extLst>
                    <a:ext uri="{9D8B030D-6E8A-4147-A177-3AD203B41FA5}">
                      <a16:colId xmlns:a16="http://schemas.microsoft.com/office/drawing/2014/main" val="1257827742"/>
                    </a:ext>
                  </a:extLst>
                </a:gridCol>
                <a:gridCol w="3417030">
                  <a:extLst>
                    <a:ext uri="{9D8B030D-6E8A-4147-A177-3AD203B41FA5}">
                      <a16:colId xmlns:a16="http://schemas.microsoft.com/office/drawing/2014/main" val="1768406162"/>
                    </a:ext>
                  </a:extLst>
                </a:gridCol>
              </a:tblGrid>
              <a:tr h="741788">
                <a:tc>
                  <a:txBody>
                    <a:bodyPr/>
                    <a:lstStyle/>
                    <a:p>
                      <a:pPr marL="0" marR="3175" algn="ctr">
                        <a:lnSpc>
                          <a:spcPct val="150000"/>
                        </a:lnSpc>
                        <a:spcBef>
                          <a:spcPts val="0"/>
                        </a:spcBef>
                        <a:spcAft>
                          <a:spcPts val="0"/>
                        </a:spcAft>
                      </a:pPr>
                      <a:r>
                        <a:rPr lang="en-US" sz="2800" b="1" dirty="0">
                          <a:effectLst/>
                        </a:rPr>
                        <a:t>Characteristics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2540" algn="ctr">
                        <a:lnSpc>
                          <a:spcPct val="150000"/>
                        </a:lnSpc>
                        <a:spcBef>
                          <a:spcPts val="0"/>
                        </a:spcBef>
                        <a:spcAft>
                          <a:spcPts val="0"/>
                        </a:spcAft>
                      </a:pPr>
                      <a:r>
                        <a:rPr lang="en-US" sz="2800" b="1" dirty="0">
                          <a:effectLst/>
                        </a:rPr>
                        <a:t>2 Axis gyroscope</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2540" algn="ctr">
                        <a:lnSpc>
                          <a:spcPct val="150000"/>
                        </a:lnSpc>
                        <a:spcBef>
                          <a:spcPts val="0"/>
                        </a:spcBef>
                        <a:spcAft>
                          <a:spcPts val="0"/>
                        </a:spcAft>
                      </a:pPr>
                      <a:r>
                        <a:rPr lang="en-US" sz="2800" b="1" dirty="0">
                          <a:effectLst/>
                        </a:rPr>
                        <a:t>3 Axis gyroscope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4283076099"/>
                  </a:ext>
                </a:extLst>
              </a:tr>
              <a:tr h="741788">
                <a:tc>
                  <a:txBody>
                    <a:bodyPr/>
                    <a:lstStyle/>
                    <a:p>
                      <a:pPr marL="0" marR="0" algn="l">
                        <a:lnSpc>
                          <a:spcPct val="150000"/>
                        </a:lnSpc>
                        <a:spcBef>
                          <a:spcPts val="0"/>
                        </a:spcBef>
                        <a:spcAft>
                          <a:spcPts val="0"/>
                        </a:spcAft>
                      </a:pPr>
                      <a:r>
                        <a:rPr lang="en-US" sz="2800" b="1" dirty="0">
                          <a:effectLst/>
                        </a:rPr>
                        <a:t>Operating Voltage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rPr>
                        <a:t>2.0V to 3.6V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rPr>
                        <a:t>1.8V – 3.6V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1856045187"/>
                  </a:ext>
                </a:extLst>
              </a:tr>
              <a:tr h="741788">
                <a:tc>
                  <a:txBody>
                    <a:bodyPr/>
                    <a:lstStyle/>
                    <a:p>
                      <a:pPr marL="0" marR="0" algn="l">
                        <a:lnSpc>
                          <a:spcPct val="150000"/>
                        </a:lnSpc>
                        <a:spcBef>
                          <a:spcPts val="0"/>
                        </a:spcBef>
                        <a:spcAft>
                          <a:spcPts val="0"/>
                        </a:spcAft>
                      </a:pPr>
                      <a:r>
                        <a:rPr lang="en-US" sz="2800" b="1" dirty="0">
                          <a:effectLst/>
                        </a:rPr>
                        <a:t>Temperature range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rPr>
                        <a:t>-40 to 125 °C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rPr>
                        <a:t>−40 to +85°C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3726730238"/>
                  </a:ext>
                </a:extLst>
              </a:tr>
              <a:tr h="741788">
                <a:tc>
                  <a:txBody>
                    <a:bodyPr/>
                    <a:lstStyle/>
                    <a:p>
                      <a:pPr marL="0" marR="0" algn="l">
                        <a:lnSpc>
                          <a:spcPct val="150000"/>
                        </a:lnSpc>
                        <a:spcBef>
                          <a:spcPts val="0"/>
                        </a:spcBef>
                        <a:spcAft>
                          <a:spcPts val="0"/>
                        </a:spcAft>
                      </a:pPr>
                      <a:r>
                        <a:rPr lang="en-US" sz="2800" b="1" dirty="0">
                          <a:effectLst/>
                        </a:rPr>
                        <a:t>Operating current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rPr>
                        <a:t>3μA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rPr>
                        <a:t>350μA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489253897"/>
                  </a:ext>
                </a:extLst>
              </a:tr>
              <a:tr h="595198">
                <a:tc>
                  <a:txBody>
                    <a:bodyPr/>
                    <a:lstStyle/>
                    <a:p>
                      <a:pPr marL="0" marR="0" algn="l">
                        <a:lnSpc>
                          <a:spcPct val="150000"/>
                        </a:lnSpc>
                        <a:spcBef>
                          <a:spcPts val="0"/>
                        </a:spcBef>
                        <a:spcAft>
                          <a:spcPts val="0"/>
                        </a:spcAft>
                      </a:pPr>
                      <a:r>
                        <a:rPr lang="en-US" sz="2800" b="1" dirty="0">
                          <a:effectLst/>
                        </a:rPr>
                        <a:t>Sensitivity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a:effectLst/>
                        </a:rPr>
                        <a:t>High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rPr>
                        <a:t>High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2599000477"/>
                  </a:ext>
                </a:extLst>
              </a:tr>
              <a:tr h="519849">
                <a:tc>
                  <a:txBody>
                    <a:bodyPr/>
                    <a:lstStyle/>
                    <a:p>
                      <a:pPr marL="0" marR="0" algn="l">
                        <a:lnSpc>
                          <a:spcPct val="150000"/>
                        </a:lnSpc>
                        <a:spcBef>
                          <a:spcPts val="0"/>
                        </a:spcBef>
                        <a:spcAft>
                          <a:spcPts val="0"/>
                        </a:spcAft>
                      </a:pPr>
                      <a:r>
                        <a:rPr lang="en-US" sz="2800" b="1" dirty="0">
                          <a:effectLst/>
                        </a:rPr>
                        <a:t>Cost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a:effectLst/>
                        </a:rPr>
                        <a:t>Cheap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rPr>
                        <a:t>Cheap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2184435264"/>
                  </a:ext>
                </a:extLst>
              </a:tr>
            </a:tbl>
          </a:graphicData>
        </a:graphic>
      </p:graphicFrame>
      <p:sp>
        <p:nvSpPr>
          <p:cNvPr id="5" name="Rectangle 1">
            <a:extLst>
              <a:ext uri="{FF2B5EF4-FFF2-40B4-BE49-F238E27FC236}">
                <a16:creationId xmlns:a16="http://schemas.microsoft.com/office/drawing/2014/main" id="{4FDE09B4-93E7-3042-1743-051020DE949D}"/>
              </a:ext>
            </a:extLst>
          </p:cNvPr>
          <p:cNvSpPr>
            <a:spLocks noChangeArrowheads="1"/>
          </p:cNvSpPr>
          <p:nvPr/>
        </p:nvSpPr>
        <p:spPr bwMode="auto">
          <a:xfrm>
            <a:off x="3127375" y="2897988"/>
            <a:ext cx="105379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228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0A4D-52B0-433D-9776-7A179F3BA3CB}"/>
              </a:ext>
            </a:extLst>
          </p:cNvPr>
          <p:cNvSpPr>
            <a:spLocks noGrp="1"/>
          </p:cNvSpPr>
          <p:nvPr>
            <p:ph type="title"/>
          </p:nvPr>
        </p:nvSpPr>
        <p:spPr>
          <a:xfrm>
            <a:off x="838200" y="365125"/>
            <a:ext cx="10515600" cy="935641"/>
          </a:xfrm>
        </p:spPr>
        <p:txBody>
          <a:bodyPr/>
          <a:lstStyle/>
          <a:p>
            <a:r>
              <a:rPr lang="en-US" b="1" dirty="0">
                <a:latin typeface="Times New Roman" panose="02020603050405020304" pitchFamily="18" charset="0"/>
                <a:cs typeface="Times New Roman" panose="02020603050405020304" pitchFamily="18" charset="0"/>
              </a:rPr>
              <a:t>DATA COLLECTION CONT…</a:t>
            </a:r>
            <a:endParaRPr lang="en-US" dirty="0"/>
          </a:p>
        </p:txBody>
      </p:sp>
      <p:sp>
        <p:nvSpPr>
          <p:cNvPr id="3" name="Content Placeholder 2">
            <a:extLst>
              <a:ext uri="{FF2B5EF4-FFF2-40B4-BE49-F238E27FC236}">
                <a16:creationId xmlns:a16="http://schemas.microsoft.com/office/drawing/2014/main" id="{445EFF58-C4B3-4E7B-9692-32D4145E77D1}"/>
              </a:ext>
            </a:extLst>
          </p:cNvPr>
          <p:cNvSpPr>
            <a:spLocks noGrp="1"/>
          </p:cNvSpPr>
          <p:nvPr>
            <p:ph idx="1"/>
          </p:nvPr>
        </p:nvSpPr>
        <p:spPr>
          <a:xfrm>
            <a:off x="838200" y="1416676"/>
            <a:ext cx="10515600" cy="4760287"/>
          </a:xfrm>
        </p:spPr>
        <p:txBody>
          <a:bodyPr/>
          <a:lstStyle/>
          <a:p>
            <a:r>
              <a:rPr lang="en-US" dirty="0"/>
              <a:t>Communication module</a:t>
            </a:r>
          </a:p>
          <a:p>
            <a:endParaRPr lang="en-US" dirty="0"/>
          </a:p>
        </p:txBody>
      </p:sp>
      <p:graphicFrame>
        <p:nvGraphicFramePr>
          <p:cNvPr id="4" name="Table 4">
            <a:extLst>
              <a:ext uri="{FF2B5EF4-FFF2-40B4-BE49-F238E27FC236}">
                <a16:creationId xmlns:a16="http://schemas.microsoft.com/office/drawing/2014/main" id="{65F50DB4-068A-4803-8119-46E327F875EF}"/>
              </a:ext>
            </a:extLst>
          </p:cNvPr>
          <p:cNvGraphicFramePr>
            <a:graphicFrameLocks noGrp="1"/>
          </p:cNvGraphicFramePr>
          <p:nvPr>
            <p:extLst>
              <p:ext uri="{D42A27DB-BD31-4B8C-83A1-F6EECF244321}">
                <p14:modId xmlns:p14="http://schemas.microsoft.com/office/powerpoint/2010/main" val="293916000"/>
              </p:ext>
            </p:extLst>
          </p:nvPr>
        </p:nvGraphicFramePr>
        <p:xfrm>
          <a:off x="1133341" y="2033311"/>
          <a:ext cx="10220459" cy="3824689"/>
        </p:xfrm>
        <a:graphic>
          <a:graphicData uri="http://schemas.openxmlformats.org/drawingml/2006/table">
            <a:tbl>
              <a:tblPr firstRow="1" bandRow="1">
                <a:tableStyleId>{5940675A-B579-460E-94D1-54222C63F5DA}</a:tableStyleId>
              </a:tblPr>
              <a:tblGrid>
                <a:gridCol w="4962659">
                  <a:extLst>
                    <a:ext uri="{9D8B030D-6E8A-4147-A177-3AD203B41FA5}">
                      <a16:colId xmlns:a16="http://schemas.microsoft.com/office/drawing/2014/main" val="2886818380"/>
                    </a:ext>
                  </a:extLst>
                </a:gridCol>
                <a:gridCol w="5257800">
                  <a:extLst>
                    <a:ext uri="{9D8B030D-6E8A-4147-A177-3AD203B41FA5}">
                      <a16:colId xmlns:a16="http://schemas.microsoft.com/office/drawing/2014/main" val="2760389930"/>
                    </a:ext>
                  </a:extLst>
                </a:gridCol>
              </a:tblGrid>
              <a:tr h="654935">
                <a:tc>
                  <a:txBody>
                    <a:bodyPr/>
                    <a:lstStyle/>
                    <a:p>
                      <a:pPr algn="ctr"/>
                      <a:r>
                        <a:rPr lang="en-US" sz="2800" b="1" dirty="0"/>
                        <a:t>Parameter</a:t>
                      </a:r>
                    </a:p>
                  </a:txBody>
                  <a:tcPr/>
                </a:tc>
                <a:tc>
                  <a:txBody>
                    <a:bodyPr/>
                    <a:lstStyle/>
                    <a:p>
                      <a:pPr algn="ctr"/>
                      <a:r>
                        <a:rPr lang="en-US" sz="2800" b="1" dirty="0"/>
                        <a:t>Requirement</a:t>
                      </a:r>
                    </a:p>
                  </a:txBody>
                  <a:tcPr/>
                </a:tc>
                <a:extLst>
                  <a:ext uri="{0D108BD9-81ED-4DB2-BD59-A6C34878D82A}">
                    <a16:rowId xmlns:a16="http://schemas.microsoft.com/office/drawing/2014/main" val="1850101594"/>
                  </a:ext>
                </a:extLst>
              </a:tr>
              <a:tr h="654935">
                <a:tc>
                  <a:txBody>
                    <a:bodyPr/>
                    <a:lstStyle/>
                    <a:p>
                      <a:r>
                        <a:rPr lang="en-US" sz="2000" b="0" dirty="0"/>
                        <a:t>Operation voltage</a:t>
                      </a:r>
                    </a:p>
                  </a:txBody>
                  <a:tcPr/>
                </a:tc>
                <a:tc>
                  <a:txBody>
                    <a:bodyPr/>
                    <a:lstStyle/>
                    <a:p>
                      <a:r>
                        <a:rPr lang="en-US" sz="2000" b="0" dirty="0"/>
                        <a:t>Not greater than 5V</a:t>
                      </a:r>
                    </a:p>
                  </a:txBody>
                  <a:tcPr/>
                </a:tc>
                <a:extLst>
                  <a:ext uri="{0D108BD9-81ED-4DB2-BD59-A6C34878D82A}">
                    <a16:rowId xmlns:a16="http://schemas.microsoft.com/office/drawing/2014/main" val="1912948028"/>
                  </a:ext>
                </a:extLst>
              </a:tr>
              <a:tr h="654935">
                <a:tc>
                  <a:txBody>
                    <a:bodyPr/>
                    <a:lstStyle/>
                    <a:p>
                      <a:r>
                        <a:rPr lang="en-US" sz="2000" b="0" dirty="0"/>
                        <a:t>Current consumption</a:t>
                      </a:r>
                    </a:p>
                  </a:txBody>
                  <a:tcPr/>
                </a:tc>
                <a:tc>
                  <a:txBody>
                    <a:bodyPr/>
                    <a:lstStyle/>
                    <a:p>
                      <a:r>
                        <a:rPr lang="en-US" sz="2000" b="0" dirty="0"/>
                        <a:t>Less than 100mA</a:t>
                      </a:r>
                    </a:p>
                  </a:txBody>
                  <a:tcPr/>
                </a:tc>
                <a:extLst>
                  <a:ext uri="{0D108BD9-81ED-4DB2-BD59-A6C34878D82A}">
                    <a16:rowId xmlns:a16="http://schemas.microsoft.com/office/drawing/2014/main" val="4269459689"/>
                  </a:ext>
                </a:extLst>
              </a:tr>
              <a:tr h="654935">
                <a:tc>
                  <a:txBody>
                    <a:bodyPr/>
                    <a:lstStyle/>
                    <a:p>
                      <a:r>
                        <a:rPr lang="en-US" sz="2000" b="0" dirty="0"/>
                        <a:t>Frequency band supported</a:t>
                      </a:r>
                    </a:p>
                  </a:txBody>
                  <a:tcPr/>
                </a:tc>
                <a:tc>
                  <a:txBody>
                    <a:bodyPr/>
                    <a:lstStyle/>
                    <a:p>
                      <a:r>
                        <a:rPr lang="en-US" sz="2000" b="0" dirty="0"/>
                        <a:t>2G, 3G or 4G</a:t>
                      </a:r>
                    </a:p>
                  </a:txBody>
                  <a:tcPr/>
                </a:tc>
                <a:extLst>
                  <a:ext uri="{0D108BD9-81ED-4DB2-BD59-A6C34878D82A}">
                    <a16:rowId xmlns:a16="http://schemas.microsoft.com/office/drawing/2014/main" val="2110472729"/>
                  </a:ext>
                </a:extLst>
              </a:tr>
              <a:tr h="550014">
                <a:tc>
                  <a:txBody>
                    <a:bodyPr/>
                    <a:lstStyle/>
                    <a:p>
                      <a:r>
                        <a:rPr lang="en-US" sz="2000" b="0" dirty="0"/>
                        <a:t>Usability</a:t>
                      </a:r>
                    </a:p>
                  </a:txBody>
                  <a:tcPr/>
                </a:tc>
                <a:tc>
                  <a:txBody>
                    <a:bodyPr/>
                    <a:lstStyle/>
                    <a:p>
                      <a:r>
                        <a:rPr lang="en-US" sz="2000" b="0" dirty="0"/>
                        <a:t>Easy to use</a:t>
                      </a:r>
                    </a:p>
                  </a:txBody>
                  <a:tcPr/>
                </a:tc>
                <a:extLst>
                  <a:ext uri="{0D108BD9-81ED-4DB2-BD59-A6C34878D82A}">
                    <a16:rowId xmlns:a16="http://schemas.microsoft.com/office/drawing/2014/main" val="3691586848"/>
                  </a:ext>
                </a:extLst>
              </a:tr>
              <a:tr h="654935">
                <a:tc>
                  <a:txBody>
                    <a:bodyPr/>
                    <a:lstStyle/>
                    <a:p>
                      <a:r>
                        <a:rPr lang="en-US" sz="2000" b="0" dirty="0"/>
                        <a:t>Type of supply voltage</a:t>
                      </a:r>
                    </a:p>
                  </a:txBody>
                  <a:tcPr/>
                </a:tc>
                <a:tc>
                  <a:txBody>
                    <a:bodyPr/>
                    <a:lstStyle/>
                    <a:p>
                      <a:r>
                        <a:rPr lang="en-US" sz="2000" b="0" dirty="0"/>
                        <a:t>Regulated DC</a:t>
                      </a:r>
                    </a:p>
                  </a:txBody>
                  <a:tcPr/>
                </a:tc>
                <a:extLst>
                  <a:ext uri="{0D108BD9-81ED-4DB2-BD59-A6C34878D82A}">
                    <a16:rowId xmlns:a16="http://schemas.microsoft.com/office/drawing/2014/main" val="2074496949"/>
                  </a:ext>
                </a:extLst>
              </a:tr>
            </a:tbl>
          </a:graphicData>
        </a:graphic>
      </p:graphicFrame>
    </p:spTree>
    <p:extLst>
      <p:ext uri="{BB962C8B-B14F-4D97-AF65-F5344CB8AC3E}">
        <p14:creationId xmlns:p14="http://schemas.microsoft.com/office/powerpoint/2010/main" val="1352257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FE90-B697-077C-708E-631D7DDDDA3B}"/>
              </a:ext>
            </a:extLst>
          </p:cNvPr>
          <p:cNvSpPr>
            <a:spLocks noGrp="1"/>
          </p:cNvSpPr>
          <p:nvPr>
            <p:ph type="title"/>
          </p:nvPr>
        </p:nvSpPr>
        <p:spPr>
          <a:xfrm>
            <a:off x="838200" y="365125"/>
            <a:ext cx="10515600" cy="968375"/>
          </a:xfrm>
        </p:spPr>
        <p:txBody>
          <a:bodyPr/>
          <a:lstStyle/>
          <a:p>
            <a:r>
              <a:rPr lang="en-US" b="1" dirty="0">
                <a:latin typeface="Times New Roman" panose="02020603050405020304" pitchFamily="18" charset="0"/>
                <a:cs typeface="Times New Roman" panose="02020603050405020304" pitchFamily="18" charset="0"/>
              </a:rPr>
              <a:t>DATA COLLECTION CONT…</a:t>
            </a:r>
            <a:endParaRPr lang="en-US" dirty="0"/>
          </a:p>
        </p:txBody>
      </p:sp>
      <p:sp>
        <p:nvSpPr>
          <p:cNvPr id="3" name="Content Placeholder 2">
            <a:extLst>
              <a:ext uri="{FF2B5EF4-FFF2-40B4-BE49-F238E27FC236}">
                <a16:creationId xmlns:a16="http://schemas.microsoft.com/office/drawing/2014/main" id="{D67CAF12-C43E-B908-1CF0-8D3DE6185717}"/>
              </a:ext>
            </a:extLst>
          </p:cNvPr>
          <p:cNvSpPr>
            <a:spLocks noGrp="1"/>
          </p:cNvSpPr>
          <p:nvPr>
            <p:ph idx="1"/>
          </p:nvPr>
        </p:nvSpPr>
        <p:spPr>
          <a:xfrm>
            <a:off x="838200" y="1333500"/>
            <a:ext cx="10515600" cy="5159375"/>
          </a:xfrm>
        </p:spPr>
        <p:txBody>
          <a:bodyPr>
            <a:normAutofit/>
          </a:bodyPr>
          <a:lstStyle/>
          <a:p>
            <a:r>
              <a:rPr lang="en-US" sz="2600" dirty="0">
                <a:latin typeface="Times New Roman" panose="02020603050405020304" pitchFamily="18" charset="0"/>
                <a:cs typeface="Times New Roman" panose="02020603050405020304" pitchFamily="18" charset="0"/>
              </a:rPr>
              <a:t>DBMS</a:t>
            </a:r>
          </a:p>
          <a:p>
            <a:pPr marL="0" indent="0">
              <a:buNone/>
            </a:pPr>
            <a:r>
              <a:rPr lang="en-US" sz="2600" dirty="0">
                <a:latin typeface="Times New Roman" panose="02020603050405020304" pitchFamily="18" charset="0"/>
                <a:cs typeface="Times New Roman" panose="02020603050405020304" pitchFamily="18" charset="0"/>
              </a:rPr>
              <a:t>Different types of databases, systems &amp; free cloud servers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6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26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6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600" dirty="0">
                <a:solidFill>
                  <a:srgbClr val="000000"/>
                </a:solidFill>
                <a:effectLst/>
                <a:latin typeface="Times New Roman" panose="02020603050405020304" pitchFamily="18" charset="0"/>
                <a:ea typeface="Times New Roman" panose="02020603050405020304" pitchFamily="18" charset="0"/>
              </a:rPr>
              <a:t>Possible Programming Languages for Web system and their frameworks</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97703ED3-70CA-D163-F72E-A899D31B30EA}"/>
              </a:ext>
            </a:extLst>
          </p:cNvPr>
          <p:cNvGraphicFramePr>
            <a:graphicFrameLocks noGrp="1"/>
          </p:cNvGraphicFramePr>
          <p:nvPr>
            <p:extLst>
              <p:ext uri="{D42A27DB-BD31-4B8C-83A1-F6EECF244321}">
                <p14:modId xmlns:p14="http://schemas.microsoft.com/office/powerpoint/2010/main" val="455476063"/>
              </p:ext>
            </p:extLst>
          </p:nvPr>
        </p:nvGraphicFramePr>
        <p:xfrm>
          <a:off x="962025" y="2301875"/>
          <a:ext cx="9829798" cy="1954463"/>
        </p:xfrm>
        <a:graphic>
          <a:graphicData uri="http://schemas.openxmlformats.org/drawingml/2006/table">
            <a:tbl>
              <a:tblPr firstRow="1" firstCol="1" bandRow="1">
                <a:tableStyleId>{5940675A-B579-460E-94D1-54222C63F5DA}</a:tableStyleId>
              </a:tblPr>
              <a:tblGrid>
                <a:gridCol w="2399854">
                  <a:extLst>
                    <a:ext uri="{9D8B030D-6E8A-4147-A177-3AD203B41FA5}">
                      <a16:colId xmlns:a16="http://schemas.microsoft.com/office/drawing/2014/main" val="2074730324"/>
                    </a:ext>
                  </a:extLst>
                </a:gridCol>
                <a:gridCol w="2476648">
                  <a:extLst>
                    <a:ext uri="{9D8B030D-6E8A-4147-A177-3AD203B41FA5}">
                      <a16:colId xmlns:a16="http://schemas.microsoft.com/office/drawing/2014/main" val="3117618501"/>
                    </a:ext>
                  </a:extLst>
                </a:gridCol>
                <a:gridCol w="1238324">
                  <a:extLst>
                    <a:ext uri="{9D8B030D-6E8A-4147-A177-3AD203B41FA5}">
                      <a16:colId xmlns:a16="http://schemas.microsoft.com/office/drawing/2014/main" val="2712031068"/>
                    </a:ext>
                  </a:extLst>
                </a:gridCol>
                <a:gridCol w="1238324">
                  <a:extLst>
                    <a:ext uri="{9D8B030D-6E8A-4147-A177-3AD203B41FA5}">
                      <a16:colId xmlns:a16="http://schemas.microsoft.com/office/drawing/2014/main" val="921887090"/>
                    </a:ext>
                  </a:extLst>
                </a:gridCol>
                <a:gridCol w="2476648">
                  <a:extLst>
                    <a:ext uri="{9D8B030D-6E8A-4147-A177-3AD203B41FA5}">
                      <a16:colId xmlns:a16="http://schemas.microsoft.com/office/drawing/2014/main" val="2806190253"/>
                    </a:ext>
                  </a:extLst>
                </a:gridCol>
              </a:tblGrid>
              <a:tr h="688975">
                <a:tc>
                  <a:txBody>
                    <a:bodyPr/>
                    <a:lstStyle/>
                    <a:p>
                      <a:pPr marL="0" marR="0" algn="l">
                        <a:lnSpc>
                          <a:spcPct val="150000"/>
                        </a:lnSpc>
                        <a:spcBef>
                          <a:spcPts val="0"/>
                        </a:spcBef>
                        <a:spcAft>
                          <a:spcPts val="1545"/>
                        </a:spcAft>
                      </a:pPr>
                      <a:r>
                        <a:rPr lang="en-US" sz="2400" b="1" dirty="0">
                          <a:effectLst/>
                        </a:rPr>
                        <a:t>Database types</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l">
                        <a:lnSpc>
                          <a:spcPct val="150000"/>
                        </a:lnSpc>
                        <a:spcBef>
                          <a:spcPts val="0"/>
                        </a:spcBef>
                        <a:spcAft>
                          <a:spcPts val="1545"/>
                        </a:spcAft>
                      </a:pPr>
                      <a:r>
                        <a:rPr lang="en-US" sz="2400" dirty="0">
                          <a:effectLst/>
                        </a:rPr>
                        <a:t>Relational database</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l">
                        <a:lnSpc>
                          <a:spcPct val="150000"/>
                        </a:lnSpc>
                        <a:spcBef>
                          <a:spcPts val="0"/>
                        </a:spcBef>
                        <a:spcAft>
                          <a:spcPts val="1545"/>
                        </a:spcAft>
                      </a:pP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l">
                        <a:lnSpc>
                          <a:spcPct val="150000"/>
                        </a:lnSpc>
                        <a:spcBef>
                          <a:spcPts val="0"/>
                        </a:spcBef>
                        <a:spcAft>
                          <a:spcPts val="1545"/>
                        </a:spcAft>
                      </a:pPr>
                      <a:r>
                        <a:rPr lang="en-US" sz="2400" dirty="0">
                          <a:effectLst/>
                        </a:rPr>
                        <a:t>Non-relational database</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l">
                        <a:lnSpc>
                          <a:spcPct val="150000"/>
                        </a:lnSpc>
                        <a:spcBef>
                          <a:spcPts val="0"/>
                        </a:spcBef>
                        <a:spcAft>
                          <a:spcPts val="1545"/>
                        </a:spcAft>
                      </a:pP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0735521"/>
                  </a:ext>
                </a:extLst>
              </a:tr>
              <a:tr h="575413">
                <a:tc>
                  <a:txBody>
                    <a:bodyPr/>
                    <a:lstStyle/>
                    <a:p>
                      <a:pPr marL="0" marR="0" algn="l">
                        <a:lnSpc>
                          <a:spcPct val="150000"/>
                        </a:lnSpc>
                        <a:spcBef>
                          <a:spcPts val="0"/>
                        </a:spcBef>
                        <a:spcAft>
                          <a:spcPts val="1545"/>
                        </a:spcAft>
                      </a:pPr>
                      <a:r>
                        <a:rPr lang="en-US" sz="2400" b="1" dirty="0">
                          <a:effectLst/>
                        </a:rPr>
                        <a:t>Database systems</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2000" dirty="0">
                          <a:effectLst/>
                        </a:rPr>
                        <a:t>MySQL</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l">
                        <a:lnSpc>
                          <a:spcPct val="150000"/>
                        </a:lnSpc>
                        <a:spcBef>
                          <a:spcPts val="0"/>
                        </a:spcBef>
                        <a:spcAft>
                          <a:spcPts val="1545"/>
                        </a:spcAft>
                      </a:pPr>
                      <a:r>
                        <a:rPr lang="en-US" sz="2000" dirty="0">
                          <a:effectLst/>
                        </a:rPr>
                        <a:t>Mongo DB</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1545"/>
                        </a:spcAft>
                      </a:pPr>
                      <a:r>
                        <a:rPr lang="en-US" sz="2000" dirty="0">
                          <a:effectLst/>
                        </a:rPr>
                        <a:t>PostgreSQL</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7671137"/>
                  </a:ext>
                </a:extLst>
              </a:tr>
              <a:tr h="690075">
                <a:tc>
                  <a:txBody>
                    <a:bodyPr/>
                    <a:lstStyle/>
                    <a:p>
                      <a:pPr marL="0" marR="0" algn="l">
                        <a:lnSpc>
                          <a:spcPct val="150000"/>
                        </a:lnSpc>
                        <a:spcBef>
                          <a:spcPts val="0"/>
                        </a:spcBef>
                        <a:spcAft>
                          <a:spcPts val="1545"/>
                        </a:spcAft>
                      </a:pPr>
                      <a:r>
                        <a:rPr lang="en-US" sz="2400" b="1" dirty="0">
                          <a:effectLst/>
                        </a:rPr>
                        <a:t>Web server</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2000" dirty="0">
                          <a:effectLst/>
                        </a:rPr>
                        <a:t>Infinity free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l">
                        <a:lnSpc>
                          <a:spcPct val="150000"/>
                        </a:lnSpc>
                        <a:spcBef>
                          <a:spcPts val="0"/>
                        </a:spcBef>
                        <a:spcAft>
                          <a:spcPts val="1545"/>
                        </a:spcAft>
                      </a:pPr>
                      <a:r>
                        <a:rPr lang="en-US" sz="2000" dirty="0">
                          <a:effectLst/>
                        </a:rPr>
                        <a:t>000 Webhost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1545"/>
                        </a:spcAft>
                      </a:pPr>
                      <a:r>
                        <a:rPr lang="en-US" sz="2000" dirty="0">
                          <a:effectLst/>
                        </a:rPr>
                        <a:t>Heroku</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7520972"/>
                  </a:ext>
                </a:extLst>
              </a:tr>
            </a:tbl>
          </a:graphicData>
        </a:graphic>
      </p:graphicFrame>
      <p:graphicFrame>
        <p:nvGraphicFramePr>
          <p:cNvPr id="11" name="Table 10">
            <a:extLst>
              <a:ext uri="{FF2B5EF4-FFF2-40B4-BE49-F238E27FC236}">
                <a16:creationId xmlns:a16="http://schemas.microsoft.com/office/drawing/2014/main" id="{946E73F0-3B37-D5C7-4196-D70585EBF2B6}"/>
              </a:ext>
            </a:extLst>
          </p:cNvPr>
          <p:cNvGraphicFramePr>
            <a:graphicFrameLocks noGrp="1"/>
          </p:cNvGraphicFramePr>
          <p:nvPr>
            <p:extLst>
              <p:ext uri="{D42A27DB-BD31-4B8C-83A1-F6EECF244321}">
                <p14:modId xmlns:p14="http://schemas.microsoft.com/office/powerpoint/2010/main" val="4006695018"/>
              </p:ext>
            </p:extLst>
          </p:nvPr>
        </p:nvGraphicFramePr>
        <p:xfrm>
          <a:off x="962024" y="5174052"/>
          <a:ext cx="9829799" cy="1318823"/>
        </p:xfrm>
        <a:graphic>
          <a:graphicData uri="http://schemas.openxmlformats.org/drawingml/2006/table">
            <a:tbl>
              <a:tblPr firstRow="1" firstCol="1" bandRow="1">
                <a:tableStyleId>{5940675A-B579-460E-94D1-54222C63F5DA}</a:tableStyleId>
              </a:tblPr>
              <a:tblGrid>
                <a:gridCol w="2340579">
                  <a:extLst>
                    <a:ext uri="{9D8B030D-6E8A-4147-A177-3AD203B41FA5}">
                      <a16:colId xmlns:a16="http://schemas.microsoft.com/office/drawing/2014/main" val="606111051"/>
                    </a:ext>
                  </a:extLst>
                </a:gridCol>
                <a:gridCol w="1936147">
                  <a:extLst>
                    <a:ext uri="{9D8B030D-6E8A-4147-A177-3AD203B41FA5}">
                      <a16:colId xmlns:a16="http://schemas.microsoft.com/office/drawing/2014/main" val="612046219"/>
                    </a:ext>
                  </a:extLst>
                </a:gridCol>
                <a:gridCol w="3086100">
                  <a:extLst>
                    <a:ext uri="{9D8B030D-6E8A-4147-A177-3AD203B41FA5}">
                      <a16:colId xmlns:a16="http://schemas.microsoft.com/office/drawing/2014/main" val="3523124530"/>
                    </a:ext>
                  </a:extLst>
                </a:gridCol>
                <a:gridCol w="2466973">
                  <a:extLst>
                    <a:ext uri="{9D8B030D-6E8A-4147-A177-3AD203B41FA5}">
                      <a16:colId xmlns:a16="http://schemas.microsoft.com/office/drawing/2014/main" val="4090592638"/>
                    </a:ext>
                  </a:extLst>
                </a:gridCol>
              </a:tblGrid>
              <a:tr h="645078">
                <a:tc>
                  <a:txBody>
                    <a:bodyPr/>
                    <a:lstStyle/>
                    <a:p>
                      <a:pPr marL="0" marR="0" algn="l">
                        <a:lnSpc>
                          <a:spcPct val="150000"/>
                        </a:lnSpc>
                        <a:spcBef>
                          <a:spcPts val="0"/>
                        </a:spcBef>
                        <a:spcAft>
                          <a:spcPts val="1545"/>
                        </a:spcAft>
                      </a:pPr>
                      <a:r>
                        <a:rPr lang="en-US" sz="2600" b="1" dirty="0">
                          <a:effectLst/>
                        </a:rPr>
                        <a:t>Language</a:t>
                      </a:r>
                      <a:endPar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rPr>
                        <a:t>PHP</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a:effectLst/>
                        </a:rPr>
                        <a:t>JavaScript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a:effectLst/>
                        </a:rPr>
                        <a:t>Python</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7569009"/>
                  </a:ext>
                </a:extLst>
              </a:tr>
              <a:tr h="673745">
                <a:tc>
                  <a:txBody>
                    <a:bodyPr/>
                    <a:lstStyle/>
                    <a:p>
                      <a:pPr marL="0" marR="0" algn="l">
                        <a:lnSpc>
                          <a:spcPct val="150000"/>
                        </a:lnSpc>
                        <a:spcBef>
                          <a:spcPts val="0"/>
                        </a:spcBef>
                        <a:spcAft>
                          <a:spcPts val="1545"/>
                        </a:spcAft>
                      </a:pPr>
                      <a:r>
                        <a:rPr lang="en-US" sz="2600" b="1" dirty="0">
                          <a:effectLst/>
                        </a:rPr>
                        <a:t>Framework</a:t>
                      </a:r>
                      <a:endPar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rPr>
                        <a:t>Laravel, Cake PHP</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rPr>
                        <a:t>Node JS,  React,  Angular JS</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rPr>
                        <a:t>Django, Flask, CherryPy</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6909489"/>
                  </a:ext>
                </a:extLst>
              </a:tr>
            </a:tbl>
          </a:graphicData>
        </a:graphic>
      </p:graphicFrame>
    </p:spTree>
    <p:extLst>
      <p:ext uri="{BB962C8B-B14F-4D97-AF65-F5344CB8AC3E}">
        <p14:creationId xmlns:p14="http://schemas.microsoft.com/office/powerpoint/2010/main" val="2504605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E807-28F2-4D00-A9D5-30D6B0741CFA}"/>
              </a:ext>
            </a:extLst>
          </p:cNvPr>
          <p:cNvSpPr>
            <a:spLocks noGrp="1"/>
          </p:cNvSpPr>
          <p:nvPr>
            <p:ph type="title"/>
          </p:nvPr>
        </p:nvSpPr>
        <p:spPr>
          <a:xfrm>
            <a:off x="838200" y="365125"/>
            <a:ext cx="10515600" cy="737961"/>
          </a:xfrm>
        </p:spPr>
        <p:txBody>
          <a:bodyPr/>
          <a:lstStyle/>
          <a:p>
            <a:pPr algn="ctr"/>
            <a:r>
              <a:rPr lang="en-US" b="1" dirty="0"/>
              <a:t>REFERENCE</a:t>
            </a:r>
            <a:r>
              <a:rPr lang="en-US" dirty="0"/>
              <a:t>:</a:t>
            </a:r>
          </a:p>
        </p:txBody>
      </p:sp>
      <p:sp>
        <p:nvSpPr>
          <p:cNvPr id="3" name="Content Placeholder 2">
            <a:extLst>
              <a:ext uri="{FF2B5EF4-FFF2-40B4-BE49-F238E27FC236}">
                <a16:creationId xmlns:a16="http://schemas.microsoft.com/office/drawing/2014/main" id="{479D0E21-DF20-4C08-A57F-943DC18D8A06}"/>
              </a:ext>
            </a:extLst>
          </p:cNvPr>
          <p:cNvSpPr>
            <a:spLocks noGrp="1"/>
          </p:cNvSpPr>
          <p:nvPr>
            <p:ph idx="1"/>
          </p:nvPr>
        </p:nvSpPr>
        <p:spPr>
          <a:xfrm>
            <a:off x="838200" y="1103086"/>
            <a:ext cx="10515600" cy="5073877"/>
          </a:xfrm>
        </p:spPr>
        <p:txBody>
          <a:bodyPr/>
          <a:lstStyle/>
          <a:p>
            <a:r>
              <a:rPr lang="en-US" dirty="0"/>
              <a:t>Dr. C.K. Gomathy, C K Hemalatha, Article: A study on Employee Safety and Health Management International Research Journal of Engineering and Technology (Irjet) – Volume 08  Issue: 04 April 2021</a:t>
            </a:r>
          </a:p>
          <a:p>
            <a:endParaRPr lang="en-US" dirty="0"/>
          </a:p>
          <a:p>
            <a:r>
              <a:rPr lang="en-US" dirty="0"/>
              <a:t>David Ru ss ell, Article: Introduction to Embedded Systems Using ANSI C and the Arduino Development Environment, Issue: 2010</a:t>
            </a:r>
          </a:p>
          <a:p>
            <a:endParaRPr lang="en-US" dirty="0"/>
          </a:p>
          <a:p>
            <a:r>
              <a:rPr lang="en-US" dirty="0"/>
              <a:t>YouTube projects</a:t>
            </a:r>
          </a:p>
        </p:txBody>
      </p:sp>
    </p:spTree>
    <p:extLst>
      <p:ext uri="{BB962C8B-B14F-4D97-AF65-F5344CB8AC3E}">
        <p14:creationId xmlns:p14="http://schemas.microsoft.com/office/powerpoint/2010/main" val="199635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2568-28B4-45A0-9C88-095D78BC1611}"/>
              </a:ext>
            </a:extLst>
          </p:cNvPr>
          <p:cNvSpPr>
            <a:spLocks noGrp="1"/>
          </p:cNvSpPr>
          <p:nvPr>
            <p:ph type="title"/>
          </p:nvPr>
        </p:nvSpPr>
        <p:spPr>
          <a:xfrm>
            <a:off x="838200" y="365126"/>
            <a:ext cx="10515600" cy="960092"/>
          </a:xfrm>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1BC408CA-B29F-40BF-AFE2-04391E9196E3}"/>
              </a:ext>
            </a:extLst>
          </p:cNvPr>
          <p:cNvSpPr>
            <a:spLocks noGrp="1"/>
          </p:cNvSpPr>
          <p:nvPr>
            <p:ph idx="1"/>
          </p:nvPr>
        </p:nvSpPr>
        <p:spPr>
          <a:xfrm>
            <a:off x="838200" y="1325218"/>
            <a:ext cx="10515600" cy="4851745"/>
          </a:xfrm>
        </p:spPr>
        <p:txBody>
          <a:bodyPr>
            <a:normAutofit/>
          </a:bodyPr>
          <a:lstStyle/>
          <a:p>
            <a:pPr algn="just"/>
            <a:r>
              <a:rPr lang="en-US" dirty="0">
                <a:latin typeface="Times New Roman" panose="02020603050405020304" pitchFamily="18" charset="0"/>
                <a:cs typeface="Times New Roman" panose="02020603050405020304" pitchFamily="18" charset="0"/>
              </a:rPr>
              <a:t>Many people have been dying in accidents due to the lack of emergency care while there was a high possibility of helping them, also people who were close to the scene of the accident have been involved in crimes against the injured such as theft rather than helping them.</a:t>
            </a:r>
          </a:p>
        </p:txBody>
      </p:sp>
    </p:spTree>
    <p:extLst>
      <p:ext uri="{BB962C8B-B14F-4D97-AF65-F5344CB8AC3E}">
        <p14:creationId xmlns:p14="http://schemas.microsoft.com/office/powerpoint/2010/main" val="163642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7926-9551-4618-9CA8-85380EFCEB80}"/>
              </a:ext>
            </a:extLst>
          </p:cNvPr>
          <p:cNvSpPr>
            <a:spLocks noGrp="1"/>
          </p:cNvSpPr>
          <p:nvPr>
            <p:ph type="title"/>
          </p:nvPr>
        </p:nvSpPr>
        <p:spPr>
          <a:xfrm>
            <a:off x="838200" y="365126"/>
            <a:ext cx="10515600" cy="814317"/>
          </a:xfrm>
        </p:spPr>
        <p:txBody>
          <a:bodyPr/>
          <a:lstStyle/>
          <a:p>
            <a:pPr algn="ctr"/>
            <a:r>
              <a:rPr lang="en-US" b="1" dirty="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B33276-341E-4090-BC87-10D14CF47FC5}"/>
              </a:ext>
            </a:extLst>
          </p:cNvPr>
          <p:cNvSpPr>
            <a:spLocks noGrp="1"/>
          </p:cNvSpPr>
          <p:nvPr>
            <p:ph idx="1"/>
          </p:nvPr>
        </p:nvSpPr>
        <p:spPr>
          <a:xfrm>
            <a:off x="719528" y="1179443"/>
            <a:ext cx="10634272" cy="54681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MAIN OBJECTIVE</a:t>
            </a:r>
            <a:r>
              <a:rPr lang="en-US"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To design system which will use Artificial intelligence  (Machine learning) to detect accident and sending information to the nearby hospital</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SPECIFIC OBJECTIVES</a:t>
            </a:r>
            <a:r>
              <a:rPr lang="en-US"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To establish design specifications.</a:t>
            </a:r>
          </a:p>
          <a:p>
            <a:r>
              <a:rPr lang="en-US" sz="2600" dirty="0">
                <a:solidFill>
                  <a:srgbClr val="000000"/>
                </a:solidFill>
                <a:effectLst/>
                <a:latin typeface="Times New Roman" panose="02020603050405020304" pitchFamily="18" charset="0"/>
                <a:ea typeface="Times New Roman" panose="02020603050405020304" pitchFamily="18" charset="0"/>
              </a:rPr>
              <a:t>To design and implement accident detection unit.</a:t>
            </a:r>
          </a:p>
          <a:p>
            <a:r>
              <a:rPr lang="en-US" sz="2600" dirty="0">
                <a:latin typeface="Times New Roman" panose="02020603050405020304" pitchFamily="18" charset="0"/>
                <a:cs typeface="Times New Roman" panose="02020603050405020304" pitchFamily="18" charset="0"/>
              </a:rPr>
              <a:t>To implement location system.</a:t>
            </a:r>
          </a:p>
          <a:p>
            <a:r>
              <a:rPr lang="en-US" sz="2600" dirty="0">
                <a:latin typeface="Times New Roman" panose="02020603050405020304" pitchFamily="18" charset="0"/>
                <a:cs typeface="Times New Roman" panose="02020603050405020304" pitchFamily="18" charset="0"/>
              </a:rPr>
              <a:t>To train model which will take accident indicators and output result when accident occurs.</a:t>
            </a:r>
          </a:p>
          <a:p>
            <a:r>
              <a:rPr lang="en-US" sz="2600" dirty="0">
                <a:latin typeface="Times New Roman" panose="02020603050405020304" pitchFamily="18" charset="0"/>
                <a:cs typeface="Times New Roman" panose="02020603050405020304" pitchFamily="18" charset="0"/>
              </a:rPr>
              <a:t>To interface the control unit with the detection unit and trained model.</a:t>
            </a:r>
          </a:p>
          <a:p>
            <a:r>
              <a:rPr lang="en-US" sz="2600" dirty="0">
                <a:latin typeface="Times New Roman" panose="02020603050405020304" pitchFamily="18" charset="0"/>
                <a:cs typeface="Times New Roman" panose="02020603050405020304" pitchFamily="18" charset="0"/>
              </a:rPr>
              <a:t>To design web system which will receive accident notification and auto generate SMS to the registered phone number for accident information</a:t>
            </a:r>
          </a:p>
          <a:p>
            <a:endParaRPr lang="en-US" dirty="0"/>
          </a:p>
        </p:txBody>
      </p:sp>
    </p:spTree>
    <p:extLst>
      <p:ext uri="{BB962C8B-B14F-4D97-AF65-F5344CB8AC3E}">
        <p14:creationId xmlns:p14="http://schemas.microsoft.com/office/powerpoint/2010/main" val="73091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BB0-494A-4A39-AFF4-0C03929B568A}"/>
              </a:ext>
            </a:extLst>
          </p:cNvPr>
          <p:cNvSpPr>
            <a:spLocks noGrp="1"/>
          </p:cNvSpPr>
          <p:nvPr>
            <p:ph type="title"/>
          </p:nvPr>
        </p:nvSpPr>
        <p:spPr>
          <a:xfrm>
            <a:off x="838200" y="365126"/>
            <a:ext cx="10515600" cy="774562"/>
          </a:xfrm>
        </p:spPr>
        <p:txBody>
          <a:bodyPr/>
          <a:lstStyle/>
          <a:p>
            <a:pPr algn="ctr"/>
            <a:r>
              <a:rPr lang="en-US" b="1"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ECB900-7FE6-4C51-BDDF-0292333E33CC}"/>
              </a:ext>
            </a:extLst>
          </p:cNvPr>
          <p:cNvSpPr>
            <a:spLocks noGrp="1"/>
          </p:cNvSpPr>
          <p:nvPr>
            <p:ph idx="1"/>
          </p:nvPr>
        </p:nvSpPr>
        <p:spPr>
          <a:xfrm>
            <a:off x="838200" y="1393371"/>
            <a:ext cx="10515600" cy="4783592"/>
          </a:xfrm>
        </p:spPr>
        <p:txBody>
          <a:bodyPr/>
          <a:lstStyle/>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Data analysis</a:t>
            </a:r>
          </a:p>
          <a:p>
            <a:r>
              <a:rPr lang="en-US" dirty="0">
                <a:latin typeface="Times New Roman" panose="02020603050405020304" pitchFamily="18" charset="0"/>
                <a:cs typeface="Times New Roman" panose="02020603050405020304" pitchFamily="18" charset="0"/>
              </a:rPr>
              <a:t>System design</a:t>
            </a:r>
          </a:p>
          <a:p>
            <a:r>
              <a:rPr lang="en-US" dirty="0">
                <a:latin typeface="Times New Roman" panose="02020603050405020304" pitchFamily="18" charset="0"/>
                <a:cs typeface="Times New Roman" panose="02020603050405020304" pitchFamily="18" charset="0"/>
              </a:rPr>
              <a:t>Prototype building and testing</a:t>
            </a:r>
          </a:p>
          <a:p>
            <a:r>
              <a:rPr lang="en-US" dirty="0">
                <a:latin typeface="Times New Roman" panose="02020603050405020304" pitchFamily="18" charset="0"/>
                <a:cs typeface="Times New Roman" panose="02020603050405020304" pitchFamily="18" charset="0"/>
              </a:rPr>
              <a:t>Report writing</a:t>
            </a:r>
          </a:p>
        </p:txBody>
      </p:sp>
    </p:spTree>
    <p:extLst>
      <p:ext uri="{BB962C8B-B14F-4D97-AF65-F5344CB8AC3E}">
        <p14:creationId xmlns:p14="http://schemas.microsoft.com/office/powerpoint/2010/main" val="407481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CAE0-162B-4AA9-ACD8-B2B2771BB165}"/>
              </a:ext>
            </a:extLst>
          </p:cNvPr>
          <p:cNvSpPr>
            <a:spLocks noGrp="1"/>
          </p:cNvSpPr>
          <p:nvPr>
            <p:ph type="title"/>
          </p:nvPr>
        </p:nvSpPr>
        <p:spPr>
          <a:xfrm>
            <a:off x="838200" y="365126"/>
            <a:ext cx="10515600" cy="787814"/>
          </a:xfrm>
        </p:spPr>
        <p:txBody>
          <a:bodyPr/>
          <a:lstStyle/>
          <a:p>
            <a:pPr algn="ctr"/>
            <a:r>
              <a:rPr lang="en-US" b="1" dirty="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76D01C-E163-4EFD-B427-206A1A46DFA5}"/>
              </a:ext>
            </a:extLst>
          </p:cNvPr>
          <p:cNvSpPr>
            <a:spLocks noGrp="1"/>
          </p:cNvSpPr>
          <p:nvPr>
            <p:ph idx="1"/>
          </p:nvPr>
        </p:nvSpPr>
        <p:spPr>
          <a:xfrm>
            <a:off x="838200" y="1152940"/>
            <a:ext cx="10515600" cy="5024023"/>
          </a:xfrm>
        </p:spPr>
        <p:txBody>
          <a:bodyPr/>
          <a:lstStyle/>
          <a:p>
            <a:r>
              <a:rPr lang="en-US" dirty="0">
                <a:latin typeface="Times New Roman" panose="02020603050405020304" pitchFamily="18" charset="0"/>
                <a:cs typeface="Times New Roman" panose="02020603050405020304" pitchFamily="18" charset="0"/>
              </a:rPr>
              <a:t>The aim is to design and implement very effective accident detection system which will much more accurate and send information direct to the hospital and register phone numbers, Earlier accident detection system was inaccurate due to lack of interagency of the system and they was used to send information to only one target may be registered phone number or registered hospital</a:t>
            </a:r>
          </a:p>
        </p:txBody>
      </p:sp>
    </p:spTree>
    <p:extLst>
      <p:ext uri="{BB962C8B-B14F-4D97-AF65-F5344CB8AC3E}">
        <p14:creationId xmlns:p14="http://schemas.microsoft.com/office/powerpoint/2010/main" val="70829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1FB7-BCB9-47D1-A19E-449DB9D82283}"/>
              </a:ext>
            </a:extLst>
          </p:cNvPr>
          <p:cNvSpPr>
            <a:spLocks noGrp="1"/>
          </p:cNvSpPr>
          <p:nvPr>
            <p:ph type="title"/>
          </p:nvPr>
        </p:nvSpPr>
        <p:spPr>
          <a:xfrm>
            <a:off x="838200" y="365126"/>
            <a:ext cx="10515600" cy="787814"/>
          </a:xfrm>
        </p:spPr>
        <p:txBody>
          <a:bodyPr/>
          <a:lstStyle/>
          <a:p>
            <a:pPr algn="ctr"/>
            <a:r>
              <a:rPr lang="en-US" b="1" dirty="0">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id="{60911262-54F2-4964-B284-6260072FF7C9}"/>
              </a:ext>
            </a:extLst>
          </p:cNvPr>
          <p:cNvSpPr>
            <a:spLocks noGrp="1"/>
          </p:cNvSpPr>
          <p:nvPr>
            <p:ph idx="1"/>
          </p:nvPr>
        </p:nvSpPr>
        <p:spPr>
          <a:xfrm>
            <a:off x="838200" y="1152940"/>
            <a:ext cx="10515600" cy="5024023"/>
          </a:xfrm>
        </p:spPr>
        <p:txBody>
          <a:bodyPr/>
          <a:lstStyle/>
          <a:p>
            <a:r>
              <a:rPr lang="en-US" dirty="0">
                <a:latin typeface="Times New Roman" panose="02020603050405020304" pitchFamily="18" charset="0"/>
                <a:cs typeface="Times New Roman" panose="02020603050405020304" pitchFamily="18" charset="0"/>
              </a:rPr>
              <a:t>Currently system that exist in car accident detection only take the measure of vibration to determine the presence of accident that it capture the GPS location of where the accident occur and send the information to specific hospital and not nearby hospital</a:t>
            </a:r>
          </a:p>
        </p:txBody>
      </p:sp>
    </p:spTree>
    <p:extLst>
      <p:ext uri="{BB962C8B-B14F-4D97-AF65-F5344CB8AC3E}">
        <p14:creationId xmlns:p14="http://schemas.microsoft.com/office/powerpoint/2010/main" val="53171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2B0C-4179-4C9A-8E5C-2CB66E5F63BF}"/>
              </a:ext>
            </a:extLst>
          </p:cNvPr>
          <p:cNvSpPr>
            <a:spLocks noGrp="1"/>
          </p:cNvSpPr>
          <p:nvPr>
            <p:ph type="title"/>
          </p:nvPr>
        </p:nvSpPr>
        <p:spPr>
          <a:xfrm>
            <a:off x="838200" y="365125"/>
            <a:ext cx="10515600" cy="734805"/>
          </a:xfrm>
        </p:spPr>
        <p:txBody>
          <a:bodyPr/>
          <a:lstStyle/>
          <a:p>
            <a:pPr algn="ctr"/>
            <a:r>
              <a:rPr lang="en-US" b="1" dirty="0"/>
              <a:t>FLOW DIAGRAM OF EXISTING SYSTEM:</a:t>
            </a:r>
          </a:p>
        </p:txBody>
      </p:sp>
      <p:sp>
        <p:nvSpPr>
          <p:cNvPr id="5" name="Rectangle 4">
            <a:extLst>
              <a:ext uri="{FF2B5EF4-FFF2-40B4-BE49-F238E27FC236}">
                <a16:creationId xmlns:a16="http://schemas.microsoft.com/office/drawing/2014/main" id="{304FD59B-929E-4200-AF80-61FD5812D063}"/>
              </a:ext>
            </a:extLst>
          </p:cNvPr>
          <p:cNvSpPr/>
          <p:nvPr/>
        </p:nvSpPr>
        <p:spPr>
          <a:xfrm>
            <a:off x="5738774" y="1363985"/>
            <a:ext cx="1676401" cy="516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Initialize system</a:t>
            </a:r>
          </a:p>
        </p:txBody>
      </p:sp>
      <p:sp>
        <p:nvSpPr>
          <p:cNvPr id="6" name="Rectangle 5">
            <a:extLst>
              <a:ext uri="{FF2B5EF4-FFF2-40B4-BE49-F238E27FC236}">
                <a16:creationId xmlns:a16="http://schemas.microsoft.com/office/drawing/2014/main" id="{E5123506-D1ED-43EB-BCC5-D028C8013A8A}"/>
              </a:ext>
            </a:extLst>
          </p:cNvPr>
          <p:cNvSpPr/>
          <p:nvPr/>
        </p:nvSpPr>
        <p:spPr>
          <a:xfrm rot="2700000">
            <a:off x="5955074" y="2574779"/>
            <a:ext cx="1243803" cy="1243584"/>
          </a:xfrm>
          <a:prstGeom prst="rect">
            <a:avLst/>
          </a:prstGeom>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CD32D9-92A8-4843-AACD-22A85618D96B}"/>
              </a:ext>
            </a:extLst>
          </p:cNvPr>
          <p:cNvSpPr/>
          <p:nvPr/>
        </p:nvSpPr>
        <p:spPr>
          <a:xfrm>
            <a:off x="6024282" y="2753473"/>
            <a:ext cx="1105388" cy="8861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Vibration detected</a:t>
            </a:r>
          </a:p>
        </p:txBody>
      </p:sp>
      <p:sp>
        <p:nvSpPr>
          <p:cNvPr id="8" name="Rectangle 7">
            <a:extLst>
              <a:ext uri="{FF2B5EF4-FFF2-40B4-BE49-F238E27FC236}">
                <a16:creationId xmlns:a16="http://schemas.microsoft.com/office/drawing/2014/main" id="{D910187F-EED3-4684-A582-4EBEE574A026}"/>
              </a:ext>
            </a:extLst>
          </p:cNvPr>
          <p:cNvSpPr/>
          <p:nvPr/>
        </p:nvSpPr>
        <p:spPr>
          <a:xfrm>
            <a:off x="5505010" y="5005885"/>
            <a:ext cx="2143928" cy="48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Taking GPS Location</a:t>
            </a:r>
          </a:p>
        </p:txBody>
      </p:sp>
      <p:sp>
        <p:nvSpPr>
          <p:cNvPr id="9" name="Rectangle 8">
            <a:extLst>
              <a:ext uri="{FF2B5EF4-FFF2-40B4-BE49-F238E27FC236}">
                <a16:creationId xmlns:a16="http://schemas.microsoft.com/office/drawing/2014/main" id="{E74CFE83-1A87-4A04-B153-92ADD7E9A6CF}"/>
              </a:ext>
            </a:extLst>
          </p:cNvPr>
          <p:cNvSpPr/>
          <p:nvPr/>
        </p:nvSpPr>
        <p:spPr>
          <a:xfrm>
            <a:off x="5505010" y="6022298"/>
            <a:ext cx="2143928" cy="48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Sending accident Information</a:t>
            </a:r>
          </a:p>
        </p:txBody>
      </p:sp>
      <p:cxnSp>
        <p:nvCxnSpPr>
          <p:cNvPr id="11" name="Straight Arrow Connector 10">
            <a:extLst>
              <a:ext uri="{FF2B5EF4-FFF2-40B4-BE49-F238E27FC236}">
                <a16:creationId xmlns:a16="http://schemas.microsoft.com/office/drawing/2014/main" id="{17BE1EE5-5699-464E-B4A0-7A270C4CFE63}"/>
              </a:ext>
            </a:extLst>
          </p:cNvPr>
          <p:cNvCxnSpPr>
            <a:cxnSpLocks/>
            <a:stCxn id="5" idx="2"/>
          </p:cNvCxnSpPr>
          <p:nvPr/>
        </p:nvCxnSpPr>
        <p:spPr>
          <a:xfrm flipH="1">
            <a:off x="6576974" y="1880820"/>
            <a:ext cx="1" cy="436326"/>
          </a:xfrm>
          <a:prstGeom prst="straightConnector1">
            <a:avLst/>
          </a:prstGeom>
          <a:ln w="1016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270AF6D-9731-49E0-9BFB-C17096308A14}"/>
              </a:ext>
            </a:extLst>
          </p:cNvPr>
          <p:cNvCxnSpPr>
            <a:endCxn id="8" idx="0"/>
          </p:cNvCxnSpPr>
          <p:nvPr/>
        </p:nvCxnSpPr>
        <p:spPr>
          <a:xfrm>
            <a:off x="6576974" y="4075996"/>
            <a:ext cx="0" cy="929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5D97BC-DB6D-4441-ABCF-20404D617C3C}"/>
              </a:ext>
            </a:extLst>
          </p:cNvPr>
          <p:cNvCxnSpPr>
            <a:stCxn id="8" idx="2"/>
            <a:endCxn id="9" idx="0"/>
          </p:cNvCxnSpPr>
          <p:nvPr/>
        </p:nvCxnSpPr>
        <p:spPr>
          <a:xfrm>
            <a:off x="6576974" y="5494015"/>
            <a:ext cx="0" cy="528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471AA0A2-6D56-413B-ACEF-FCF34DEDAEBD}"/>
              </a:ext>
            </a:extLst>
          </p:cNvPr>
          <p:cNvCxnSpPr>
            <a:cxnSpLocks/>
          </p:cNvCxnSpPr>
          <p:nvPr/>
        </p:nvCxnSpPr>
        <p:spPr>
          <a:xfrm rot="16200000" flipV="1">
            <a:off x="4286600" y="1785621"/>
            <a:ext cx="1574170" cy="1247732"/>
          </a:xfrm>
          <a:prstGeom prst="bentConnector3">
            <a:avLst>
              <a:gd name="adj1" fmla="val -1254"/>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BDCD0C5-E0E0-45BC-A91D-0C5DA55C25E6}"/>
              </a:ext>
            </a:extLst>
          </p:cNvPr>
          <p:cNvCxnSpPr>
            <a:endCxn id="5" idx="1"/>
          </p:cNvCxnSpPr>
          <p:nvPr/>
        </p:nvCxnSpPr>
        <p:spPr>
          <a:xfrm>
            <a:off x="4429207" y="1622402"/>
            <a:ext cx="130956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58422393-6639-48AB-8753-7F0CAF470EF0}"/>
              </a:ext>
            </a:extLst>
          </p:cNvPr>
          <p:cNvSpPr/>
          <p:nvPr/>
        </p:nvSpPr>
        <p:spPr>
          <a:xfrm>
            <a:off x="3787107" y="2191324"/>
            <a:ext cx="662712" cy="43632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a:t>
            </a:r>
          </a:p>
        </p:txBody>
      </p:sp>
      <p:sp>
        <p:nvSpPr>
          <p:cNvPr id="30" name="Rectangle 29">
            <a:extLst>
              <a:ext uri="{FF2B5EF4-FFF2-40B4-BE49-F238E27FC236}">
                <a16:creationId xmlns:a16="http://schemas.microsoft.com/office/drawing/2014/main" id="{03AD4643-4002-434C-BB36-FB9B9ADB5A1A}"/>
              </a:ext>
            </a:extLst>
          </p:cNvPr>
          <p:cNvSpPr/>
          <p:nvPr/>
        </p:nvSpPr>
        <p:spPr>
          <a:xfrm>
            <a:off x="5970499" y="4319265"/>
            <a:ext cx="606475" cy="4384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YES</a:t>
            </a:r>
          </a:p>
        </p:txBody>
      </p:sp>
    </p:spTree>
    <p:extLst>
      <p:ext uri="{BB962C8B-B14F-4D97-AF65-F5344CB8AC3E}">
        <p14:creationId xmlns:p14="http://schemas.microsoft.com/office/powerpoint/2010/main" val="326106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14DD-331F-4186-BB92-E89FC1909224}"/>
              </a:ext>
            </a:extLst>
          </p:cNvPr>
          <p:cNvSpPr>
            <a:spLocks noGrp="1"/>
          </p:cNvSpPr>
          <p:nvPr>
            <p:ph type="title"/>
          </p:nvPr>
        </p:nvSpPr>
        <p:spPr>
          <a:xfrm>
            <a:off x="838200" y="365126"/>
            <a:ext cx="10515600" cy="728568"/>
          </a:xfrm>
        </p:spPr>
        <p:txBody>
          <a:bodyPr/>
          <a:lstStyle/>
          <a:p>
            <a:pPr algn="ctr"/>
            <a:r>
              <a:rPr lang="en-US" b="1" dirty="0">
                <a:latin typeface="Times New Roman" panose="02020603050405020304" pitchFamily="18" charset="0"/>
                <a:cs typeface="Times New Roman" panose="02020603050405020304" pitchFamily="18" charset="0"/>
              </a:rPr>
              <a:t>LIMITATION OF EXISTING SYSTEM</a:t>
            </a:r>
          </a:p>
        </p:txBody>
      </p:sp>
      <p:sp>
        <p:nvSpPr>
          <p:cNvPr id="3" name="Content Placeholder 2">
            <a:extLst>
              <a:ext uri="{FF2B5EF4-FFF2-40B4-BE49-F238E27FC236}">
                <a16:creationId xmlns:a16="http://schemas.microsoft.com/office/drawing/2014/main" id="{8D551BF0-26CC-4C78-B857-7DA37A3184AD}"/>
              </a:ext>
            </a:extLst>
          </p:cNvPr>
          <p:cNvSpPr>
            <a:spLocks noGrp="1"/>
          </p:cNvSpPr>
          <p:nvPr>
            <p:ph idx="1"/>
          </p:nvPr>
        </p:nvSpPr>
        <p:spPr>
          <a:xfrm>
            <a:off x="838200" y="1333907"/>
            <a:ext cx="10515600" cy="4918006"/>
          </a:xfrm>
        </p:spPr>
        <p:txBody>
          <a:bodyPr/>
          <a:lstStyle/>
          <a:p>
            <a:r>
              <a:rPr lang="en-US" dirty="0">
                <a:latin typeface="Times New Roman" panose="02020603050405020304" pitchFamily="18" charset="0"/>
                <a:cs typeface="Times New Roman" panose="02020603050405020304" pitchFamily="18" charset="0"/>
              </a:rPr>
              <a:t>Vibration can not be the only factor that can indicate the accident therefore the existing will be inaccurate on detecting the accident</a:t>
            </a:r>
          </a:p>
          <a:p>
            <a:r>
              <a:rPr lang="en-US" dirty="0">
                <a:latin typeface="Times New Roman" panose="02020603050405020304" pitchFamily="18" charset="0"/>
                <a:cs typeface="Times New Roman" panose="02020603050405020304" pitchFamily="18" charset="0"/>
              </a:rPr>
              <a:t>Also a car can vibrate due to poor road infrastructure therefore vibration is not a real factor to indicate accident since the car vibrate but no accident occur</a:t>
            </a:r>
          </a:p>
          <a:p>
            <a:r>
              <a:rPr lang="en-US" dirty="0">
                <a:latin typeface="Times New Roman" panose="02020603050405020304" pitchFamily="18" charset="0"/>
                <a:cs typeface="Times New Roman" panose="02020603050405020304" pitchFamily="18" charset="0"/>
              </a:rPr>
              <a:t>Also since the notification will only sent to a particular location can be difficult to provide emergence care when accident occur far from the rescuer team</a:t>
            </a:r>
          </a:p>
        </p:txBody>
      </p:sp>
    </p:spTree>
    <p:extLst>
      <p:ext uri="{BB962C8B-B14F-4D97-AF65-F5344CB8AC3E}">
        <p14:creationId xmlns:p14="http://schemas.microsoft.com/office/powerpoint/2010/main" val="321138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1422</TotalTime>
  <Words>1522</Words>
  <Application>Microsoft Office PowerPoint</Application>
  <PresentationFormat>Widescreen</PresentationFormat>
  <Paragraphs>341</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 DAR ES SALLAM INSTITUTE OF TECHNOLOGY      BACHELOR IN ELECTRONICS AND TELECOMMUNICATION ENGINEERING (NTA-LEVEL 8)</vt:lpstr>
      <vt:lpstr>INTRODUCTION</vt:lpstr>
      <vt:lpstr>PROBLEM STATEMENT</vt:lpstr>
      <vt:lpstr>OBJECTIVE</vt:lpstr>
      <vt:lpstr>METHODOLOGY</vt:lpstr>
      <vt:lpstr>LITERATURE REVIEW</vt:lpstr>
      <vt:lpstr>EXISTING SYSTEMS</vt:lpstr>
      <vt:lpstr>FLOW DIAGRAM OF EXISTING SYSTEM:</vt:lpstr>
      <vt:lpstr>LIMITATION OF EXISTING SYSTEM</vt:lpstr>
      <vt:lpstr>SIGNIFICANCE OF THE PROJECT</vt:lpstr>
      <vt:lpstr>LITERATURE REVIEW CONT.</vt:lpstr>
      <vt:lpstr>PROPOSED SYTEM:</vt:lpstr>
      <vt:lpstr>FLOW DIAGRAM OF PROPOSED SYSTEM</vt:lpstr>
      <vt:lpstr>BLOCK DIAGRAM OF PROPOSED SYSTEM:</vt:lpstr>
      <vt:lpstr>ADVANTAGES OF PROPOSED SYSTEM</vt:lpstr>
      <vt:lpstr>DATA COLLECTION</vt:lpstr>
      <vt:lpstr>DATA COLLECTION CONT…</vt:lpstr>
      <vt:lpstr>DATA COLLECTION CONT…</vt:lpstr>
      <vt:lpstr>DATA COLLECTION CONT…</vt:lpstr>
      <vt:lpstr>DATA COLLECTION CONT…</vt:lpstr>
      <vt:lpstr>DATA COLLECTION CONT…</vt:lpstr>
      <vt:lpstr>DATA COLLECTION CONT…</vt:lpstr>
      <vt:lpstr>DATA COLLECTION CONT…</vt:lpstr>
      <vt:lpstr>DATA COLLECTION CONT…</vt:lpstr>
      <vt:lpstr>DATA COLLECTION CONT…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 ES SALLAM INSTITUTE OF TECHNOLOGY  TITLE: IOT BASED HEALTH CARE ASSISTANT ALRETING SYSTEM</dc:title>
  <dc:creator>Victor Magayane</dc:creator>
  <cp:lastModifiedBy>Victor Magayane</cp:lastModifiedBy>
  <cp:revision>108</cp:revision>
  <dcterms:created xsi:type="dcterms:W3CDTF">2022-11-20T14:32:26Z</dcterms:created>
  <dcterms:modified xsi:type="dcterms:W3CDTF">2023-01-18T04:56:10Z</dcterms:modified>
</cp:coreProperties>
</file>