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oogle Sans Tex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ogleSansText-bold.fntdata"/><Relationship Id="rId14" Type="http://schemas.openxmlformats.org/officeDocument/2006/relationships/font" Target="fonts/GoogleSansText-regular.fntdata"/><Relationship Id="rId17" Type="http://schemas.openxmlformats.org/officeDocument/2006/relationships/font" Target="fonts/GoogleSansText-boldItalic.fntdata"/><Relationship Id="rId16" Type="http://schemas.openxmlformats.org/officeDocument/2006/relationships/font" Target="fonts/GoogleSansTex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e7ac294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e7ac294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e7ac294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e7ac294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e7ac294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e7ac294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e7ac294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e7ac294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e7ac294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e7ac294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e7ac294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e7ac294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e7ac294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e7ac294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1667"/>
            <a:ext cx="85206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295275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MINERVA: HIGH-RISK PATIENT STRATEGY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70806"/>
            <a:ext cx="85206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295275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Mitigating the Disproportionate Burden of Elderly Readmissions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4100" y="2708547"/>
            <a:ext cx="85206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295275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Presented By:</a:t>
            </a:r>
            <a:r>
              <a:rPr lang="en" sz="12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GOD’S GRACE</a:t>
            </a:r>
            <a:endParaRPr sz="12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Date:</a:t>
            </a:r>
            <a:r>
              <a:rPr lang="en" sz="12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October 30,2025</a:t>
            </a:r>
            <a:endParaRPr sz="12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Critical Issue (Executive Summary)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952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57.14% READMISSION RATE: A SYSTEMIC FAILURE</a:t>
            </a:r>
            <a:endParaRPr b="1" sz="17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Patients over age 65 are imposing a disproportionate and unsustainable burden on hospital resources.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57.14% Elderly Population Readmission Rate (4 readmissions / 7 visits)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We are currently practicing reactive care (treating symptoms), leading to rapid patient deterioration post-discharge.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Action Needed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: Immediate transition to a proactive, holistic follow-up model.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Deep Dive: Where Is the Problem?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2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    RISK IS HEAVILY CONCENTRATED IN TWO REGIONS</a:t>
            </a:r>
            <a:endParaRPr b="1" sz="3227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Finding 1: Regional Volume:</a:t>
            </a:r>
            <a:r>
              <a:rPr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North and East regions account for </a:t>
            </a:r>
            <a:r>
              <a:rPr b="1"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66%</a:t>
            </a:r>
            <a:r>
              <a:rPr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of all elderly patient volume.</a:t>
            </a:r>
            <a:endParaRPr sz="2444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3966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i="1"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North: 4 visits | East: 4 visits</a:t>
            </a:r>
            <a:endParaRPr i="1" sz="2444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Finding 2: Operational Failure Point:</a:t>
            </a:r>
            <a:r>
              <a:rPr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The readmission rate in these regions is the most urgent issue.</a:t>
            </a:r>
            <a:endParaRPr sz="2444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3966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Regional Readmission Rate: 50.00%</a:t>
            </a:r>
            <a:r>
              <a:rPr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(2 out of every 4 patients return)</a:t>
            </a:r>
            <a:endParaRPr sz="2444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44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The failure is </a:t>
            </a:r>
            <a:r>
              <a:rPr b="1"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localized</a:t>
            </a:r>
            <a:r>
              <a:rPr lang="en" sz="2444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and points to deficiencies in post-discharge execution in North and East areas.</a:t>
            </a:r>
            <a:endParaRPr sz="2444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Root Cause Analysis (The WHY)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8599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2952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16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THREE DRIVERS OF POST-DISCHARGE FAILURE</a:t>
            </a:r>
            <a:endParaRPr b="1" sz="2216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1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1. Environmental &amp; Social Determinants (Outside):</a:t>
            </a:r>
            <a:endParaRPr b="1" sz="1717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3129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1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Weakened immune systems meet poor home environments (e.g., lack of cleanliness, resources).</a:t>
            </a:r>
            <a:endParaRPr sz="1717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1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2. Insufficient Discharge &amp; Monitoring (Speed):</a:t>
            </a:r>
            <a:endParaRPr b="1" sz="1717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3129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1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Current system prioritizes rapid throughput over sustained patient stability.</a:t>
            </a:r>
            <a:endParaRPr sz="1717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3129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1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Discharge planning is rushed and inadequate.</a:t>
            </a:r>
            <a:endParaRPr sz="1717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1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3. Absence of Structured Follow-Up (Void):</a:t>
            </a:r>
            <a:endParaRPr b="1" sz="1717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3129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717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No standardized system to check on medication adherence or condition status post-hospital, creating a void that leads to relapse.</a:t>
            </a:r>
            <a:endParaRPr sz="1717">
              <a:solidFill>
                <a:schemeClr val="lt1"/>
              </a:solidFill>
            </a:endParaRPr>
          </a:p>
        </p:txBody>
      </p:sp>
      <p:pic>
        <p:nvPicPr>
          <p:cNvPr id="75" name="Google Shape;75;p16" title="icons8-question-mark-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600" y="1017725"/>
            <a:ext cx="2925425" cy="3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Strategic Recommendation 1: Personnel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2952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SOLUTION A: ESTABLISH DEDICATED FOLLOW-UP TEAMS</a:t>
            </a:r>
            <a:endParaRPr b="1" sz="17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Proposal: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Create a specialized team of nurses focused solely on proactive post-discharge monitoring.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Mandate:</a:t>
            </a:r>
            <a:endParaRPr b="1"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6706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Remote Wellness Checks: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Regular scheduled calls/visits.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6706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Symptom Address: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Triage emerging symptoms before they require readmission.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16706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Adherence Check: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Ensure patients are taking prescribed medication correctly.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Benefit: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Provides a critical safety net, immediately addressing the "Absence of Follow-up Care" root cause.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Strategic Recommendation 2: Policy &amp; Safety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952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SOLUTION B: MANDATORY EXTENDED MONITORING STAY</a:t>
            </a:r>
            <a:endParaRPr b="1" sz="17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Proposal: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Implement a policy requiring all aged patients (65+) to remain in the hospital for a </a:t>
            </a: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minimum of 3 days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before official discharge.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Purpose:</a:t>
            </a:r>
            <a:endParaRPr b="1"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Condition stabilization post-acute event.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Comprehensive monitoring for early signs of relapse.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Thorough discharge planning and patient education.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Benefit: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Allows the system to prioritize </a:t>
            </a: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stability over throughput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, reducing the risk of rapid deterioration.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Strategic Recommendation 3: Culture &amp; Prevention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2952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SOLUTION C: HOLISTIC CARE &amp; COMMUNITY EDUCATION</a:t>
            </a:r>
            <a:endParaRPr b="1" sz="17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</a:t>
            </a: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. Holistic Care Model:</a:t>
            </a:r>
            <a:endParaRPr b="1"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Adopt a philosophy where providers ensure patients fully articulate </a:t>
            </a:r>
            <a:r>
              <a:rPr i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all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issues, moving beyond treating a single symptom to understanding the </a:t>
            </a:r>
            <a:r>
              <a:rPr i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entire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patient condition.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2. Community &amp; Relative Education:</a:t>
            </a:r>
            <a:endParaRPr b="1"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Develop and distribute simplified materials (e.g., diet, hygiene, environmental control).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Train relatives and caregivers on creating a clean, safe, post-hospital environment.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Benefit: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Addresses the social and environmental determinants, preventing recurrence at the source.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B5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Conclusion and Call to Action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952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MOVING FROM REACTIVE TO PROACTIVE</a:t>
            </a:r>
            <a:endParaRPr b="1" sz="17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Goal: Reduce the elderly readmission rate from 57.14% to below 30% in the next 12 months</a:t>
            </a: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Key Action Items (The Ask):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A. Approval: Allocate budget for the Dedicated Nurse Follow-up Team.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B. Policy Implementation: Approve the 3-day Minimum Monitoring Stay policy.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-323850" lvl="1" marL="552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C. Pilot Program: Launch a pilot of the new model in the North and East regions immediately.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295275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00">
                <a:solidFill>
                  <a:schemeClr val="lt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Next Step: Requesting immediate approval to move to the execution phase.</a:t>
            </a:r>
            <a:endParaRPr sz="1500">
              <a:solidFill>
                <a:schemeClr val="lt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