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Google Sans Tex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9AC92C-4E08-4378-928C-4FF326FB469E}">
  <a:tblStyle styleId="{BB9AC92C-4E08-4378-928C-4FF326FB4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oogleSansText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oogleSansText-italic.fntdata"/><Relationship Id="rId14" Type="http://schemas.openxmlformats.org/officeDocument/2006/relationships/font" Target="fonts/GoogleSansTex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GoogleSansTex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dd50e3f6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dd50e3f6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dd50e3f6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dd50e3f6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dd50e3f6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dd50e3f6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A8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37750" y="1600512"/>
            <a:ext cx="8330700" cy="9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Phoenix: Abandoned Cart Fix</a:t>
            </a:r>
            <a:endParaRPr sz="7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28,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A8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5400000">
            <a:off x="1989570" y="-2010930"/>
            <a:ext cx="5143500" cy="9138000"/>
          </a:xfrm>
          <a:prstGeom prst="rtTriangle">
            <a:avLst/>
          </a:prstGeom>
          <a:solidFill>
            <a:srgbClr val="B2B0E8"/>
          </a:solidFill>
          <a:ln cap="flat" cmpd="sng" w="9525">
            <a:solidFill>
              <a:srgbClr val="B2B0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3B38A0"/>
          </a:solidFill>
          <a:ln cap="flat" cmpd="sng" w="9525">
            <a:solidFill>
              <a:srgbClr val="3B38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80718" y="425986"/>
            <a:ext cx="5841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Crisis &amp; The Solution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0725" y="1641550"/>
            <a:ext cx="77544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Abandonment is NOT about Price Shock—It's a Friction Problem.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100% of abandonment happens in under 2 minutes, and the single largest group leaves with only 1–2 items. The checkout experience is broken.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The Ask: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Approve immediate funding to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Audit the Payment and Shipping Integration.</a:t>
            </a:r>
            <a:endParaRPr sz="1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3B38A0"/>
          </a:solidFill>
          <a:ln cap="flat" cmpd="sng" w="9525">
            <a:solidFill>
              <a:srgbClr val="3B38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/>
          <p:nvPr/>
        </p:nvSpPr>
        <p:spPr>
          <a:xfrm rot="5400000">
            <a:off x="1983500" y="-1997250"/>
            <a:ext cx="5143500" cy="9138000"/>
          </a:xfrm>
          <a:prstGeom prst="rtTriangle">
            <a:avLst/>
          </a:prstGeom>
          <a:solidFill>
            <a:srgbClr val="B2B0E8"/>
          </a:solidFill>
          <a:ln cap="flat" cmpd="sng" w="9525">
            <a:solidFill>
              <a:srgbClr val="B2B0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0718" y="425986"/>
            <a:ext cx="5841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Proof of Friction (The Time Data)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0725" y="1641550"/>
            <a:ext cx="48816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100% of Customers Abandon in the First 2 Minutes.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If this were Price Shock, the time spent would be much longer (5-10 minutes). They are hitting a surprise barrier immediately.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782" y="1641550"/>
            <a:ext cx="2373761" cy="2465600"/>
          </a:xfrm>
          <a:prstGeom prst="rect">
            <a:avLst/>
          </a:prstGeom>
          <a:solidFill>
            <a:srgbClr val="3B38A0"/>
          </a:solidFill>
          <a:ln>
            <a:noFill/>
          </a:ln>
        </p:spPr>
      </p:pic>
      <p:graphicFrame>
        <p:nvGraphicFramePr>
          <p:cNvPr id="80" name="Google Shape;80;p15"/>
          <p:cNvGraphicFramePr/>
          <p:nvPr/>
        </p:nvGraphicFramePr>
        <p:xfrm>
          <a:off x="617550" y="371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{BB9AC92C-4E08-4378-928C-4FF326FB469E}</a:tableStyleId>
              </a:tblPr>
              <a:tblGrid>
                <a:gridCol w="2087425"/>
                <a:gridCol w="2087425"/>
              </a:tblGrid>
              <a:tr h="38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Checkout Time Segment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Abandonment Rate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0–1 Minute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57.69%</a:t>
                      </a:r>
                      <a:endParaRPr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1.1–2 Minutes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42.31%</a:t>
                      </a:r>
                      <a:endParaRPr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3B38A0"/>
          </a:solidFill>
          <a:ln cap="flat" cmpd="sng" w="9525">
            <a:solidFill>
              <a:srgbClr val="3B38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/>
          <p:nvPr/>
        </p:nvSpPr>
        <p:spPr>
          <a:xfrm rot="5400000">
            <a:off x="1983500" y="-1997250"/>
            <a:ext cx="5143500" cy="9138000"/>
          </a:xfrm>
          <a:prstGeom prst="rtTriangle">
            <a:avLst/>
          </a:prstGeom>
          <a:solidFill>
            <a:srgbClr val="B2B0E8"/>
          </a:solidFill>
          <a:ln cap="flat" cmpd="sng" w="9525">
            <a:solidFill>
              <a:srgbClr val="B2B0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3B38A0"/>
          </a:solidFill>
          <a:ln cap="flat" cmpd="sng" w="9525">
            <a:solidFill>
              <a:srgbClr val="3B38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6"/>
          <p:cNvSpPr/>
          <p:nvPr/>
        </p:nvSpPr>
        <p:spPr>
          <a:xfrm rot="5400000">
            <a:off x="1983500" y="-1997250"/>
            <a:ext cx="5143500" cy="9138000"/>
          </a:xfrm>
          <a:prstGeom prst="rtTriangle">
            <a:avLst/>
          </a:prstGeom>
          <a:solidFill>
            <a:srgbClr val="B2B0E8"/>
          </a:solidFill>
          <a:ln cap="flat" cmpd="sng" w="9525">
            <a:solidFill>
              <a:srgbClr val="B2B0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80718" y="425986"/>
            <a:ext cx="5841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Proof of No Price Shock (The Item Data)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0725" y="1426150"/>
            <a:ext cx="488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Half of All Abandonment is for Low-Value Carts (1–2 Items)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The single largest groups leaving have only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 or 2 items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. The total price is clearly not the problem. This reinforces the diagnosis that the core issue is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payment/shipping friction.</a:t>
            </a:r>
            <a:endParaRPr sz="1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617550" y="371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{BB9AC92C-4E08-4378-928C-4FF326FB469E}</a:tableStyleId>
              </a:tblPr>
              <a:tblGrid>
                <a:gridCol w="2087425"/>
                <a:gridCol w="2087425"/>
              </a:tblGrid>
              <a:tr h="38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Item Count in Abandoned Cart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Abandonment Rate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1 Item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26.92%</a:t>
                      </a:r>
                      <a:endParaRPr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2 Items</a:t>
                      </a:r>
                      <a:endParaRPr b="1"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 Text"/>
                          <a:ea typeface="Google Sans Text"/>
                          <a:cs typeface="Google Sans Text"/>
                          <a:sym typeface="Google Sans Text"/>
                        </a:rPr>
                        <a:t>23.08%</a:t>
                      </a:r>
                      <a:endParaRPr sz="1100">
                        <a:solidFill>
                          <a:schemeClr val="dk1"/>
                        </a:solidFill>
                        <a:latin typeface="Google Sans Text"/>
                        <a:ea typeface="Google Sans Text"/>
                        <a:cs typeface="Google Sans Text"/>
                        <a:sym typeface="Google Sans Text"/>
                      </a:endParaRPr>
                    </a:p>
                  </a:txBody>
                  <a:tcPr marT="76200" marB="76200" marR="114300" marL="1143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00" y="1928802"/>
            <a:ext cx="3387850" cy="2735675"/>
          </a:xfrm>
          <a:prstGeom prst="rect">
            <a:avLst/>
          </a:prstGeom>
          <a:solidFill>
            <a:srgbClr val="3B38A0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3B38A0"/>
          </a:solidFill>
          <a:ln cap="flat" cmpd="sng" w="9525">
            <a:solidFill>
              <a:srgbClr val="3B38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/>
          <p:nvPr/>
        </p:nvSpPr>
        <p:spPr>
          <a:xfrm rot="5400000">
            <a:off x="1983500" y="-1997250"/>
            <a:ext cx="5143500" cy="9138000"/>
          </a:xfrm>
          <a:prstGeom prst="rtTriangle">
            <a:avLst/>
          </a:prstGeom>
          <a:solidFill>
            <a:srgbClr val="B2B0E8"/>
          </a:solidFill>
          <a:ln cap="flat" cmpd="sng" w="9525">
            <a:solidFill>
              <a:srgbClr val="B2B0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0718" y="425986"/>
            <a:ext cx="5841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 Plan &amp; Next Steps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10009" y="1176434"/>
            <a:ext cx="8012400" cy="3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Three Quick Wins to Fix Checkout Friction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1: Payment Integration (Priority Fix)</a:t>
            </a:r>
            <a:endParaRPr b="1"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Investigate and integrate local, popular, and convenient payment methods (e.g., local accounts) to remove the payment wall.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3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2: Price Transparency</a:t>
            </a:r>
            <a:endParaRPr b="1"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Display clear, upfront shipping costs </a:t>
            </a:r>
            <a:r>
              <a:rPr i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before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the customer enters their personal address to prevent the "surprise fee" exit.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3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3: Recovery Program (Quick Win)</a:t>
            </a:r>
            <a:endParaRPr b="1"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Launch the automated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4-hour cart reminder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to recover sales lost while we fix the underlying technical issues.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