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Google Sans Text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GoogleSansText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oogleSansText-italic.fntdata"/><Relationship Id="rId14" Type="http://schemas.openxmlformats.org/officeDocument/2006/relationships/font" Target="fonts/GoogleSansText-bold.fntdata"/><Relationship Id="rId17" Type="http://schemas.openxmlformats.org/officeDocument/2006/relationships/font" Target="fonts/Oswald-regular.fntdata"/><Relationship Id="rId16" Type="http://schemas.openxmlformats.org/officeDocument/2006/relationships/font" Target="fonts/GoogleSansTex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56b85dc1e4e5b2d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456b85dc1e4e5b2d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StreamFlow Churn Intervention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25,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0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Crisis and The Solution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4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50% CHURN CRISIS: LAUNCH "7-HOUR KICKSTART"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Problem: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50% of new users churn immediately (wasting acquisition budget).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Root Cause: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Failure to hit the critical Week 1 engagement threshold.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We must launch the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"7-Hour Kickstart"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program to recover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30% of lost customers.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Root Cause (The Threshold Proof)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60200" y="1245275"/>
            <a:ext cx="48456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Single Failure Point: The 9.6-Hour Threshold</a:t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Causal Link: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Retention begins only after a user crosses the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9.6 - 12.5 hour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watch window in their first 7 days.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Our Target: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We need to drive users past a simplified, achievable goal of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7 hours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in Week 1. 3. </a:t>
            </a:r>
            <a:r>
              <a:rPr i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Proof: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All non-churn users fall into this category or higher.</a:t>
            </a:r>
            <a:endParaRPr b="1" sz="24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796675" y="2950734"/>
            <a:ext cx="24588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Retention only starts in the 9.6 to 12.5 hour category.</a:t>
            </a:r>
            <a:endParaRPr i="1" sz="12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517" y="1264874"/>
            <a:ext cx="24860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Where to Focus (The Isolation Proof)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60200" y="1245275"/>
            <a:ext cx="5008200" cy="3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Isolation Strategy: 100% Churn in North &amp; East</a:t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Problem Area: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100%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of customers acquired in the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North and East regions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churn.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Users in these regions watch barely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 hour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in Week 1.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Strategy: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100%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of the "7-Hour Kickstart" program budget must be focused on these two markets.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5614926" y="2887607"/>
            <a:ext cx="31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The North and East regions are the source of the churn problem.</a:t>
            </a:r>
            <a:endParaRPr i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800" y="1245275"/>
            <a:ext cx="3095625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3000"/>
              <a:t>The Action Plan (The Solution &amp; Next Steps)</a:t>
            </a:r>
            <a:endParaRPr sz="7000"/>
          </a:p>
        </p:txBody>
      </p:sp>
      <p:sp>
        <p:nvSpPr>
          <p:cNvPr id="88" name="Google Shape;88;p17"/>
          <p:cNvSpPr txBox="1"/>
          <p:nvPr/>
        </p:nvSpPr>
        <p:spPr>
          <a:xfrm>
            <a:off x="460200" y="1245275"/>
            <a:ext cx="50082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Immediate Intervention: The "7-Hour Kickstart" Program</a:t>
            </a:r>
            <a:endParaRPr b="1" sz="2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Nudge: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Offer a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Free Episode Nudge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using the high-performing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genre (32% preference).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Reinforcement: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Implement daily, non-intrusive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Gamified Reminders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tracking progress to the 7-hour goal.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Long-Term: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Budget must be allocated for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UI upgrades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and affordable subscription plans (Priority 2).</a:t>
            </a:r>
            <a:endParaRPr sz="1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5601391" y="3090639"/>
            <a:ext cx="316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Action (32%) is the most effective content to drive initial viewing habit.</a:t>
            </a:r>
            <a:endParaRPr i="1"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200" y="1245275"/>
            <a:ext cx="2942675" cy="1770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788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/>
              <a:t>Conclusion and Call to Action</a:t>
            </a:r>
            <a:endParaRPr sz="4700"/>
          </a:p>
        </p:txBody>
      </p:sp>
      <p:sp>
        <p:nvSpPr>
          <p:cNvPr id="96" name="Google Shape;96;p18"/>
          <p:cNvSpPr txBox="1"/>
          <p:nvPr/>
        </p:nvSpPr>
        <p:spPr>
          <a:xfrm>
            <a:off x="460200" y="1245275"/>
            <a:ext cx="50082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Recommendation: Approve "7-Hour Kickstart" Pilot</a:t>
            </a:r>
            <a:endParaRPr b="1" sz="29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1.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Immediate Goal: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Launch the targeted pilot to recover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30% of lost customers.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2.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Next Step: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Begin development for the Gamified Reminders intervention. 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3. </a:t>
            </a:r>
            <a:r>
              <a:rPr b="1"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Long-Term:</a:t>
            </a:r>
            <a:r>
              <a:rPr lang="en" sz="15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 Schedule follow-up discussion on UI Upgrade and Pricing Strategy.</a:t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6142822" y="2309066"/>
            <a:ext cx="21003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Google Sans Text"/>
                <a:ea typeface="Google Sans Text"/>
                <a:cs typeface="Google Sans Text"/>
                <a:sym typeface="Google Sans Text"/>
              </a:rPr>
              <a:t>Thank You / Questions?</a:t>
            </a:r>
            <a:endParaRPr i="1" sz="1200">
              <a:solidFill>
                <a:schemeClr val="dk1"/>
              </a:solidFill>
              <a:latin typeface="Google Sans Text"/>
              <a:ea typeface="Google Sans Text"/>
              <a:cs typeface="Google Sans Text"/>
              <a:sym typeface="Google Sans Text"/>
            </a:endParaRPr>
          </a:p>
        </p:txBody>
      </p:sp>
      <p:pic>
        <p:nvPicPr>
          <p:cNvPr id="98" name="Google Shape;98;p18" title="ChatGPT_Image_Oct_25__2025__12_09_39_PM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800" y="730925"/>
            <a:ext cx="3168600" cy="23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