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19"/>
  </p:notesMasterIdLst>
  <p:sldIdLst>
    <p:sldId id="269" r:id="rId7"/>
    <p:sldId id="283" r:id="rId8"/>
    <p:sldId id="27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13.12.2023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13.12.2023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47A5DEE-FE34-2937-929C-20E6C87D3E41}"/>
              </a:ext>
            </a:extLst>
          </p:cNvPr>
          <p:cNvSpPr txBox="1">
            <a:spLocks/>
          </p:cNvSpPr>
          <p:nvPr/>
        </p:nvSpPr>
        <p:spPr>
          <a:xfrm>
            <a:off x="371474" y="1604934"/>
            <a:ext cx="9393627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Ergebnisse der Ressourcen-Abfragen auslesen und relevante werte extrahieren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CB4810-6A63-AB47-3450-96C00EB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95" y="4346042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1985FF-B0FD-C6B6-D15D-9D18F137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90512"/>
            <a:ext cx="5306165" cy="32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…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585099B-A85D-70FD-7A91-55855DF5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92820"/>
            <a:ext cx="3553544" cy="4643912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D48D1F42-104B-B0A8-E8BA-D3F8C1EE37ED}"/>
              </a:ext>
            </a:extLst>
          </p:cNvPr>
          <p:cNvSpPr txBox="1">
            <a:spLocks/>
          </p:cNvSpPr>
          <p:nvPr/>
        </p:nvSpPr>
        <p:spPr>
          <a:xfrm>
            <a:off x="4063041" y="1604682"/>
            <a:ext cx="775748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jeden Testdurchlauf (z.B. </a:t>
            </a:r>
            <a:r>
              <a:rPr lang="de-DE" dirty="0" err="1"/>
              <a:t>vus</a:t>
            </a:r>
            <a:r>
              <a:rPr lang="de-DE" dirty="0"/>
              <a:t>=100) wird eine Test-Datei </a:t>
            </a:r>
            <a:r>
              <a:rPr lang="de-DE" sz="1200" dirty="0"/>
              <a:t>(summary_100.json) </a:t>
            </a:r>
            <a:r>
              <a:rPr lang="de-DE" dirty="0"/>
              <a:t>und eine Ressourcen-Datei </a:t>
            </a:r>
            <a:r>
              <a:rPr lang="de-DE" sz="1200" dirty="0"/>
              <a:t>(metric_output_100.csv) </a:t>
            </a:r>
            <a:r>
              <a:rPr lang="de-DE" dirty="0"/>
              <a:t>angelegt </a:t>
            </a:r>
          </a:p>
          <a:p>
            <a:r>
              <a:rPr lang="de-DE" dirty="0"/>
              <a:t>Hier werden für beide bestimmte Operationen </a:t>
            </a:r>
            <a:r>
              <a:rPr lang="de-DE" dirty="0" err="1"/>
              <a:t>durchgefürt</a:t>
            </a:r>
            <a:r>
              <a:rPr lang="de-DE" dirty="0"/>
              <a:t> (z.B. Mittelwerte für CPU und RAM verbrauch)</a:t>
            </a:r>
          </a:p>
          <a:p>
            <a:r>
              <a:rPr lang="de-DE" dirty="0"/>
              <a:t>Zum Schluss: „</a:t>
            </a:r>
            <a:r>
              <a:rPr lang="de-DE" dirty="0" err="1"/>
              <a:t>Merging</a:t>
            </a:r>
            <a:r>
              <a:rPr lang="de-DE" dirty="0"/>
              <a:t>“ zu einer neuen Spalte in einem neunen Output-File </a:t>
            </a:r>
            <a:r>
              <a:rPr lang="de-DE" sz="1200" dirty="0"/>
              <a:t>(final_metrics.csv). </a:t>
            </a:r>
          </a:p>
          <a:p>
            <a:r>
              <a:rPr lang="de-DE" sz="1200" dirty="0"/>
              <a:t>Index/Schlüssel (links) sind die Anzahl </a:t>
            </a:r>
            <a:r>
              <a:rPr lang="de-DE" sz="1200" dirty="0" err="1"/>
              <a:t>vus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76F34F-6FC0-3BE7-06CE-302B0FC3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97" y="3999289"/>
            <a:ext cx="78401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Visualisierung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07093E-8620-9051-B535-181F4D3C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484193"/>
            <a:ext cx="2932442" cy="4672439"/>
          </a:xfrm>
        </p:spPr>
      </p:pic>
      <p:pic>
        <p:nvPicPr>
          <p:cNvPr id="7" name="Grafik 6" descr="Ein Bild, das Text, Diagramm, Reihe, parallel enthält.">
            <a:extLst>
              <a:ext uri="{FF2B5EF4-FFF2-40B4-BE49-F238E27FC236}">
                <a16:creationId xmlns:a16="http://schemas.microsoft.com/office/drawing/2014/main" id="{50E5AB1F-33FD-B7FB-2AE5-8C6CA83E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1" y="1477138"/>
            <a:ext cx="7634377" cy="46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EF961-5AD8-DF50-E844-F73C377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4A0"/>
              </a:buClr>
            </a:pPr>
            <a:r>
              <a:rPr lang="de-DE" dirty="0"/>
              <a:t>Einleitung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Aufbau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Identisches Setup</a:t>
            </a: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 err="1"/>
              <a:t>Testing</a:t>
            </a:r>
            <a:endParaRPr lang="de-DE" dirty="0"/>
          </a:p>
          <a:p>
            <a:pPr lvl="1">
              <a:buClr>
                <a:srgbClr val="0014A0"/>
              </a:buClr>
            </a:pPr>
            <a:r>
              <a:rPr lang="de-DE" dirty="0"/>
              <a:t>Testautomatisierung mittels Batch-Datei</a:t>
            </a:r>
          </a:p>
          <a:p>
            <a:pPr lvl="1">
              <a:buClr>
                <a:srgbClr val="0014A0"/>
              </a:buClr>
            </a:pPr>
            <a:r>
              <a:rPr lang="de-DE" dirty="0"/>
              <a:t>Container Ressourcen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Dynamisches K6 Test Setup</a:t>
            </a:r>
            <a:endParaRPr lang="de-DE" dirty="0"/>
          </a:p>
          <a:p>
            <a:pPr lvl="1">
              <a:buClr>
                <a:srgbClr val="0014A0"/>
              </a:buClr>
            </a:pPr>
            <a:endParaRPr lang="de-DE" dirty="0"/>
          </a:p>
          <a:p>
            <a:pPr>
              <a:buClr>
                <a:srgbClr val="0014A0"/>
              </a:buClr>
            </a:pPr>
            <a:r>
              <a:rPr lang="de-DE" dirty="0"/>
              <a:t>Analyse</a:t>
            </a:r>
          </a:p>
          <a:p>
            <a:pPr lvl="1">
              <a:buClr>
                <a:srgbClr val="0014A0"/>
              </a:buClr>
            </a:pPr>
            <a:r>
              <a:rPr lang="de-DE" dirty="0" err="1"/>
              <a:t>Grouping</a:t>
            </a:r>
            <a:r>
              <a:rPr lang="de-DE" dirty="0"/>
              <a:t>, </a:t>
            </a:r>
            <a:r>
              <a:rPr lang="de-DE" dirty="0" err="1"/>
              <a:t>Filtering</a:t>
            </a:r>
            <a:r>
              <a:rPr lang="de-DE" dirty="0"/>
              <a:t>, Mapping, </a:t>
            </a:r>
            <a:r>
              <a:rPr lang="de-DE" dirty="0" err="1"/>
              <a:t>Statistics</a:t>
            </a:r>
            <a:r>
              <a:rPr lang="de-DE" dirty="0"/>
              <a:t> </a:t>
            </a:r>
          </a:p>
          <a:p>
            <a:pPr lvl="1">
              <a:buClr>
                <a:srgbClr val="0014A0"/>
              </a:buClr>
            </a:pPr>
            <a:r>
              <a:rPr lang="de-DE" dirty="0">
                <a:cs typeface="Arial"/>
              </a:rPr>
              <a:t>Visualisierung</a:t>
            </a:r>
            <a:endParaRPr lang="de-DE" dirty="0"/>
          </a:p>
          <a:p>
            <a:pPr>
              <a:buClr>
                <a:srgbClr val="0014A0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0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Aufbau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B8CD36-BAF9-6825-A560-772EA95A4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18277"/>
            <a:ext cx="5258534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845F81F-9C01-3597-4961-04C06B4A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09" y="3139328"/>
            <a:ext cx="2705478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Beispiel </a:t>
            </a:r>
            <a:r>
              <a:rPr lang="de-DE" dirty="0" err="1">
                <a:cs typeface="Arial"/>
              </a:rPr>
              <a:t>Reactive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D3CB18-C7AE-DF90-DA0A-C74FE1D5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654165"/>
            <a:ext cx="3510924" cy="24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7D43E6-96DE-2AC0-FB8D-C2CED1E3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4" y="2364379"/>
            <a:ext cx="7513607" cy="388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70AF5-D2A5-3E81-FB8C-8384BB44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376997"/>
            <a:ext cx="2972215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71510-D7E5-1BEB-CED0-749E7A74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174" y="1654166"/>
            <a:ext cx="3439845" cy="61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A73048F-6ACD-359F-EE44-C61DB0AA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731" y="1549749"/>
            <a:ext cx="3000794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Identisches Setup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EA66EEA-C4BA-45C6-A0B2-8B0D8571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für alle 3 -&gt; Generieren eines Image </a:t>
            </a:r>
            <a:r>
              <a:rPr lang="de-DE" dirty="0">
                <a:solidFill>
                  <a:schemeClr val="bg2"/>
                </a:solidFill>
              </a:rPr>
              <a:t>„</a:t>
            </a:r>
            <a:r>
              <a:rPr lang="en-US" dirty="0">
                <a:solidFill>
                  <a:schemeClr val="bg2"/>
                </a:solidFill>
              </a:rPr>
              <a:t>docker build -t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.”</a:t>
            </a:r>
          </a:p>
          <a:p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Containers </a:t>
            </a:r>
            <a:r>
              <a:rPr lang="en-US" dirty="0" err="1"/>
              <a:t>mit</a:t>
            </a:r>
            <a:r>
              <a:rPr lang="en-US" dirty="0"/>
              <a:t> 1 GB RAM und 8 Cores (CPU) </a:t>
            </a:r>
            <a:r>
              <a:rPr lang="en-US" dirty="0">
                <a:solidFill>
                  <a:schemeClr val="bg2"/>
                </a:solidFill>
              </a:rPr>
              <a:t>“docker run -p 8081:8080 --</a:t>
            </a:r>
            <a:r>
              <a:rPr lang="en-US" dirty="0" err="1">
                <a:solidFill>
                  <a:schemeClr val="bg2"/>
                </a:solidFill>
              </a:rPr>
              <a:t>cpus</a:t>
            </a:r>
            <a:r>
              <a:rPr lang="en-US" dirty="0">
                <a:solidFill>
                  <a:schemeClr val="bg2"/>
                </a:solidFill>
              </a:rPr>
              <a:t>=8 --memory=1g --name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reactive_mini</a:t>
            </a:r>
            <a:r>
              <a:rPr lang="en-US" dirty="0">
                <a:solidFill>
                  <a:schemeClr val="bg2"/>
                </a:solidFill>
              </a:rPr>
              <a:t>”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F0975D-227E-F1B4-BE45-772DF495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60" y="2765429"/>
            <a:ext cx="5763429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2F8A5B-5FAD-CB56-21C9-5CEB7128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765429"/>
            <a:ext cx="4191585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EF7EECD-406C-5930-17C0-916807E0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19" y="4300680"/>
            <a:ext cx="7323826" cy="19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724BFCA-6026-CAA8-78CD-FAC8BE1A69BD}"/>
              </a:ext>
            </a:extLst>
          </p:cNvPr>
          <p:cNvSpPr/>
          <p:nvPr/>
        </p:nvSpPr>
        <p:spPr bwMode="auto">
          <a:xfrm>
            <a:off x="4900474" y="2956264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3C72E0C-2601-728C-EDE6-D7026838DF44}"/>
              </a:ext>
            </a:extLst>
          </p:cNvPr>
          <p:cNvSpPr/>
          <p:nvPr/>
        </p:nvSpPr>
        <p:spPr bwMode="auto">
          <a:xfrm rot="5400000">
            <a:off x="8474288" y="3748402"/>
            <a:ext cx="533950" cy="31959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Testautomatisierung mittels Batch-Datei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B8B051C-AE28-39FE-4861-3B4532AA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95391"/>
            <a:ext cx="5917182" cy="430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5A3319-714B-B456-19D4-273C3A0E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93" y="1849553"/>
            <a:ext cx="3810532" cy="9716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2FC15A-532E-E5E3-E491-396621EF73EC}"/>
              </a:ext>
            </a:extLst>
          </p:cNvPr>
          <p:cNvSpPr txBox="1"/>
          <p:nvPr/>
        </p:nvSpPr>
        <p:spPr>
          <a:xfrm>
            <a:off x="267420" y="1439584"/>
            <a:ext cx="9460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run.bat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E374FB-9C71-1303-DAB8-18E6DA3220AD}"/>
              </a:ext>
            </a:extLst>
          </p:cNvPr>
          <p:cNvSpPr txBox="1"/>
          <p:nvPr/>
        </p:nvSpPr>
        <p:spPr>
          <a:xfrm>
            <a:off x="7942054" y="1460536"/>
            <a:ext cx="135325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config.json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30269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Container Ressourcen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CDF6BEF-156C-63B0-625C-B28D391F6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708030"/>
            <a:ext cx="2708155" cy="4393885"/>
          </a:xfrm>
        </p:spPr>
      </p:pic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236A6901-B627-4593-9A06-4B13BC763FA2}"/>
              </a:ext>
            </a:extLst>
          </p:cNvPr>
          <p:cNvSpPr txBox="1">
            <a:spLocks/>
          </p:cNvSpPr>
          <p:nvPr/>
        </p:nvSpPr>
        <p:spPr>
          <a:xfrm>
            <a:off x="3347049" y="1604682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wird jede Sekunde ein HTTP </a:t>
            </a:r>
            <a:r>
              <a:rPr lang="de-DE" dirty="0" err="1"/>
              <a:t>get</a:t>
            </a:r>
            <a:r>
              <a:rPr lang="de-DE" dirty="0"/>
              <a:t> an den </a:t>
            </a:r>
            <a:r>
              <a:rPr lang="de-DE" dirty="0" err="1"/>
              <a:t>Actuator-Endpoint</a:t>
            </a:r>
            <a:r>
              <a:rPr lang="de-DE" dirty="0"/>
              <a:t> geschickt</a:t>
            </a:r>
          </a:p>
          <a:p>
            <a:r>
              <a:rPr lang="de-DE" dirty="0"/>
              <a:t>Es wird das </a:t>
            </a:r>
            <a:r>
              <a:rPr lang="de-DE" dirty="0" err="1"/>
              <a:t>ergebnis</a:t>
            </a:r>
            <a:r>
              <a:rPr lang="de-DE" dirty="0"/>
              <a:t> als eine Zeile in einer CSV-Datei geschrieben</a:t>
            </a:r>
          </a:p>
          <a:p>
            <a:r>
              <a:rPr lang="de-DE" dirty="0"/>
              <a:t>(es wird node.js benötig)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D3A443-7B93-8210-3E44-DFF1906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53" y="4391177"/>
            <a:ext cx="7231272" cy="171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7A1D10-F194-2F72-693E-AA9FE3F6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69" y="2962228"/>
            <a:ext cx="3000794" cy="14289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AF1632F-E50D-E5C5-A1E1-4C856CC803B1}"/>
              </a:ext>
            </a:extLst>
          </p:cNvPr>
          <p:cNvSpPr txBox="1"/>
          <p:nvPr/>
        </p:nvSpPr>
        <p:spPr>
          <a:xfrm>
            <a:off x="7991951" y="2680440"/>
            <a:ext cx="4095993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Ergebnis Custom-</a:t>
            </a:r>
            <a:r>
              <a:rPr lang="de-DE" sz="1900" dirty="0" err="1"/>
              <a:t>Actuator</a:t>
            </a:r>
            <a:r>
              <a:rPr lang="de-DE" sz="1900" dirty="0"/>
              <a:t>-</a:t>
            </a:r>
            <a:r>
              <a:rPr lang="de-DE" sz="1900" dirty="0" err="1"/>
              <a:t>Endpoint</a:t>
            </a:r>
            <a:endParaRPr lang="de-DE" sz="1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1745AD-AB21-224A-D14F-61DD9FAB524E}"/>
              </a:ext>
            </a:extLst>
          </p:cNvPr>
          <p:cNvSpPr txBox="1"/>
          <p:nvPr/>
        </p:nvSpPr>
        <p:spPr>
          <a:xfrm>
            <a:off x="4485155" y="4044084"/>
            <a:ext cx="86433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output</a:t>
            </a:r>
            <a:endParaRPr lang="de-DE" sz="19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6D487A-88A0-5D5B-526E-3A60B86C5CCA}"/>
              </a:ext>
            </a:extLst>
          </p:cNvPr>
          <p:cNvSpPr txBox="1"/>
          <p:nvPr/>
        </p:nvSpPr>
        <p:spPr>
          <a:xfrm>
            <a:off x="283512" y="1353671"/>
            <a:ext cx="1230786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Monitor.js</a:t>
            </a:r>
          </a:p>
        </p:txBody>
      </p:sp>
    </p:spTree>
    <p:extLst>
      <p:ext uri="{BB962C8B-B14F-4D97-AF65-F5344CB8AC3E}">
        <p14:creationId xmlns:p14="http://schemas.microsoft.com/office/powerpoint/2010/main" val="39034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Dynamisches K6 Test Setup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0D4091-BB6E-2B49-D018-2187C09F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311" y="1527325"/>
            <a:ext cx="5259377" cy="461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3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cs typeface="Arial"/>
              </a:rPr>
              <a:t>Grouping</a:t>
            </a:r>
            <a:r>
              <a:rPr lang="de-DE" dirty="0">
                <a:cs typeface="Arial"/>
              </a:rPr>
              <a:t>, </a:t>
            </a:r>
            <a:r>
              <a:rPr lang="de-DE" dirty="0" err="1">
                <a:cs typeface="Arial"/>
              </a:rPr>
              <a:t>Filtering</a:t>
            </a:r>
            <a:r>
              <a:rPr lang="de-DE" dirty="0">
                <a:cs typeface="Arial"/>
              </a:rPr>
              <a:t>, Mapping, </a:t>
            </a:r>
            <a:r>
              <a:rPr lang="de-DE" dirty="0" err="1">
                <a:cs typeface="Arial"/>
              </a:rPr>
              <a:t>Statistics</a:t>
            </a:r>
            <a:r>
              <a:rPr lang="de-DE" dirty="0">
                <a:cs typeface="Arial"/>
              </a:rPr>
              <a:t> 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7BDB40-000F-D5A1-A6B6-9013F1B4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67025"/>
            <a:ext cx="4762014" cy="2498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841E45A8-2F5A-0486-2543-88AC23DE014A}"/>
              </a:ext>
            </a:extLst>
          </p:cNvPr>
          <p:cNvSpPr txBox="1">
            <a:spLocks/>
          </p:cNvSpPr>
          <p:nvPr/>
        </p:nvSpPr>
        <p:spPr>
          <a:xfrm>
            <a:off x="371475" y="1604934"/>
            <a:ext cx="8473476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Resultate der K6-Tests analysieren und wesentliche Kennzahlen extrahieren.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07DF49-3099-1711-C154-557A7C3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7" y="2029919"/>
            <a:ext cx="3200847" cy="406774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7D2C1C-17C6-378C-1B91-F61C21BFBF54}"/>
              </a:ext>
            </a:extLst>
          </p:cNvPr>
          <p:cNvSpPr txBox="1"/>
          <p:nvPr/>
        </p:nvSpPr>
        <p:spPr>
          <a:xfrm>
            <a:off x="8637917" y="1640902"/>
            <a:ext cx="2871299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K6-Summary-file (test.js)</a:t>
            </a:r>
          </a:p>
        </p:txBody>
      </p:sp>
    </p:spTree>
    <p:extLst>
      <p:ext uri="{BB962C8B-B14F-4D97-AF65-F5344CB8AC3E}">
        <p14:creationId xmlns:p14="http://schemas.microsoft.com/office/powerpoint/2010/main" val="12399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customXml/itemProps2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Breitbild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Inhalte</vt:lpstr>
      <vt:lpstr>Einleitung</vt:lpstr>
      <vt:lpstr>Einleitung</vt:lpstr>
      <vt:lpstr>Einleitung</vt:lpstr>
      <vt:lpstr>Testing</vt:lpstr>
      <vt:lpstr>Testing</vt:lpstr>
      <vt:lpstr>Testing</vt:lpstr>
      <vt:lpstr>Analyse</vt:lpstr>
      <vt:lpstr>Analyse</vt:lpstr>
      <vt:lpstr>Analyse</vt:lpstr>
      <vt:lpstr>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71</cp:revision>
  <dcterms:created xsi:type="dcterms:W3CDTF">2022-10-18T14:45:26Z</dcterms:created>
  <dcterms:modified xsi:type="dcterms:W3CDTF">2023-12-11T00:10:47Z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