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48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54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45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16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51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348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3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8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3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0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9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25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01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1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9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63EB-5325-46EE-A562-9DA2F04BE788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578F65-F3E5-46BA-A268-6E39ECB87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78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003" y="2826328"/>
            <a:ext cx="10091650" cy="1064028"/>
          </a:xfrm>
        </p:spPr>
        <p:txBody>
          <a:bodyPr/>
          <a:lstStyle/>
          <a:p>
            <a:pPr algn="ctr"/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(RUP)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Victor Barros Coch, Michel Neves e Mateus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4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Resultados das </a:t>
            </a:r>
            <a:r>
              <a:rPr lang="pt-BR" sz="2800" dirty="0" smtClean="0"/>
              <a:t>atividades</a:t>
            </a:r>
            <a:endParaRPr lang="pt-BR" sz="2800" dirty="0"/>
          </a:p>
          <a:p>
            <a:r>
              <a:rPr lang="pt-BR" sz="2800" dirty="0"/>
              <a:t>Regras para como devem ser feitos e padronizar o formato dos </a:t>
            </a:r>
            <a:r>
              <a:rPr lang="pt-BR" sz="2800" dirty="0" smtClean="0"/>
              <a:t>documentos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3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Papéis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Analistas</a:t>
            </a:r>
            <a:endParaRPr lang="pt-BR" sz="2800" dirty="0"/>
          </a:p>
          <a:p>
            <a:r>
              <a:rPr lang="pt-BR" sz="2800" dirty="0" smtClean="0"/>
              <a:t>Desenvolvedores</a:t>
            </a:r>
          </a:p>
          <a:p>
            <a:r>
              <a:rPr lang="pt-BR" sz="2800" dirty="0" smtClean="0"/>
              <a:t>testadores</a:t>
            </a:r>
          </a:p>
          <a:p>
            <a:r>
              <a:rPr lang="pt-BR" sz="2800" dirty="0" smtClean="0"/>
              <a:t>gerentes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7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Analistas: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Atuam na identificação e na investigação dos </a:t>
            </a:r>
            <a:r>
              <a:rPr lang="pt-BR" sz="2800" dirty="0" smtClean="0"/>
              <a:t>requisitos</a:t>
            </a:r>
            <a:endParaRPr lang="pt-BR" sz="2800" dirty="0"/>
          </a:p>
          <a:p>
            <a:r>
              <a:rPr lang="pt-BR" sz="2800" dirty="0"/>
              <a:t>Analista de sistemas: identifica os requisitos e modelagem dos casos de uso, delimitando as funcionalidades do </a:t>
            </a:r>
            <a:r>
              <a:rPr lang="pt-BR" sz="2800" dirty="0" smtClean="0"/>
              <a:t>software</a:t>
            </a:r>
            <a:endParaRPr lang="pt-BR" sz="2800" dirty="0"/>
          </a:p>
          <a:p>
            <a:r>
              <a:rPr lang="pt-BR" sz="2800" dirty="0"/>
              <a:t>Designer de negócios: Define as responsabilidades, operações, atributos e os relacionamentos de um ou mais </a:t>
            </a:r>
            <a:r>
              <a:rPr lang="pt-BR" sz="2800" dirty="0" smtClean="0"/>
              <a:t>trabalhadores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Desenvolvedores: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Organiza o desenvolvimento do software e o design.</a:t>
            </a:r>
          </a:p>
          <a:p>
            <a:r>
              <a:rPr lang="pt-BR" sz="2800" dirty="0"/>
              <a:t>Revisor de código: Responsável por qualquer feedback de revisão que precise de manutenção.</a:t>
            </a:r>
          </a:p>
          <a:p>
            <a:r>
              <a:rPr lang="pt-BR" sz="2800" dirty="0"/>
              <a:t>Implementador: Responsável por colocar em prática toda parte arquitetada (projeto) e testar alguns componentes.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Testadores: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Testam o produto antes dos testes dos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0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Gerentes: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Engenheiro de processo: </a:t>
            </a:r>
            <a:r>
              <a:rPr lang="pt-BR" sz="2800" dirty="0"/>
              <a:t>Cria um plano a ser seguido ates de começar o projeto e o aprimora a medida que as etapas são cumpridas</a:t>
            </a:r>
          </a:p>
          <a:p>
            <a:r>
              <a:rPr lang="pt-BR" sz="2800" b="1" dirty="0"/>
              <a:t>Gerente de projeto:</a:t>
            </a:r>
            <a:r>
              <a:rPr lang="pt-BR" sz="2800" dirty="0"/>
              <a:t> Aloca recursos na etapa correta, ajusta prioridades e mantém a equipe na meta correta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6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Bem definido</a:t>
            </a:r>
          </a:p>
          <a:p>
            <a:r>
              <a:rPr lang="pt-BR" sz="2800" dirty="0" smtClean="0"/>
              <a:t>Documentação completa</a:t>
            </a:r>
          </a:p>
          <a:p>
            <a:r>
              <a:rPr lang="pt-BR" sz="2800" dirty="0"/>
              <a:t>M</a:t>
            </a:r>
            <a:r>
              <a:rPr lang="pt-BR" sz="2800" dirty="0" smtClean="0"/>
              <a:t>aior </a:t>
            </a:r>
            <a:r>
              <a:rPr lang="pt-BR" sz="2800" dirty="0"/>
              <a:t>foco nas </a:t>
            </a:r>
            <a:r>
              <a:rPr lang="pt-BR" sz="2800" dirty="0" smtClean="0"/>
              <a:t>partes difíceis, minimizando a ocorrência de falhas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5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Ruim para trabalhos em </a:t>
            </a:r>
            <a:r>
              <a:rPr lang="pt-BR" sz="2800" dirty="0"/>
              <a:t>pequena </a:t>
            </a:r>
            <a:r>
              <a:rPr lang="pt-BR" sz="2800" dirty="0" smtClean="0"/>
              <a:t>escala</a:t>
            </a:r>
          </a:p>
          <a:p>
            <a:r>
              <a:rPr lang="pt-BR" sz="2800" dirty="0" smtClean="0"/>
              <a:t>Muita exigência </a:t>
            </a:r>
            <a:r>
              <a:rPr lang="pt-BR" sz="2800" dirty="0"/>
              <a:t>de </a:t>
            </a:r>
            <a:r>
              <a:rPr lang="pt-BR" sz="2800" dirty="0" smtClean="0"/>
              <a:t>conhecimento</a:t>
            </a:r>
          </a:p>
          <a:p>
            <a:r>
              <a:rPr lang="pt-BR" sz="2800" dirty="0" smtClean="0"/>
              <a:t>Muita burocracia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4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45695"/>
            <a:ext cx="8596668" cy="3880773"/>
          </a:xfrm>
        </p:spPr>
        <p:txBody>
          <a:bodyPr>
            <a:noAutofit/>
          </a:bodyPr>
          <a:lstStyle/>
          <a:p>
            <a:r>
              <a:rPr lang="pt-BR" sz="2800" dirty="0"/>
              <a:t>Em 1996, uma empresa chamada </a:t>
            </a:r>
            <a:r>
              <a:rPr lang="pt-BR" sz="2800" dirty="0" err="1"/>
              <a:t>Rational</a:t>
            </a:r>
            <a:r>
              <a:rPr lang="pt-BR" sz="2800" dirty="0"/>
              <a:t> Software adquiriu um processo de engenharia de software chamado </a:t>
            </a:r>
            <a:r>
              <a:rPr lang="pt-BR" sz="2800" dirty="0" err="1"/>
              <a:t>Objectory</a:t>
            </a:r>
            <a:r>
              <a:rPr lang="pt-BR" sz="2800" dirty="0"/>
              <a:t> </a:t>
            </a:r>
            <a:r>
              <a:rPr lang="pt-BR" sz="2800" dirty="0" err="1"/>
              <a:t>Process</a:t>
            </a:r>
            <a:r>
              <a:rPr lang="pt-BR" sz="2800" dirty="0"/>
              <a:t>, originalmente escrito por Ivar Jacobson. Um técnico da </a:t>
            </a:r>
            <a:r>
              <a:rPr lang="pt-BR" sz="2800" dirty="0" err="1"/>
              <a:t>Rational</a:t>
            </a:r>
            <a:r>
              <a:rPr lang="pt-BR" sz="2800" dirty="0"/>
              <a:t> for chamado para avançar o desenvolvimento de tal processo, agora com o nome de </a:t>
            </a:r>
            <a:r>
              <a:rPr lang="pt-BR" sz="2800" dirty="0" err="1"/>
              <a:t>Rational</a:t>
            </a:r>
            <a:r>
              <a:rPr lang="pt-BR" sz="2800" dirty="0"/>
              <a:t> </a:t>
            </a:r>
            <a:r>
              <a:rPr lang="pt-BR" sz="2800" dirty="0" err="1"/>
              <a:t>Objectory</a:t>
            </a:r>
            <a:r>
              <a:rPr lang="pt-BR" sz="2800" dirty="0"/>
              <a:t> </a:t>
            </a:r>
            <a:r>
              <a:rPr lang="pt-BR" sz="2800" dirty="0" err="1"/>
              <a:t>Process</a:t>
            </a:r>
            <a:r>
              <a:rPr lang="pt-BR" sz="2800" dirty="0"/>
              <a:t>(ROP). O nome do processo sofreria outra mudança mais tarde, para ficar alinhado com o nome da </a:t>
            </a:r>
            <a:r>
              <a:rPr lang="pt-BR" sz="2800" dirty="0" err="1"/>
              <a:t>Unified</a:t>
            </a:r>
            <a:r>
              <a:rPr lang="pt-BR" sz="2800" dirty="0"/>
              <a:t> </a:t>
            </a:r>
            <a:r>
              <a:rPr lang="pt-BR" sz="2800" dirty="0" err="1"/>
              <a:t>Modeling</a:t>
            </a:r>
            <a:r>
              <a:rPr lang="pt-BR" sz="2800" dirty="0"/>
              <a:t> </a:t>
            </a:r>
            <a:r>
              <a:rPr lang="pt-BR" sz="2800" dirty="0" err="1"/>
              <a:t>Language</a:t>
            </a:r>
            <a:r>
              <a:rPr lang="pt-BR" sz="2800" dirty="0"/>
              <a:t>(UML). Assim começou o </a:t>
            </a:r>
            <a:r>
              <a:rPr lang="pt-BR" sz="2800" dirty="0" err="1"/>
              <a:t>Rational</a:t>
            </a:r>
            <a:r>
              <a:rPr lang="pt-BR" sz="2800" dirty="0"/>
              <a:t> </a:t>
            </a:r>
            <a:r>
              <a:rPr lang="pt-BR" sz="2800" dirty="0" err="1"/>
              <a:t>Unified</a:t>
            </a:r>
            <a:r>
              <a:rPr lang="pt-BR" sz="2800" dirty="0"/>
              <a:t> </a:t>
            </a:r>
            <a:r>
              <a:rPr lang="pt-BR" sz="2800" dirty="0" err="1"/>
              <a:t>Process</a:t>
            </a:r>
            <a:r>
              <a:rPr lang="pt-BR" sz="2800" dirty="0"/>
              <a:t>(RUP).</a:t>
            </a:r>
          </a:p>
        </p:txBody>
      </p:sp>
    </p:spTree>
    <p:extLst>
      <p:ext uri="{BB962C8B-B14F-4D97-AF65-F5344CB8AC3E}">
        <p14:creationId xmlns:p14="http://schemas.microsoft.com/office/powerpoint/2010/main" val="14021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975361"/>
            <a:ext cx="8596668" cy="5077086"/>
          </a:xfrm>
        </p:spPr>
        <p:txBody>
          <a:bodyPr>
            <a:normAutofit/>
          </a:bodyPr>
          <a:lstStyle/>
          <a:p>
            <a:r>
              <a:rPr lang="pt-BR" sz="2800" dirty="0"/>
              <a:t>O mesmo técnico chamado no inicio, Philippe </a:t>
            </a:r>
            <a:r>
              <a:rPr lang="pt-BR" sz="2800" dirty="0" err="1"/>
              <a:t>Kruchten</a:t>
            </a:r>
            <a:r>
              <a:rPr lang="pt-BR" sz="2800" dirty="0"/>
              <a:t>, continuou o desenvolvimento do RUP, que se tornou um ótimo negócio para a </a:t>
            </a:r>
            <a:r>
              <a:rPr lang="pt-BR" sz="2800" dirty="0" err="1"/>
              <a:t>Rational</a:t>
            </a:r>
            <a:r>
              <a:rPr lang="pt-BR" sz="2800" dirty="0"/>
              <a:t> Software. O processo se tornou </a:t>
            </a:r>
            <a:r>
              <a:rPr lang="pt-BR" sz="2800" dirty="0" smtClean="0"/>
              <a:t>maleável, </a:t>
            </a:r>
            <a:r>
              <a:rPr lang="pt-BR" sz="2800" dirty="0"/>
              <a:t>e a </a:t>
            </a:r>
            <a:r>
              <a:rPr lang="pt-BR" sz="2800" dirty="0" err="1"/>
              <a:t>Rational</a:t>
            </a:r>
            <a:r>
              <a:rPr lang="pt-BR" sz="2800" dirty="0"/>
              <a:t> tinha como prover os serviços e as ferramentas para </a:t>
            </a:r>
            <a:r>
              <a:rPr lang="pt-BR" sz="2800" dirty="0" smtClean="0"/>
              <a:t>mantê-lo. Por </a:t>
            </a:r>
            <a:r>
              <a:rPr lang="pt-BR" sz="2800" dirty="0"/>
              <a:t>muitos anos, a </a:t>
            </a:r>
            <a:r>
              <a:rPr lang="pt-BR" sz="2800" dirty="0" err="1"/>
              <a:t>Rational</a:t>
            </a:r>
            <a:r>
              <a:rPr lang="pt-BR" sz="2800" dirty="0"/>
              <a:t> continuou adquirindo empresas e aproveitando algo para acrescentar ao RUP sempre que </a:t>
            </a:r>
            <a:r>
              <a:rPr lang="pt-BR" sz="2800" dirty="0" smtClean="0"/>
              <a:t>possível. </a:t>
            </a:r>
            <a:r>
              <a:rPr lang="pt-BR" sz="2800" dirty="0"/>
              <a:t>O processo se </a:t>
            </a:r>
            <a:r>
              <a:rPr lang="pt-BR" sz="2800" dirty="0" smtClean="0"/>
              <a:t>mantéu, </a:t>
            </a:r>
            <a:r>
              <a:rPr lang="pt-BR" sz="2800" dirty="0"/>
              <a:t>acumulando várias disciplinas e métodos cada vez melhores.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5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</a:t>
            </a:r>
            <a:r>
              <a:rPr lang="pt-BR" dirty="0" smtClean="0"/>
              <a:t>é o RUP: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RUP é um processo unificado </a:t>
            </a:r>
            <a:r>
              <a:rPr lang="pt-BR" sz="2800" dirty="0"/>
              <a:t>de desenvolvimento de </a:t>
            </a:r>
            <a:r>
              <a:rPr lang="pt-BR" sz="2800" dirty="0" smtClean="0"/>
              <a:t>software, </a:t>
            </a:r>
            <a:r>
              <a:rPr lang="pt-BR" sz="2800" dirty="0"/>
              <a:t>um conjunto de atividades a serem realizadas para produzir e evoluir um software.</a:t>
            </a:r>
          </a:p>
        </p:txBody>
      </p:sp>
    </p:spTree>
    <p:extLst>
      <p:ext uri="{BB962C8B-B14F-4D97-AF65-F5344CB8AC3E}">
        <p14:creationId xmlns:p14="http://schemas.microsoft.com/office/powerpoint/2010/main" val="983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2974"/>
            <a:ext cx="8596668" cy="1320800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963556"/>
            <a:ext cx="8596668" cy="3880773"/>
          </a:xfrm>
        </p:spPr>
        <p:txBody>
          <a:bodyPr>
            <a:normAutofit/>
          </a:bodyPr>
          <a:lstStyle/>
          <a:p>
            <a:r>
              <a:rPr lang="pt-BR" sz="2800" dirty="0"/>
              <a:t>Em 2003, a IBM adquiriu a </a:t>
            </a:r>
            <a:r>
              <a:rPr lang="pt-BR" sz="2800" dirty="0" err="1"/>
              <a:t>Rational</a:t>
            </a:r>
            <a:r>
              <a:rPr lang="pt-BR" sz="2800" dirty="0"/>
              <a:t> Software e até hoje administra o RUP.</a:t>
            </a:r>
          </a:p>
        </p:txBody>
      </p:sp>
    </p:spTree>
    <p:extLst>
      <p:ext uri="{BB962C8B-B14F-4D97-AF65-F5344CB8AC3E}">
        <p14:creationId xmlns:p14="http://schemas.microsoft.com/office/powerpoint/2010/main" val="12881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003" y="2826328"/>
            <a:ext cx="10091650" cy="1064028"/>
          </a:xfrm>
        </p:spPr>
        <p:txBody>
          <a:bodyPr/>
          <a:lstStyle/>
          <a:p>
            <a:pPr algn="ctr"/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(RUP)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Victor Barros Coch, Michel Neves e Mateus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9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 processo é demorado e burocrático, pois é constantemente documentado.</a:t>
            </a:r>
          </a:p>
          <a:p>
            <a:r>
              <a:rPr lang="pt-BR" sz="2800" dirty="0"/>
              <a:t>O RUP possui métodos para auxiliar na produção e avaliação do software. Esses padrões, ferramentas e guias ajudam para uma melhor implementação desse processo na empresa e no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Iterativo e </a:t>
            </a:r>
            <a:r>
              <a:rPr lang="pt-BR" sz="2800" dirty="0" smtClean="0"/>
              <a:t>incremental</a:t>
            </a:r>
            <a:endParaRPr lang="pt-BR" sz="2800" dirty="0"/>
          </a:p>
          <a:p>
            <a:r>
              <a:rPr lang="pt-BR" sz="2800" dirty="0"/>
              <a:t>Guiado por casos de </a:t>
            </a:r>
            <a:r>
              <a:rPr lang="pt-BR" sz="2800" dirty="0" smtClean="0"/>
              <a:t>uso</a:t>
            </a:r>
            <a:endParaRPr lang="pt-BR" sz="2800" dirty="0"/>
          </a:p>
          <a:p>
            <a:r>
              <a:rPr lang="pt-BR" sz="2800" dirty="0"/>
              <a:t>Baseado na arquitetura do </a:t>
            </a:r>
            <a:r>
              <a:rPr lang="pt-BR" sz="2800" dirty="0" smtClean="0"/>
              <a:t>programa</a:t>
            </a:r>
          </a:p>
          <a:p>
            <a:r>
              <a:rPr lang="pt-BR" sz="2800" dirty="0"/>
              <a:t>Orientado a </a:t>
            </a:r>
            <a:r>
              <a:rPr lang="pt-BR" sz="2800" dirty="0" smtClean="0"/>
              <a:t>objeto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450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Iterativo e incremental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3" name="Imagem 2" descr="C:\Users\MichelN\Pictures\downloa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00" y="1764146"/>
            <a:ext cx="7203131" cy="4104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6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Neste são encontrados: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Casos </a:t>
            </a:r>
            <a:r>
              <a:rPr lang="pt-BR" sz="2800" dirty="0"/>
              <a:t>de uso primário e </a:t>
            </a:r>
            <a:r>
              <a:rPr lang="pt-BR" sz="2800" dirty="0" smtClean="0"/>
              <a:t>secundário</a:t>
            </a:r>
            <a:endParaRPr lang="pt-BR" sz="2800" dirty="0"/>
          </a:p>
          <a:p>
            <a:r>
              <a:rPr lang="pt-BR" sz="2800" dirty="0" smtClean="0"/>
              <a:t>Análise </a:t>
            </a:r>
            <a:r>
              <a:rPr lang="pt-BR" sz="2800" dirty="0"/>
              <a:t>e projeto dos casos de </a:t>
            </a:r>
            <a:r>
              <a:rPr lang="pt-BR" sz="2800" dirty="0" smtClean="0"/>
              <a:t>uso</a:t>
            </a:r>
          </a:p>
          <a:p>
            <a:r>
              <a:rPr lang="pt-BR" sz="2800" dirty="0" smtClean="0"/>
              <a:t>Implementação</a:t>
            </a:r>
          </a:p>
          <a:p>
            <a:r>
              <a:rPr lang="pt-BR" sz="2800" dirty="0" smtClean="0"/>
              <a:t>Teste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3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uso:</a:t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 descr="C:\Users\MichelN\Pictures\casos de us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915553" cy="347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0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sistemas: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É definida no começo do projeto</a:t>
            </a:r>
          </a:p>
          <a:p>
            <a:r>
              <a:rPr lang="pt-BR" sz="2800" dirty="0" smtClean="0"/>
              <a:t>Guia </a:t>
            </a:r>
            <a:r>
              <a:rPr lang="pt-BR" sz="2800" dirty="0"/>
              <a:t>o </a:t>
            </a:r>
            <a:r>
              <a:rPr lang="pt-BR" sz="2800" dirty="0" smtClean="0"/>
              <a:t>projeto</a:t>
            </a:r>
          </a:p>
          <a:p>
            <a:r>
              <a:rPr lang="pt-BR" sz="2800" dirty="0"/>
              <a:t>Organiza o desenvolvimento, estrutura soluções e identifica oportunidades de reuso</a:t>
            </a:r>
          </a:p>
        </p:txBody>
      </p:sp>
    </p:spTree>
    <p:extLst>
      <p:ext uri="{BB962C8B-B14F-4D97-AF65-F5344CB8AC3E}">
        <p14:creationId xmlns:p14="http://schemas.microsoft.com/office/powerpoint/2010/main" val="14698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Fazes e iterações: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Concepção: </a:t>
            </a:r>
            <a:r>
              <a:rPr lang="pt-BR" sz="2800" dirty="0"/>
              <a:t>Estabelece a finalidade e viabilidade econômica do projeto</a:t>
            </a:r>
          </a:p>
          <a:p>
            <a:r>
              <a:rPr lang="pt-BR" sz="2800" b="1" dirty="0"/>
              <a:t>Elaboração: </a:t>
            </a:r>
            <a:r>
              <a:rPr lang="pt-BR" sz="2800" dirty="0"/>
              <a:t>Retirar os maiores riscos e criar um modelo (arquitetura)</a:t>
            </a:r>
          </a:p>
          <a:p>
            <a:r>
              <a:rPr lang="pt-BR" sz="2800" b="1" dirty="0"/>
              <a:t>Construção: </a:t>
            </a:r>
            <a:r>
              <a:rPr lang="pt-BR" sz="2800" dirty="0"/>
              <a:t>Colocar em prática o modelo até sua avaliação</a:t>
            </a:r>
          </a:p>
          <a:p>
            <a:r>
              <a:rPr lang="pt-BR" sz="2800" b="1" dirty="0"/>
              <a:t>Transição: </a:t>
            </a:r>
            <a:r>
              <a:rPr lang="pt-BR" sz="2800" dirty="0"/>
              <a:t>Entrar no ambiente do </a:t>
            </a:r>
            <a:r>
              <a:rPr lang="pt-BR" sz="2800" dirty="0" smtClean="0"/>
              <a:t>usuário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0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587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Facetado</vt:lpstr>
      <vt:lpstr> Rational Unified Process(RUP)</vt:lpstr>
      <vt:lpstr>O que é o RUP:</vt:lpstr>
      <vt:lpstr>Características:</vt:lpstr>
      <vt:lpstr>Desenvolvimento:</vt:lpstr>
      <vt:lpstr>Iterativo e incremental:</vt:lpstr>
      <vt:lpstr>Neste são encontrados:</vt:lpstr>
      <vt:lpstr>Casos de uso: </vt:lpstr>
      <vt:lpstr>Arquitetura de sistemas:</vt:lpstr>
      <vt:lpstr>Fazes e iterações:</vt:lpstr>
      <vt:lpstr>Artefatos: </vt:lpstr>
      <vt:lpstr>Papéis:</vt:lpstr>
      <vt:lpstr>Analistas: </vt:lpstr>
      <vt:lpstr>Desenvolvedores: </vt:lpstr>
      <vt:lpstr>Testadores: </vt:lpstr>
      <vt:lpstr>Gerentes: </vt:lpstr>
      <vt:lpstr>Vantagens:</vt:lpstr>
      <vt:lpstr>Desvantagens:</vt:lpstr>
      <vt:lpstr>História:</vt:lpstr>
      <vt:lpstr> </vt:lpstr>
      <vt:lpstr> </vt:lpstr>
      <vt:lpstr> Rational Unified Process(RUP)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Process(RUP)</dc:title>
  <dc:creator>victorvbc@hotmail.com</dc:creator>
  <cp:lastModifiedBy>victorvbc@hotmail.com</cp:lastModifiedBy>
  <cp:revision>11</cp:revision>
  <dcterms:created xsi:type="dcterms:W3CDTF">2015-04-15T23:03:35Z</dcterms:created>
  <dcterms:modified xsi:type="dcterms:W3CDTF">2015-04-16T01:18:08Z</dcterms:modified>
</cp:coreProperties>
</file>