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2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igital en forma de líneas de edificios">
            <a:extLst>
              <a:ext uri="{FF2B5EF4-FFF2-40B4-BE49-F238E27FC236}">
                <a16:creationId xmlns:a16="http://schemas.microsoft.com/office/drawing/2014/main" id="{9A8D0F3F-474D-4BA6-8C29-C26160E5A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159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8929A0-CDD6-4931-934D-6842EAC70709}"/>
              </a:ext>
            </a:extLst>
          </p:cNvPr>
          <p:cNvSpPr>
            <a:spLocks noGrp="1"/>
          </p:cNvSpPr>
          <p:nvPr>
            <p:ph type="ctrTitle"/>
          </p:nvPr>
        </p:nvSpPr>
        <p:spPr bwMode="hidden"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MX" sz="7200" dirty="0"/>
              <a:t>Sistema de información para la facturación de calzado </a:t>
            </a:r>
            <a:r>
              <a:rPr lang="es-MX" sz="7200" dirty="0" err="1"/>
              <a:t>macavi</a:t>
            </a:r>
            <a:endParaRPr lang="es-CO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9E861-B847-4E38-AB12-C258FA134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s-MX" sz="3200" dirty="0"/>
              <a:t>Victor Delgado</a:t>
            </a:r>
          </a:p>
          <a:p>
            <a:pPr algn="ctr"/>
            <a:r>
              <a:rPr lang="es-MX" sz="3200" dirty="0" err="1"/>
              <a:t>Jose</a:t>
            </a:r>
            <a:r>
              <a:rPr lang="es-MX" sz="3200" dirty="0"/>
              <a:t> Manuel </a:t>
            </a:r>
            <a:r>
              <a:rPr lang="es-MX" sz="3200" dirty="0" err="1"/>
              <a:t>Sanchez</a:t>
            </a:r>
            <a:endParaRPr lang="es-CO" sz="3200" dirty="0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F804C-D0B9-48C1-AB28-413B59C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/>
              <a:t>Diccionario de clientes</a:t>
            </a:r>
            <a:endParaRPr lang="es-CO" sz="7200" dirty="0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A35DB"/>
          </a:solidFill>
          <a:ln w="34925">
            <a:solidFill>
              <a:srgbClr val="CA35D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6DE8A65-5F0D-4B59-A06E-F25C75DC0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932159"/>
              </p:ext>
            </p:extLst>
          </p:nvPr>
        </p:nvGraphicFramePr>
        <p:xfrm>
          <a:off x="632647" y="3018405"/>
          <a:ext cx="10915872" cy="3052328"/>
        </p:xfrm>
        <a:graphic>
          <a:graphicData uri="http://schemas.openxmlformats.org/drawingml/2006/table">
            <a:tbl>
              <a:tblPr/>
              <a:tblGrid>
                <a:gridCol w="1468566">
                  <a:extLst>
                    <a:ext uri="{9D8B030D-6E8A-4147-A177-3AD203B41FA5}">
                      <a16:colId xmlns:a16="http://schemas.microsoft.com/office/drawing/2014/main" val="704201184"/>
                    </a:ext>
                  </a:extLst>
                </a:gridCol>
                <a:gridCol w="2131271">
                  <a:extLst>
                    <a:ext uri="{9D8B030D-6E8A-4147-A177-3AD203B41FA5}">
                      <a16:colId xmlns:a16="http://schemas.microsoft.com/office/drawing/2014/main" val="440124331"/>
                    </a:ext>
                  </a:extLst>
                </a:gridCol>
                <a:gridCol w="2073226">
                  <a:extLst>
                    <a:ext uri="{9D8B030D-6E8A-4147-A177-3AD203B41FA5}">
                      <a16:colId xmlns:a16="http://schemas.microsoft.com/office/drawing/2014/main" val="3174262476"/>
                    </a:ext>
                  </a:extLst>
                </a:gridCol>
                <a:gridCol w="1660434">
                  <a:extLst>
                    <a:ext uri="{9D8B030D-6E8A-4147-A177-3AD203B41FA5}">
                      <a16:colId xmlns:a16="http://schemas.microsoft.com/office/drawing/2014/main" val="1044542453"/>
                    </a:ext>
                  </a:extLst>
                </a:gridCol>
                <a:gridCol w="3582375">
                  <a:extLst>
                    <a:ext uri="{9D8B030D-6E8A-4147-A177-3AD203B41FA5}">
                      <a16:colId xmlns:a16="http://schemas.microsoft.com/office/drawing/2014/main" val="527343787"/>
                    </a:ext>
                  </a:extLst>
                </a:gridCol>
              </a:tblGrid>
              <a:tr h="443243">
                <a:tc gridSpan="5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Tablas de clientes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737" marR="100737" marT="50368" marB="503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90027"/>
                  </a:ext>
                </a:extLst>
              </a:tr>
              <a:tr h="3844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Campo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Tipo 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Tamaño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1" i="0" u="none" strike="noStrike">
                          <a:effectLst/>
                          <a:latin typeface="Arial" panose="020B0604020202020204" pitchFamily="34" charset="0"/>
                        </a:rPr>
                        <a:t>Descripción </a:t>
                      </a: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86904"/>
                  </a:ext>
                </a:extLst>
              </a:tr>
              <a:tr h="68669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I_cliente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numerico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effectLst/>
                          <a:latin typeface="Arial" panose="020B0604020202020204" pitchFamily="34" charset="0"/>
                        </a:rPr>
                        <a:t>numero de identificación del cliente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649877"/>
                  </a:ext>
                </a:extLst>
              </a:tr>
              <a:tr h="3844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Co_usuario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texto corto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e-mail o correo electronico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054924"/>
                  </a:ext>
                </a:extLst>
              </a:tr>
              <a:tr h="3844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R_Social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texto corto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Razon social del cliente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38579"/>
                  </a:ext>
                </a:extLst>
              </a:tr>
              <a:tr h="3844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Dirección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texto Corto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Dirección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6472"/>
                  </a:ext>
                </a:extLst>
              </a:tr>
              <a:tr h="3844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Telefono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numerico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000" b="0" i="0" u="none" strike="noStrike" dirty="0">
                          <a:effectLst/>
                          <a:latin typeface="Arial" panose="020B0604020202020204" pitchFamily="34" charset="0"/>
                        </a:rPr>
                        <a:t>Numero de contacto </a:t>
                      </a:r>
                    </a:p>
                  </a:txBody>
                  <a:tcPr marL="31480" marR="31480" marT="20987" marB="209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62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6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25B32-843C-4354-8F9A-7F17F58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rgbClr val="CA35DB"/>
                </a:solidFill>
              </a:rPr>
              <a:t>cronograma</a:t>
            </a:r>
            <a:endParaRPr lang="en-US" sz="9600" dirty="0">
              <a:solidFill>
                <a:srgbClr val="CA35DB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A35DB"/>
          </a:solidFill>
          <a:ln w="38100" cap="rnd">
            <a:solidFill>
              <a:srgbClr val="CA35D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C3B90-76C1-4341-B7CF-4369247B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</a:t>
            </a:r>
            <a:endParaRPr lang="es-CO" dirty="0"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86696F26-DB12-4740-BB55-3CC022D3F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89178"/>
              </p:ext>
            </p:extLst>
          </p:nvPr>
        </p:nvGraphicFramePr>
        <p:xfrm>
          <a:off x="401053" y="365125"/>
          <a:ext cx="11518227" cy="6127760"/>
        </p:xfrm>
        <a:graphic>
          <a:graphicData uri="http://schemas.openxmlformats.org/drawingml/2006/table">
            <a:tbl>
              <a:tblPr/>
              <a:tblGrid>
                <a:gridCol w="2386056">
                  <a:extLst>
                    <a:ext uri="{9D8B030D-6E8A-4147-A177-3AD203B41FA5}">
                      <a16:colId xmlns:a16="http://schemas.microsoft.com/office/drawing/2014/main" val="1057847249"/>
                    </a:ext>
                  </a:extLst>
                </a:gridCol>
                <a:gridCol w="287475">
                  <a:extLst>
                    <a:ext uri="{9D8B030D-6E8A-4147-A177-3AD203B41FA5}">
                      <a16:colId xmlns:a16="http://schemas.microsoft.com/office/drawing/2014/main" val="338134450"/>
                    </a:ext>
                  </a:extLst>
                </a:gridCol>
                <a:gridCol w="239563">
                  <a:extLst>
                    <a:ext uri="{9D8B030D-6E8A-4147-A177-3AD203B41FA5}">
                      <a16:colId xmlns:a16="http://schemas.microsoft.com/office/drawing/2014/main" val="143304949"/>
                    </a:ext>
                  </a:extLst>
                </a:gridCol>
                <a:gridCol w="297060">
                  <a:extLst>
                    <a:ext uri="{9D8B030D-6E8A-4147-A177-3AD203B41FA5}">
                      <a16:colId xmlns:a16="http://schemas.microsoft.com/office/drawing/2014/main" val="338031960"/>
                    </a:ext>
                  </a:extLst>
                </a:gridCol>
                <a:gridCol w="220399">
                  <a:extLst>
                    <a:ext uri="{9D8B030D-6E8A-4147-A177-3AD203B41FA5}">
                      <a16:colId xmlns:a16="http://schemas.microsoft.com/office/drawing/2014/main" val="2489836152"/>
                    </a:ext>
                  </a:extLst>
                </a:gridCol>
                <a:gridCol w="287475">
                  <a:extLst>
                    <a:ext uri="{9D8B030D-6E8A-4147-A177-3AD203B41FA5}">
                      <a16:colId xmlns:a16="http://schemas.microsoft.com/office/drawing/2014/main" val="3333684542"/>
                    </a:ext>
                  </a:extLst>
                </a:gridCol>
                <a:gridCol w="306642">
                  <a:extLst>
                    <a:ext uri="{9D8B030D-6E8A-4147-A177-3AD203B41FA5}">
                      <a16:colId xmlns:a16="http://schemas.microsoft.com/office/drawing/2014/main" val="2542508796"/>
                    </a:ext>
                  </a:extLst>
                </a:gridCol>
                <a:gridCol w="325807">
                  <a:extLst>
                    <a:ext uri="{9D8B030D-6E8A-4147-A177-3AD203B41FA5}">
                      <a16:colId xmlns:a16="http://schemas.microsoft.com/office/drawing/2014/main" val="3671168526"/>
                    </a:ext>
                  </a:extLst>
                </a:gridCol>
                <a:gridCol w="306642">
                  <a:extLst>
                    <a:ext uri="{9D8B030D-6E8A-4147-A177-3AD203B41FA5}">
                      <a16:colId xmlns:a16="http://schemas.microsoft.com/office/drawing/2014/main" val="3863620780"/>
                    </a:ext>
                  </a:extLst>
                </a:gridCol>
                <a:gridCol w="287475">
                  <a:extLst>
                    <a:ext uri="{9D8B030D-6E8A-4147-A177-3AD203B41FA5}">
                      <a16:colId xmlns:a16="http://schemas.microsoft.com/office/drawing/2014/main" val="1357030854"/>
                    </a:ext>
                  </a:extLst>
                </a:gridCol>
                <a:gridCol w="325807">
                  <a:extLst>
                    <a:ext uri="{9D8B030D-6E8A-4147-A177-3AD203B41FA5}">
                      <a16:colId xmlns:a16="http://schemas.microsoft.com/office/drawing/2014/main" val="944435137"/>
                    </a:ext>
                  </a:extLst>
                </a:gridCol>
                <a:gridCol w="325807">
                  <a:extLst>
                    <a:ext uri="{9D8B030D-6E8A-4147-A177-3AD203B41FA5}">
                      <a16:colId xmlns:a16="http://schemas.microsoft.com/office/drawing/2014/main" val="4054027787"/>
                    </a:ext>
                  </a:extLst>
                </a:gridCol>
                <a:gridCol w="325807">
                  <a:extLst>
                    <a:ext uri="{9D8B030D-6E8A-4147-A177-3AD203B41FA5}">
                      <a16:colId xmlns:a16="http://schemas.microsoft.com/office/drawing/2014/main" val="1753556576"/>
                    </a:ext>
                  </a:extLst>
                </a:gridCol>
                <a:gridCol w="297060">
                  <a:extLst>
                    <a:ext uri="{9D8B030D-6E8A-4147-A177-3AD203B41FA5}">
                      <a16:colId xmlns:a16="http://schemas.microsoft.com/office/drawing/2014/main" val="2061022826"/>
                    </a:ext>
                  </a:extLst>
                </a:gridCol>
                <a:gridCol w="316225">
                  <a:extLst>
                    <a:ext uri="{9D8B030D-6E8A-4147-A177-3AD203B41FA5}">
                      <a16:colId xmlns:a16="http://schemas.microsoft.com/office/drawing/2014/main" val="2738897924"/>
                    </a:ext>
                  </a:extLst>
                </a:gridCol>
                <a:gridCol w="364137">
                  <a:extLst>
                    <a:ext uri="{9D8B030D-6E8A-4147-A177-3AD203B41FA5}">
                      <a16:colId xmlns:a16="http://schemas.microsoft.com/office/drawing/2014/main" val="322663474"/>
                    </a:ext>
                  </a:extLst>
                </a:gridCol>
                <a:gridCol w="277894">
                  <a:extLst>
                    <a:ext uri="{9D8B030D-6E8A-4147-A177-3AD203B41FA5}">
                      <a16:colId xmlns:a16="http://schemas.microsoft.com/office/drawing/2014/main" val="3607317872"/>
                    </a:ext>
                  </a:extLst>
                </a:gridCol>
                <a:gridCol w="306642">
                  <a:extLst>
                    <a:ext uri="{9D8B030D-6E8A-4147-A177-3AD203B41FA5}">
                      <a16:colId xmlns:a16="http://schemas.microsoft.com/office/drawing/2014/main" val="1871283169"/>
                    </a:ext>
                  </a:extLst>
                </a:gridCol>
                <a:gridCol w="287475">
                  <a:extLst>
                    <a:ext uri="{9D8B030D-6E8A-4147-A177-3AD203B41FA5}">
                      <a16:colId xmlns:a16="http://schemas.microsoft.com/office/drawing/2014/main" val="1273526336"/>
                    </a:ext>
                  </a:extLst>
                </a:gridCol>
                <a:gridCol w="306642">
                  <a:extLst>
                    <a:ext uri="{9D8B030D-6E8A-4147-A177-3AD203B41FA5}">
                      <a16:colId xmlns:a16="http://schemas.microsoft.com/office/drawing/2014/main" val="2766943991"/>
                    </a:ext>
                  </a:extLst>
                </a:gridCol>
                <a:gridCol w="249147">
                  <a:extLst>
                    <a:ext uri="{9D8B030D-6E8A-4147-A177-3AD203B41FA5}">
                      <a16:colId xmlns:a16="http://schemas.microsoft.com/office/drawing/2014/main" val="273002678"/>
                    </a:ext>
                  </a:extLst>
                </a:gridCol>
                <a:gridCol w="306642">
                  <a:extLst>
                    <a:ext uri="{9D8B030D-6E8A-4147-A177-3AD203B41FA5}">
                      <a16:colId xmlns:a16="http://schemas.microsoft.com/office/drawing/2014/main" val="2925345668"/>
                    </a:ext>
                  </a:extLst>
                </a:gridCol>
                <a:gridCol w="249147">
                  <a:extLst>
                    <a:ext uri="{9D8B030D-6E8A-4147-A177-3AD203B41FA5}">
                      <a16:colId xmlns:a16="http://schemas.microsoft.com/office/drawing/2014/main" val="190336378"/>
                    </a:ext>
                  </a:extLst>
                </a:gridCol>
                <a:gridCol w="249147">
                  <a:extLst>
                    <a:ext uri="{9D8B030D-6E8A-4147-A177-3AD203B41FA5}">
                      <a16:colId xmlns:a16="http://schemas.microsoft.com/office/drawing/2014/main" val="174233296"/>
                    </a:ext>
                  </a:extLst>
                </a:gridCol>
                <a:gridCol w="249147">
                  <a:extLst>
                    <a:ext uri="{9D8B030D-6E8A-4147-A177-3AD203B41FA5}">
                      <a16:colId xmlns:a16="http://schemas.microsoft.com/office/drawing/2014/main" val="1763627815"/>
                    </a:ext>
                  </a:extLst>
                </a:gridCol>
                <a:gridCol w="268311">
                  <a:extLst>
                    <a:ext uri="{9D8B030D-6E8A-4147-A177-3AD203B41FA5}">
                      <a16:colId xmlns:a16="http://schemas.microsoft.com/office/drawing/2014/main" val="2947624563"/>
                    </a:ext>
                  </a:extLst>
                </a:gridCol>
                <a:gridCol w="229981">
                  <a:extLst>
                    <a:ext uri="{9D8B030D-6E8A-4147-A177-3AD203B41FA5}">
                      <a16:colId xmlns:a16="http://schemas.microsoft.com/office/drawing/2014/main" val="226604184"/>
                    </a:ext>
                  </a:extLst>
                </a:gridCol>
                <a:gridCol w="229981">
                  <a:extLst>
                    <a:ext uri="{9D8B030D-6E8A-4147-A177-3AD203B41FA5}">
                      <a16:colId xmlns:a16="http://schemas.microsoft.com/office/drawing/2014/main" val="3273492943"/>
                    </a:ext>
                  </a:extLst>
                </a:gridCol>
                <a:gridCol w="239563">
                  <a:extLst>
                    <a:ext uri="{9D8B030D-6E8A-4147-A177-3AD203B41FA5}">
                      <a16:colId xmlns:a16="http://schemas.microsoft.com/office/drawing/2014/main" val="221029361"/>
                    </a:ext>
                  </a:extLst>
                </a:gridCol>
                <a:gridCol w="344973">
                  <a:extLst>
                    <a:ext uri="{9D8B030D-6E8A-4147-A177-3AD203B41FA5}">
                      <a16:colId xmlns:a16="http://schemas.microsoft.com/office/drawing/2014/main" val="2120597698"/>
                    </a:ext>
                  </a:extLst>
                </a:gridCol>
                <a:gridCol w="258729">
                  <a:extLst>
                    <a:ext uri="{9D8B030D-6E8A-4147-A177-3AD203B41FA5}">
                      <a16:colId xmlns:a16="http://schemas.microsoft.com/office/drawing/2014/main" val="1545994242"/>
                    </a:ext>
                  </a:extLst>
                </a:gridCol>
                <a:gridCol w="287475">
                  <a:extLst>
                    <a:ext uri="{9D8B030D-6E8A-4147-A177-3AD203B41FA5}">
                      <a16:colId xmlns:a16="http://schemas.microsoft.com/office/drawing/2014/main" val="3334638081"/>
                    </a:ext>
                  </a:extLst>
                </a:gridCol>
                <a:gridCol w="277894">
                  <a:extLst>
                    <a:ext uri="{9D8B030D-6E8A-4147-A177-3AD203B41FA5}">
                      <a16:colId xmlns:a16="http://schemas.microsoft.com/office/drawing/2014/main" val="374857681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ACTIVIDAD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CRONOGRAMA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349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>
                          <a:solidFill>
                            <a:srgbClr val="FFFF00"/>
                          </a:solidFill>
                          <a:effectLst/>
                        </a:rPr>
                        <a:t>MES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NOVIEMBRE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DICIEMBRE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ENERO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FEBRERO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MARZO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ABRIL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MAYO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00"/>
                          </a:solidFill>
                          <a:effectLst/>
                        </a:rPr>
                        <a:t>JUNIO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19678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>
                          <a:solidFill>
                            <a:srgbClr val="FFFF00"/>
                          </a:solidFill>
                          <a:effectLst/>
                        </a:rPr>
                        <a:t>SEMANA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1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2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3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effectLst/>
                        </a:rPr>
                        <a:t>4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3085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Recolección de datos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37704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analisis de requerimientos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73506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requisitos funcionales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0238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requisitos no funcionales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2345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mapa de procesos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2451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definicion de requerimientos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8851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onjetivo general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95018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objetivos especificos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5308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alcance del proyecto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7515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diagramas uml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8808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uml de caso de uso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5279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uml de clase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6299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uml de secuencia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9368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uml de colaboracion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608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modelo de relaciones 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666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diccionario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931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>
                          <a:solidFill>
                            <a:srgbClr val="FFFFFF"/>
                          </a:solidFill>
                          <a:effectLst/>
                        </a:rPr>
                        <a:t>presupuesto parcial</a:t>
                      </a: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200" dirty="0">
                        <a:effectLst/>
                      </a:endParaRPr>
                    </a:p>
                  </a:txBody>
                  <a:tcPr marL="19449" marR="19449" marT="12966" marB="129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5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7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alculadora y bloc de notas">
            <a:extLst>
              <a:ext uri="{FF2B5EF4-FFF2-40B4-BE49-F238E27FC236}">
                <a16:creationId xmlns:a16="http://schemas.microsoft.com/office/drawing/2014/main" id="{495BE218-D971-4730-9AFD-CD3AEF9C2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9" b="4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E87E63-A92B-4613-9E68-E82BE9C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presupuesto</a:t>
            </a:r>
          </a:p>
        </p:txBody>
      </p:sp>
    </p:spTree>
    <p:extLst>
      <p:ext uri="{BB962C8B-B14F-4D97-AF65-F5344CB8AC3E}">
        <p14:creationId xmlns:p14="http://schemas.microsoft.com/office/powerpoint/2010/main" val="305139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F9E9AA-E7EA-4DD8-9917-5A18A631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438355"/>
              </p:ext>
            </p:extLst>
          </p:nvPr>
        </p:nvGraphicFramePr>
        <p:xfrm>
          <a:off x="625641" y="557462"/>
          <a:ext cx="10940717" cy="5743076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335537">
                  <a:extLst>
                    <a:ext uri="{9D8B030D-6E8A-4147-A177-3AD203B41FA5}">
                      <a16:colId xmlns:a16="http://schemas.microsoft.com/office/drawing/2014/main" val="3058165865"/>
                    </a:ext>
                  </a:extLst>
                </a:gridCol>
                <a:gridCol w="1023456">
                  <a:extLst>
                    <a:ext uri="{9D8B030D-6E8A-4147-A177-3AD203B41FA5}">
                      <a16:colId xmlns:a16="http://schemas.microsoft.com/office/drawing/2014/main" val="1348386476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543912529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2978465846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1958354702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2515496640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1697032117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1260123934"/>
                    </a:ext>
                  </a:extLst>
                </a:gridCol>
                <a:gridCol w="925375">
                  <a:extLst>
                    <a:ext uri="{9D8B030D-6E8A-4147-A177-3AD203B41FA5}">
                      <a16:colId xmlns:a16="http://schemas.microsoft.com/office/drawing/2014/main" val="3138030228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3940875934"/>
                    </a:ext>
                  </a:extLst>
                </a:gridCol>
                <a:gridCol w="933053">
                  <a:extLst>
                    <a:ext uri="{9D8B030D-6E8A-4147-A177-3AD203B41FA5}">
                      <a16:colId xmlns:a16="http://schemas.microsoft.com/office/drawing/2014/main" val="3675359869"/>
                    </a:ext>
                  </a:extLst>
                </a:gridCol>
              </a:tblGrid>
              <a:tr h="480628"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PRESUPUESTO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672341820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COMNENTE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1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2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3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4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5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6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MES 7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CANTIDAD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COSTO UNITARIO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COSTO TOTAL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841006580"/>
                  </a:ext>
                </a:extLst>
              </a:tr>
              <a:tr h="278328"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MANO DE OBRA</a:t>
                      </a:r>
                    </a:p>
                  </a:txBody>
                  <a:tcPr marL="15260" marR="15260" marT="10173" marB="10173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05163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ANALISTA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 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 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$40.000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$4.000.000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757702411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DISEÑADOR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30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$50.000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$1.500.000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272982835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PROGRAMADOR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30 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$60.000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$1.800.000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156590616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SERVICIOS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072302253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ENERGIA ELECTRICA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15.2 KW/H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106,4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$72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$7.661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752553780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INTERNET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 GB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 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 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30 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 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 GB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$5.000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$600.000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1165331823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PASAJES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140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$2.500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$350.000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788741069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DOMINIO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 AÑO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$45.000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45000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784726260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SOPORTE TECNICO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4275805702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MANTENIMIENTO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155493481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SUBTOTAL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$8.302.661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798011909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15% IMPREVISTOS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$1.245.399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2307628547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25% GANANCIA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>
                          <a:effectLst/>
                        </a:rPr>
                        <a:t>$2.075.665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254471293"/>
                  </a:ext>
                </a:extLst>
              </a:tr>
              <a:tr h="278328"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endParaRPr lang="es-CO" sz="1000">
                        <a:effectLst/>
                      </a:endParaRP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000">
                          <a:effectLst/>
                        </a:rPr>
                        <a:t>TOTAL </a:t>
                      </a:r>
                    </a:p>
                  </a:txBody>
                  <a:tcPr marL="15260" marR="15260" marT="10173" marB="1017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O" sz="1000" dirty="0">
                          <a:effectLst/>
                        </a:rPr>
                        <a:t>$11.623.725</a:t>
                      </a:r>
                    </a:p>
                  </a:txBody>
                  <a:tcPr marL="15260" marR="15260" marT="10173" marB="10173" anchor="b"/>
                </a:tc>
                <a:extLst>
                  <a:ext uri="{0D108BD9-81ED-4DB2-BD59-A6C34878D82A}">
                    <a16:rowId xmlns:a16="http://schemas.microsoft.com/office/drawing/2014/main" val="359224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83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8CCF-57E1-431C-99B8-BD162903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de trabajo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2AAFB0-BC30-4D74-9D37-CFA52F5B4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54387"/>
              </p:ext>
            </p:extLst>
          </p:nvPr>
        </p:nvGraphicFramePr>
        <p:xfrm>
          <a:off x="838200" y="1928813"/>
          <a:ext cx="105156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305877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1799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09577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6591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4878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gerente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Programador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Diseñador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Analista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Tintos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Victor Delgado</a:t>
                      </a:r>
                    </a:p>
                    <a:p>
                      <a:r>
                        <a:rPr lang="es-MX" dirty="0" err="1"/>
                        <a:t>Jose</a:t>
                      </a:r>
                      <a:r>
                        <a:rPr lang="es-MX" dirty="0"/>
                        <a:t> Manuel </a:t>
                      </a:r>
                      <a:r>
                        <a:rPr lang="es-MX" dirty="0" err="1"/>
                        <a:t>Sanchez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Victor Delgado</a:t>
                      </a:r>
                    </a:p>
                    <a:p>
                      <a:r>
                        <a:rPr lang="es-MX" dirty="0" err="1"/>
                        <a:t>Jose</a:t>
                      </a:r>
                      <a:r>
                        <a:rPr lang="es-MX" dirty="0"/>
                        <a:t> Manuel </a:t>
                      </a:r>
                      <a:r>
                        <a:rPr lang="es-MX" dirty="0" err="1"/>
                        <a:t>Sanchez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Victor Delgado</a:t>
                      </a:r>
                    </a:p>
                    <a:p>
                      <a:r>
                        <a:rPr lang="es-MX" dirty="0" err="1"/>
                        <a:t>Jose</a:t>
                      </a:r>
                      <a:r>
                        <a:rPr lang="es-MX" dirty="0"/>
                        <a:t> Manuel </a:t>
                      </a:r>
                      <a:r>
                        <a:rPr lang="es-MX" dirty="0" err="1"/>
                        <a:t>Sanchez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Victor Delgado</a:t>
                      </a:r>
                    </a:p>
                    <a:p>
                      <a:r>
                        <a:rPr lang="es-MX" dirty="0" err="1"/>
                        <a:t>Jose</a:t>
                      </a:r>
                      <a:r>
                        <a:rPr lang="es-MX" dirty="0"/>
                        <a:t> Manuel </a:t>
                      </a:r>
                      <a:r>
                        <a:rPr lang="es-MX" dirty="0" err="1"/>
                        <a:t>Sanchez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Deison</a:t>
                      </a:r>
                      <a:r>
                        <a:rPr lang="es-MX" dirty="0"/>
                        <a:t> </a:t>
                      </a:r>
                    </a:p>
                    <a:p>
                      <a:r>
                        <a:rPr lang="es-MX" dirty="0"/>
                        <a:t>Santiago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6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4A4AE-331C-43EA-A689-2C93CFF4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misión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9D7E3-061C-4D46-BA5B-67326DD5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Prestar un excelente servicio con nuestro equipo de trabajo a la empresa Calzado </a:t>
            </a:r>
            <a:r>
              <a:rPr lang="es-ES" sz="2800" dirty="0" err="1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Macavi</a:t>
            </a:r>
            <a:r>
              <a:rPr lang="es-ES" sz="2800" dirty="0"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 brindar una solución de software y hardware para la mejora de facturación de esta misma y lograr así la satisfacción de nuestro cliente.</a:t>
            </a:r>
            <a:endParaRPr lang="es-CO" sz="2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904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DA68-756E-44B0-813D-2C80DAF0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E8E14-6AB3-4D1F-A950-73E4DBAB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Como la empresa calzado </a:t>
            </a:r>
            <a:r>
              <a:rPr lang="es-ES" sz="2800" dirty="0" err="1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macavi</a:t>
            </a:r>
            <a:r>
              <a:rPr lang="es-ES" sz="2800" dirty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 no cuenta con un sistema digital por lo tanto se facilitara la facturación lo que se quiere lograr es que esta empresa a largo plazo valla implementando más sistemas de información para la mejora continua de esta misma y lograr así ser una de las mejores empresas de calzado con sistemas de información. 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02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BCEA8-EDE0-48A8-82B0-61CFC5FB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Evidencia de casos de uso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35DB"/>
          </a:solidFill>
          <a:ln w="38100" cap="rnd">
            <a:solidFill>
              <a:srgbClr val="CA35D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A4CC2C-0C8C-436E-9B18-7E1DF9938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112" y="950120"/>
            <a:ext cx="7948395" cy="49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53ACF-71C1-4625-9979-192CBD9C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Uml de clases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DF02A47-930E-49AE-8AF8-710D6D2A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07" y="1744835"/>
            <a:ext cx="10989855" cy="4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D7D6D-AFCC-4760-BEED-82B9A6D0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Uml de secuencia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188917-C2FA-42F3-A3CD-551D4292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85" y="1924336"/>
            <a:ext cx="11059030" cy="43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8763-FD7A-49FA-9283-5281FE21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Uml</a:t>
            </a:r>
            <a:r>
              <a:rPr lang="es-MX" dirty="0"/>
              <a:t> de colaboración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E4E727-E7FA-4B9E-939A-BFA06969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2" y="2189055"/>
            <a:ext cx="11583642" cy="3570300"/>
          </a:xfrm>
        </p:spPr>
      </p:pic>
    </p:spTree>
    <p:extLst>
      <p:ext uri="{BB962C8B-B14F-4D97-AF65-F5344CB8AC3E}">
        <p14:creationId xmlns:p14="http://schemas.microsoft.com/office/powerpoint/2010/main" val="34229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25874-311C-4249-A8F4-1055BA86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Modelo entidad 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B92F32-E16A-40C3-BB97-CE2316C1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09024"/>
            <a:ext cx="11548872" cy="37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63F82E-0506-4CFE-A736-E827024F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MX" sz="6000" dirty="0"/>
              <a:t>Diccionario usuario</a:t>
            </a:r>
            <a:endParaRPr lang="es-CO" sz="6000" dirty="0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A35DB"/>
          </a:solidFill>
          <a:ln w="34925">
            <a:solidFill>
              <a:srgbClr val="CA35D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3">
            <a:extLst>
              <a:ext uri="{FF2B5EF4-FFF2-40B4-BE49-F238E27FC236}">
                <a16:creationId xmlns:a16="http://schemas.microsoft.com/office/drawing/2014/main" id="{63DE4B41-8A8F-4F1B-8277-659450470D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986211"/>
          <a:ext cx="6900515" cy="4845364"/>
        </p:xfrm>
        <a:graphic>
          <a:graphicData uri="http://schemas.openxmlformats.org/drawingml/2006/table">
            <a:tbl>
              <a:tblPr/>
              <a:tblGrid>
                <a:gridCol w="667025">
                  <a:extLst>
                    <a:ext uri="{9D8B030D-6E8A-4147-A177-3AD203B41FA5}">
                      <a16:colId xmlns:a16="http://schemas.microsoft.com/office/drawing/2014/main" val="2838593192"/>
                    </a:ext>
                  </a:extLst>
                </a:gridCol>
                <a:gridCol w="1588084">
                  <a:extLst>
                    <a:ext uri="{9D8B030D-6E8A-4147-A177-3AD203B41FA5}">
                      <a16:colId xmlns:a16="http://schemas.microsoft.com/office/drawing/2014/main" val="3879290190"/>
                    </a:ext>
                  </a:extLst>
                </a:gridCol>
                <a:gridCol w="1394959">
                  <a:extLst>
                    <a:ext uri="{9D8B030D-6E8A-4147-A177-3AD203B41FA5}">
                      <a16:colId xmlns:a16="http://schemas.microsoft.com/office/drawing/2014/main" val="802832285"/>
                    </a:ext>
                  </a:extLst>
                </a:gridCol>
                <a:gridCol w="1246401">
                  <a:extLst>
                    <a:ext uri="{9D8B030D-6E8A-4147-A177-3AD203B41FA5}">
                      <a16:colId xmlns:a16="http://schemas.microsoft.com/office/drawing/2014/main" val="1457812302"/>
                    </a:ext>
                  </a:extLst>
                </a:gridCol>
                <a:gridCol w="2004046">
                  <a:extLst>
                    <a:ext uri="{9D8B030D-6E8A-4147-A177-3AD203B41FA5}">
                      <a16:colId xmlns:a16="http://schemas.microsoft.com/office/drawing/2014/main" val="1924239152"/>
                    </a:ext>
                  </a:extLst>
                </a:gridCol>
              </a:tblGrid>
              <a:tr h="470632">
                <a:tc gridSpan="5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1" i="0" u="none" strike="noStrike">
                          <a:effectLst/>
                          <a:latin typeface="Arial" panose="020B0604020202020204" pitchFamily="34" charset="0"/>
                        </a:rPr>
                        <a:t>Tablas de usuarios del sistema</a:t>
                      </a:r>
                      <a:endParaRPr lang="es-E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62" marR="106962" marT="53481" marB="5348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96311"/>
                  </a:ext>
                </a:extLst>
              </a:tr>
              <a:tr h="40823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1" i="0" u="none" strike="noStrike"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1" i="0" u="none" strike="noStrike">
                          <a:effectLst/>
                          <a:latin typeface="Arial" panose="020B0604020202020204" pitchFamily="34" charset="0"/>
                        </a:rPr>
                        <a:t>Campo</a:t>
                      </a: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1" i="0" u="none" strike="noStrike">
                          <a:effectLst/>
                          <a:latin typeface="Arial" panose="020B0604020202020204" pitchFamily="34" charset="0"/>
                        </a:rPr>
                        <a:t>Tipo </a:t>
                      </a: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1" i="0" u="none" strike="noStrike">
                          <a:effectLst/>
                          <a:latin typeface="Arial" panose="020B0604020202020204" pitchFamily="34" charset="0"/>
                        </a:rPr>
                        <a:t>Tamaño</a:t>
                      </a: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1" i="0" u="none" strike="noStrike">
                          <a:effectLst/>
                          <a:latin typeface="Arial" panose="020B0604020202020204" pitchFamily="34" charset="0"/>
                        </a:rPr>
                        <a:t>Descripción </a:t>
                      </a: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528"/>
                  </a:ext>
                </a:extLst>
              </a:tr>
              <a:tr h="105000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C_usuario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texto corto-numerico 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Arial" panose="020B0604020202020204" pitchFamily="34" charset="0"/>
                        </a:rPr>
                        <a:t>contraseña de uso personal, para logeo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003884"/>
                  </a:ext>
                </a:extLst>
              </a:tr>
              <a:tr h="72912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Co_usuario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texto corto 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e-mail o correo electronico 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453416"/>
                  </a:ext>
                </a:extLst>
              </a:tr>
              <a:tr h="72912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Nombres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texto corto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Nombre del usuario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605889"/>
                  </a:ext>
                </a:extLst>
              </a:tr>
              <a:tr h="72912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Apellidos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texto Corto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Apellidos del usuario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478255"/>
                  </a:ext>
                </a:extLst>
              </a:tr>
              <a:tr h="72912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Dirección 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texto Corto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100" b="0" i="0" u="none" strike="noStrike">
                          <a:effectLst/>
                          <a:latin typeface="Arial" panose="020B0604020202020204" pitchFamily="34" charset="0"/>
                        </a:rPr>
                        <a:t>Dirección del usuario</a:t>
                      </a:r>
                    </a:p>
                  </a:txBody>
                  <a:tcPr marL="33426" marR="33426" marT="22284" marB="222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4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907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A35DB"/>
      </a:accent1>
      <a:accent2>
        <a:srgbClr val="7628CA"/>
      </a:accent2>
      <a:accent3>
        <a:srgbClr val="4035DB"/>
      </a:accent3>
      <a:accent4>
        <a:srgbClr val="235DC9"/>
      </a:accent4>
      <a:accent5>
        <a:srgbClr val="35B4DB"/>
      </a:accent5>
      <a:accent6>
        <a:srgbClr val="22C2A4"/>
      </a:accent6>
      <a:hlink>
        <a:srgbClr val="3F8C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528</Words>
  <Application>Microsoft Office PowerPoint</Application>
  <PresentationFormat>Panorámica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Constantia</vt:lpstr>
      <vt:lpstr>The Hand Bold</vt:lpstr>
      <vt:lpstr>The Serif Hand Black</vt:lpstr>
      <vt:lpstr>SketchyVTI</vt:lpstr>
      <vt:lpstr>Sistema de información para la facturación de calzado macavi</vt:lpstr>
      <vt:lpstr>misión</vt:lpstr>
      <vt:lpstr>Visión </vt:lpstr>
      <vt:lpstr>Evidencia de casos de uso</vt:lpstr>
      <vt:lpstr>Uml de clases</vt:lpstr>
      <vt:lpstr>Uml de secuencia</vt:lpstr>
      <vt:lpstr>Uml de colaboración</vt:lpstr>
      <vt:lpstr>Modelo entidad relación</vt:lpstr>
      <vt:lpstr>Diccionario usuario</vt:lpstr>
      <vt:lpstr>Diccionario de clientes</vt:lpstr>
      <vt:lpstr>cronograma</vt:lpstr>
      <vt:lpstr>cronograma</vt:lpstr>
      <vt:lpstr>presupuesto</vt:lpstr>
      <vt:lpstr>Presentación de PowerPoint</vt:lpstr>
      <vt:lpstr>Roles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facturación de calzado macavi</dc:title>
  <dc:creator>victor sebastian delgado gomez</dc:creator>
  <cp:lastModifiedBy>victor sebastian delgado gomez</cp:lastModifiedBy>
  <cp:revision>6</cp:revision>
  <dcterms:created xsi:type="dcterms:W3CDTF">2021-06-24T00:16:30Z</dcterms:created>
  <dcterms:modified xsi:type="dcterms:W3CDTF">2021-06-24T01:10:39Z</dcterms:modified>
</cp:coreProperties>
</file>