
<file path=[Content_Types].xml><?xml version="1.0" encoding="utf-8"?>
<Types xmlns="http://schemas.openxmlformats.org/package/2006/content-types">
  <Default Extension="aac" ContentType="audio/aac"/>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72" r:id="rId10"/>
    <p:sldId id="273" r:id="rId11"/>
    <p:sldId id="264" r:id="rId12"/>
    <p:sldId id="265" r:id="rId13"/>
    <p:sldId id="266" r:id="rId14"/>
    <p:sldId id="267" r:id="rId15"/>
    <p:sldId id="268" r:id="rId16"/>
    <p:sldId id="269" r:id="rId17"/>
    <p:sldId id="270" r:id="rId18"/>
    <p:sldId id="271" r:id="rId1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7/25/2021</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444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7/25/2021</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1338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7/25/2021</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04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7/25/2021</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2849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7/25/2021</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594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7/25/2021</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3755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7/25/2021</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3201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7/25/2021</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28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7/25/2021</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415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7/25/2021</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232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7/25/2021</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1927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7/25/2021</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‹Nº›</a:t>
            </a:fld>
            <a:endParaRPr lang="en-US"/>
          </a:p>
        </p:txBody>
      </p:sp>
    </p:spTree>
    <p:extLst>
      <p:ext uri="{BB962C8B-B14F-4D97-AF65-F5344CB8AC3E}">
        <p14:creationId xmlns:p14="http://schemas.microsoft.com/office/powerpoint/2010/main" val="11004060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aac"/><Relationship Id="rId1" Type="http://schemas.microsoft.com/office/2007/relationships/media" Target="../media/media1.aac"/><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3A359BEF-58E3-4A54-AB06-435D1A501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a:extLst>
              <a:ext uri="{FF2B5EF4-FFF2-40B4-BE49-F238E27FC236}">
                <a16:creationId xmlns:a16="http://schemas.microsoft.com/office/drawing/2014/main" id="{E5CBF618-D78A-412F-9D86-1D6288E826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a:extLst>
              <a:ext uri="{FF2B5EF4-FFF2-40B4-BE49-F238E27FC236}">
                <a16:creationId xmlns:a16="http://schemas.microsoft.com/office/drawing/2014/main" id="{D42C86BD-D494-4F36-A9B5-DFE5680D251A}"/>
              </a:ext>
            </a:extLst>
          </p:cNvPr>
          <p:cNvPicPr>
            <a:picLocks noChangeAspect="1"/>
          </p:cNvPicPr>
          <p:nvPr/>
        </p:nvPicPr>
        <p:blipFill rotWithShape="1">
          <a:blip r:embed="rId2">
            <a:duotone>
              <a:schemeClr val="accent1">
                <a:shade val="45000"/>
                <a:satMod val="135000"/>
              </a:schemeClr>
              <a:prstClr val="white"/>
            </a:duotone>
            <a:alphaModFix amt="35000"/>
          </a:blip>
          <a:srcRect t="6511" b="3489"/>
          <a:stretch/>
        </p:blipFill>
        <p:spPr>
          <a:xfrm>
            <a:off x="20" y="-8877"/>
            <a:ext cx="12191980" cy="6858000"/>
          </a:xfrm>
          <a:prstGeom prst="rect">
            <a:avLst/>
          </a:prstGeom>
        </p:spPr>
      </p:pic>
      <p:sp>
        <p:nvSpPr>
          <p:cNvPr id="2" name="Título 1">
            <a:extLst>
              <a:ext uri="{FF2B5EF4-FFF2-40B4-BE49-F238E27FC236}">
                <a16:creationId xmlns:a16="http://schemas.microsoft.com/office/drawing/2014/main" id="{FB83C96F-FBED-4354-A78D-DF9DA3277B1A}"/>
              </a:ext>
            </a:extLst>
          </p:cNvPr>
          <p:cNvSpPr>
            <a:spLocks noGrp="1"/>
          </p:cNvSpPr>
          <p:nvPr>
            <p:ph type="ctrTitle"/>
          </p:nvPr>
        </p:nvSpPr>
        <p:spPr>
          <a:xfrm>
            <a:off x="838200" y="698643"/>
            <a:ext cx="5243394" cy="5189746"/>
          </a:xfrm>
        </p:spPr>
        <p:txBody>
          <a:bodyPr vert="horz" lIns="91440" tIns="45720" rIns="91440" bIns="45720" rtlCol="0" anchor="t">
            <a:normAutofit/>
          </a:bodyPr>
          <a:lstStyle/>
          <a:p>
            <a:r>
              <a:rPr lang="en-US" sz="5000" kern="1200">
                <a:solidFill>
                  <a:srgbClr val="FFFFFF"/>
                </a:solidFill>
                <a:latin typeface="+mj-lt"/>
                <a:ea typeface="+mj-ea"/>
                <a:cs typeface="+mj-cs"/>
              </a:rPr>
              <a:t>Sistemas de información para la gestión de facturación en calzado macavi</a:t>
            </a:r>
          </a:p>
        </p:txBody>
      </p:sp>
      <p:cxnSp>
        <p:nvCxnSpPr>
          <p:cNvPr id="15" name="Straight Connector 1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 name="Subtítulo 2">
            <a:extLst>
              <a:ext uri="{FF2B5EF4-FFF2-40B4-BE49-F238E27FC236}">
                <a16:creationId xmlns:a16="http://schemas.microsoft.com/office/drawing/2014/main" id="{17939478-9184-42E9-BB1E-CA8157924A89}"/>
              </a:ext>
            </a:extLst>
          </p:cNvPr>
          <p:cNvSpPr>
            <a:spLocks noGrp="1"/>
          </p:cNvSpPr>
          <p:nvPr>
            <p:ph type="subTitle" idx="1"/>
          </p:nvPr>
        </p:nvSpPr>
        <p:spPr>
          <a:xfrm>
            <a:off x="7229042" y="698643"/>
            <a:ext cx="4124758" cy="5301467"/>
          </a:xfrm>
        </p:spPr>
        <p:txBody>
          <a:bodyPr vert="horz" lIns="91440" tIns="45720" rIns="91440" bIns="45720" rtlCol="0" anchor="b">
            <a:normAutofit/>
          </a:bodyPr>
          <a:lstStyle/>
          <a:p>
            <a:pPr indent="-228600">
              <a:buFont typeface="Arial" panose="020B0604020202020204" pitchFamily="34" charset="0"/>
              <a:buChar char="•"/>
            </a:pPr>
            <a:r>
              <a:rPr lang="en-US" sz="1800" dirty="0">
                <a:solidFill>
                  <a:srgbClr val="FFFFFF"/>
                </a:solidFill>
              </a:rPr>
              <a:t>Victor Sebastian Delgado Gomez</a:t>
            </a:r>
          </a:p>
          <a:p>
            <a:pPr indent="-228600">
              <a:buFont typeface="Arial" panose="020B0604020202020204" pitchFamily="34" charset="0"/>
              <a:buChar char="•"/>
            </a:pPr>
            <a:r>
              <a:rPr lang="en-US" sz="1800" dirty="0">
                <a:solidFill>
                  <a:srgbClr val="FFFFFF"/>
                </a:solidFill>
              </a:rPr>
              <a:t>Jose Manuel Sanchez </a:t>
            </a:r>
            <a:r>
              <a:rPr lang="en-US" sz="1800" dirty="0" err="1">
                <a:solidFill>
                  <a:srgbClr val="FFFFFF"/>
                </a:solidFill>
              </a:rPr>
              <a:t>Osma</a:t>
            </a:r>
            <a:endParaRPr lang="en-US" sz="1800" dirty="0">
              <a:solidFill>
                <a:srgbClr val="FFFFFF"/>
              </a:solidFill>
            </a:endParaRPr>
          </a:p>
          <a:p>
            <a:pPr indent="-228600">
              <a:buFont typeface="Arial" panose="020B0604020202020204" pitchFamily="34" charset="0"/>
              <a:buChar char="•"/>
            </a:pPr>
            <a:r>
              <a:rPr lang="en-US" sz="1800" dirty="0">
                <a:solidFill>
                  <a:srgbClr val="FFFFFF"/>
                </a:solidFill>
              </a:rPr>
              <a:t>Santiago Cardona Garcia</a:t>
            </a:r>
          </a:p>
          <a:p>
            <a:pPr indent="-228600">
              <a:buFont typeface="Arial" panose="020B0604020202020204" pitchFamily="34" charset="0"/>
              <a:buChar char="•"/>
            </a:pPr>
            <a:r>
              <a:rPr lang="en-US" sz="1800" dirty="0" err="1">
                <a:solidFill>
                  <a:srgbClr val="FFFFFF"/>
                </a:solidFill>
              </a:rPr>
              <a:t>Deison</a:t>
            </a:r>
            <a:r>
              <a:rPr lang="en-US" sz="1800" dirty="0">
                <a:solidFill>
                  <a:srgbClr val="FFFFFF"/>
                </a:solidFill>
              </a:rPr>
              <a:t> Fernando </a:t>
            </a:r>
            <a:r>
              <a:rPr lang="en-US" sz="1800" dirty="0" err="1">
                <a:solidFill>
                  <a:srgbClr val="FFFFFF"/>
                </a:solidFill>
              </a:rPr>
              <a:t>Mañosca</a:t>
            </a:r>
            <a:r>
              <a:rPr lang="en-US" sz="1800" dirty="0">
                <a:solidFill>
                  <a:srgbClr val="FFFFFF"/>
                </a:solidFill>
              </a:rPr>
              <a:t> Gonzales </a:t>
            </a:r>
          </a:p>
        </p:txBody>
      </p:sp>
    </p:spTree>
    <p:extLst>
      <p:ext uri="{BB962C8B-B14F-4D97-AF65-F5344CB8AC3E}">
        <p14:creationId xmlns:p14="http://schemas.microsoft.com/office/powerpoint/2010/main" val="765861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E452CD-3798-4CB6-BB91-4B13825BC089}"/>
              </a:ext>
            </a:extLst>
          </p:cNvPr>
          <p:cNvSpPr>
            <a:spLocks noGrp="1"/>
          </p:cNvSpPr>
          <p:nvPr>
            <p:ph type="title"/>
          </p:nvPr>
        </p:nvSpPr>
        <p:spPr/>
        <p:txBody>
          <a:bodyPr/>
          <a:lstStyle/>
          <a:p>
            <a:r>
              <a:rPr lang="es-ES" dirty="0"/>
              <a:t>ENTREVISTA</a:t>
            </a:r>
            <a:endParaRPr lang="es-CO" dirty="0"/>
          </a:p>
        </p:txBody>
      </p:sp>
      <p:pic>
        <p:nvPicPr>
          <p:cNvPr id="4" name="WhatsApp Audio 2021-03-07 at 12.30.27 PM">
            <a:hlinkClick r:id="" action="ppaction://media"/>
            <a:extLst>
              <a:ext uri="{FF2B5EF4-FFF2-40B4-BE49-F238E27FC236}">
                <a16:creationId xmlns:a16="http://schemas.microsoft.com/office/drawing/2014/main" id="{BA0382FA-5F7E-4292-B368-E417CB82D74E}"/>
              </a:ext>
            </a:extLst>
          </p:cNvPr>
          <p:cNvPicPr>
            <a:picLocks noGrp="1" noChangeAspect="1"/>
          </p:cNvPicPr>
          <p:nvPr>
            <p:ph idx="1"/>
            <a:audioFile r:link="rId2"/>
            <p:extLst>
              <p:ext uri="{DAA4B4D4-6D71-4841-9C94-3DE7FCFB9230}">
                <p14:media xmlns:p14="http://schemas.microsoft.com/office/powerpoint/2010/main" r:embed="rId1"/>
              </p:ext>
            </p:extLst>
          </p:nvPr>
        </p:nvPicPr>
        <p:blipFill>
          <a:blip r:embed="rId4"/>
          <a:stretch>
            <a:fillRect/>
          </a:stretch>
        </p:blipFill>
        <p:spPr>
          <a:xfrm>
            <a:off x="5804452" y="3722600"/>
            <a:ext cx="609600" cy="609600"/>
          </a:xfrm>
        </p:spPr>
      </p:pic>
      <p:sp>
        <p:nvSpPr>
          <p:cNvPr id="5" name="CuadroTexto 4">
            <a:extLst>
              <a:ext uri="{FF2B5EF4-FFF2-40B4-BE49-F238E27FC236}">
                <a16:creationId xmlns:a16="http://schemas.microsoft.com/office/drawing/2014/main" id="{59F94C68-E8B2-4418-9498-759B4A8F5D2F}"/>
              </a:ext>
            </a:extLst>
          </p:cNvPr>
          <p:cNvSpPr txBox="1"/>
          <p:nvPr/>
        </p:nvSpPr>
        <p:spPr>
          <a:xfrm>
            <a:off x="2320119" y="6045958"/>
            <a:ext cx="9157647" cy="369332"/>
          </a:xfrm>
          <a:prstGeom prst="rect">
            <a:avLst/>
          </a:prstGeom>
          <a:noFill/>
        </p:spPr>
        <p:txBody>
          <a:bodyPr wrap="square" rtlCol="0">
            <a:spAutoFit/>
          </a:bodyPr>
          <a:lstStyle/>
          <a:p>
            <a:r>
              <a:rPr lang="es-ES" dirty="0"/>
              <a:t>Entrevista a el gerente de la empresa calzado MACAVI, Nilson </a:t>
            </a:r>
            <a:r>
              <a:rPr lang="es-ES" dirty="0" err="1"/>
              <a:t>lopez</a:t>
            </a:r>
            <a:r>
              <a:rPr lang="es-ES" dirty="0"/>
              <a:t> </a:t>
            </a:r>
            <a:endParaRPr lang="es-CO" dirty="0"/>
          </a:p>
        </p:txBody>
      </p:sp>
    </p:spTree>
    <p:extLst>
      <p:ext uri="{BB962C8B-B14F-4D97-AF65-F5344CB8AC3E}">
        <p14:creationId xmlns:p14="http://schemas.microsoft.com/office/powerpoint/2010/main" val="227105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6887"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a:extLst>
              <a:ext uri="{FF2B5EF4-FFF2-40B4-BE49-F238E27FC236}">
                <a16:creationId xmlns:a16="http://schemas.microsoft.com/office/drawing/2014/main" id="{807E2F48-D85A-47BC-81FB-CBEC5144CE11}"/>
              </a:ext>
            </a:extLst>
          </p:cNvPr>
          <p:cNvSpPr>
            <a:spLocks noGrp="1"/>
          </p:cNvSpPr>
          <p:nvPr>
            <p:ph type="title"/>
          </p:nvPr>
        </p:nvSpPr>
        <p:spPr>
          <a:xfrm>
            <a:off x="1245072" y="1289765"/>
            <a:ext cx="3651101" cy="4270963"/>
          </a:xfrm>
        </p:spPr>
        <p:txBody>
          <a:bodyPr anchor="ctr">
            <a:normAutofit/>
          </a:bodyPr>
          <a:lstStyle/>
          <a:p>
            <a:pPr algn="ctr"/>
            <a:r>
              <a:rPr lang="es-ES" sz="3400">
                <a:solidFill>
                  <a:schemeClr val="bg1"/>
                </a:solidFill>
              </a:rPr>
              <a:t>JUSTIFICACIÓN </a:t>
            </a:r>
            <a:endParaRPr lang="es-CO" sz="340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Marcador de contenido 2">
            <a:extLst>
              <a:ext uri="{FF2B5EF4-FFF2-40B4-BE49-F238E27FC236}">
                <a16:creationId xmlns:a16="http://schemas.microsoft.com/office/drawing/2014/main" id="{01E15ACE-46C3-41A6-AA09-73512F82F41E}"/>
              </a:ext>
            </a:extLst>
          </p:cNvPr>
          <p:cNvSpPr>
            <a:spLocks noGrp="1"/>
          </p:cNvSpPr>
          <p:nvPr>
            <p:ph idx="1"/>
          </p:nvPr>
        </p:nvSpPr>
        <p:spPr>
          <a:xfrm>
            <a:off x="6397039" y="381935"/>
            <a:ext cx="4685916" cy="5974415"/>
          </a:xfrm>
        </p:spPr>
        <p:txBody>
          <a:bodyPr anchor="ctr">
            <a:normAutofit/>
          </a:bodyPr>
          <a:lstStyle/>
          <a:p>
            <a:pPr marL="0" indent="0" algn="just" fontAlgn="base">
              <a:spcBef>
                <a:spcPts val="600"/>
              </a:spcBef>
              <a:spcAft>
                <a:spcPts val="1000"/>
              </a:spcAft>
              <a:buNone/>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Gestionar la información de las ventas realizadas por la empresa para un buen manejo interno, de esta forma evitar la pérdida de facturas o comprobantes de ventas que en el momento se lleva por medio de talonarios evitando así la perdida de información. De esta forma llevar en la empresa calzado </a:t>
            </a:r>
            <a:r>
              <a:rPr lang="es-ES" sz="1800" dirty="0" err="1">
                <a:effectLst/>
                <a:latin typeface="Arial" panose="020B0604020202020204" pitchFamily="34" charset="0"/>
                <a:ea typeface="Times New Roman" panose="02020603050405020304" pitchFamily="18" charset="0"/>
                <a:cs typeface="Times New Roman" panose="02020603050405020304" pitchFamily="18" charset="0"/>
              </a:rPr>
              <a:t>macavi</a:t>
            </a:r>
            <a:r>
              <a:rPr lang="es-ES" sz="1800" dirty="0">
                <a:effectLst/>
                <a:latin typeface="Arial" panose="020B0604020202020204" pitchFamily="34" charset="0"/>
                <a:ea typeface="Times New Roman" panose="02020603050405020304" pitchFamily="18" charset="0"/>
                <a:cs typeface="Times New Roman" panose="02020603050405020304" pitchFamily="18" charset="0"/>
              </a:rPr>
              <a:t> los datos de las ventas centralizados en una solución de un sistema de información por medio de una base de datos. </a:t>
            </a:r>
            <a:endParaRPr lang="es-CO" sz="1800" dirty="0">
              <a:effectLst/>
              <a:latin typeface="Constantia" panose="02030602050306030303" pitchFamily="18" charset="0"/>
              <a:ea typeface="Constantia" panose="02030602050306030303" pitchFamily="18" charset="0"/>
              <a:cs typeface="Times New Roman" panose="02020603050405020304" pitchFamily="18" charset="0"/>
            </a:endParaRPr>
          </a:p>
          <a:p>
            <a:endParaRPr lang="es-CO" sz="1800" dirty="0"/>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629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6811BD39-76E3-4F76-A5EE-8D35B664BD39}"/>
              </a:ext>
            </a:extLst>
          </p:cNvPr>
          <p:cNvPicPr>
            <a:picLocks noGrp="1"/>
          </p:cNvPicPr>
          <p:nvPr>
            <p:ph idx="1"/>
          </p:nvPr>
        </p:nvPicPr>
        <p:blipFill rotWithShape="1">
          <a:blip r:embed="rId2"/>
          <a:srcRect l="20664" t="20797" r="19978" b="8174"/>
          <a:stretch/>
        </p:blipFill>
        <p:spPr bwMode="auto">
          <a:xfrm>
            <a:off x="2361027" y="601394"/>
            <a:ext cx="7469945" cy="564466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35982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a:extLst>
              <a:ext uri="{FF2B5EF4-FFF2-40B4-BE49-F238E27FC236}">
                <a16:creationId xmlns:a16="http://schemas.microsoft.com/office/drawing/2014/main" id="{BA30E329-1578-49D5-89C4-20A455E8AFDA}"/>
              </a:ext>
            </a:extLst>
          </p:cNvPr>
          <p:cNvSpPr>
            <a:spLocks noGrp="1"/>
          </p:cNvSpPr>
          <p:nvPr>
            <p:ph type="title"/>
          </p:nvPr>
        </p:nvSpPr>
        <p:spPr>
          <a:xfrm>
            <a:off x="1245072" y="1289765"/>
            <a:ext cx="3651101" cy="4270963"/>
          </a:xfrm>
        </p:spPr>
        <p:txBody>
          <a:bodyPr anchor="ctr">
            <a:normAutofit/>
          </a:bodyPr>
          <a:lstStyle/>
          <a:p>
            <a:pPr algn="ctr"/>
            <a:r>
              <a:rPr lang="es-ES" sz="3400">
                <a:solidFill>
                  <a:schemeClr val="bg1"/>
                </a:solidFill>
              </a:rPr>
              <a:t>REQUISITOS FUNCIONALES </a:t>
            </a:r>
            <a:endParaRPr lang="es-CO" sz="340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Marcador de contenido 2">
            <a:extLst>
              <a:ext uri="{FF2B5EF4-FFF2-40B4-BE49-F238E27FC236}">
                <a16:creationId xmlns:a16="http://schemas.microsoft.com/office/drawing/2014/main" id="{E0D9714A-592B-4293-98E0-11BB19C4F0DE}"/>
              </a:ext>
            </a:extLst>
          </p:cNvPr>
          <p:cNvSpPr>
            <a:spLocks noGrp="1"/>
          </p:cNvSpPr>
          <p:nvPr>
            <p:ph idx="1"/>
          </p:nvPr>
        </p:nvSpPr>
        <p:spPr>
          <a:xfrm>
            <a:off x="6397039" y="381935"/>
            <a:ext cx="4685916" cy="5974415"/>
          </a:xfrm>
        </p:spPr>
        <p:txBody>
          <a:bodyPr anchor="ctr">
            <a:normAutofit/>
          </a:bodyPr>
          <a:lstStyle/>
          <a:p>
            <a:r>
              <a:rPr lang="es-ES" sz="1800" dirty="0"/>
              <a:t>Registro de los usuarios en el sistema</a:t>
            </a:r>
          </a:p>
          <a:p>
            <a:r>
              <a:rPr lang="es-ES" sz="1800" dirty="0"/>
              <a:t>Manejo de los clientes </a:t>
            </a:r>
          </a:p>
          <a:p>
            <a:r>
              <a:rPr lang="es-ES" sz="1800" dirty="0"/>
              <a:t>El sistema controlara el acceso y solo permitirá usuarios autorizados</a:t>
            </a:r>
          </a:p>
          <a:p>
            <a:r>
              <a:rPr lang="es-ES" sz="1800" dirty="0"/>
              <a:t>La base de datos será implementada con trazas de auditoria.</a:t>
            </a:r>
          </a:p>
          <a:p>
            <a:r>
              <a:rPr lang="es-ES" sz="1800" dirty="0"/>
              <a:t>Mostrar errores de los reportes del sistema y otras salidas </a:t>
            </a:r>
          </a:p>
          <a:p>
            <a:r>
              <a:rPr lang="es-ES" sz="1800" dirty="0"/>
              <a:t>Enviar facturas digitales</a:t>
            </a:r>
            <a:endParaRPr lang="es-CO" sz="1800" dirty="0"/>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4569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a:extLst>
              <a:ext uri="{FF2B5EF4-FFF2-40B4-BE49-F238E27FC236}">
                <a16:creationId xmlns:a16="http://schemas.microsoft.com/office/drawing/2014/main" id="{99EAD62E-E4A2-412D-B007-D0801CD6D33B}"/>
              </a:ext>
            </a:extLst>
          </p:cNvPr>
          <p:cNvSpPr>
            <a:spLocks noGrp="1"/>
          </p:cNvSpPr>
          <p:nvPr>
            <p:ph type="title"/>
          </p:nvPr>
        </p:nvSpPr>
        <p:spPr>
          <a:xfrm>
            <a:off x="1245072" y="1289765"/>
            <a:ext cx="3651101" cy="4270963"/>
          </a:xfrm>
        </p:spPr>
        <p:txBody>
          <a:bodyPr anchor="ctr">
            <a:normAutofit/>
          </a:bodyPr>
          <a:lstStyle/>
          <a:p>
            <a:pPr algn="ctr"/>
            <a:r>
              <a:rPr lang="es-ES" sz="3400">
                <a:solidFill>
                  <a:schemeClr val="bg1"/>
                </a:solidFill>
              </a:rPr>
              <a:t>REQUISITOS NO FUNCIONALES</a:t>
            </a:r>
            <a:endParaRPr lang="es-CO" sz="340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Marcador de contenido 2">
            <a:extLst>
              <a:ext uri="{FF2B5EF4-FFF2-40B4-BE49-F238E27FC236}">
                <a16:creationId xmlns:a16="http://schemas.microsoft.com/office/drawing/2014/main" id="{D17AECB4-9ABB-466E-89AA-D0967EC24925}"/>
              </a:ext>
            </a:extLst>
          </p:cNvPr>
          <p:cNvSpPr>
            <a:spLocks noGrp="1"/>
          </p:cNvSpPr>
          <p:nvPr>
            <p:ph idx="1"/>
          </p:nvPr>
        </p:nvSpPr>
        <p:spPr>
          <a:xfrm>
            <a:off x="6397039" y="381935"/>
            <a:ext cx="4685916" cy="5974415"/>
          </a:xfrm>
        </p:spPr>
        <p:txBody>
          <a:bodyPr anchor="ctr">
            <a:normAutofit/>
          </a:bodyPr>
          <a:lstStyle/>
          <a:p>
            <a:r>
              <a:rPr lang="es-ES" sz="1800" dirty="0"/>
              <a:t>Tener un entorno en el S.I de diseño agradable para el usuario </a:t>
            </a:r>
          </a:p>
          <a:p>
            <a:r>
              <a:rPr lang="es-ES" sz="1800" dirty="0"/>
              <a:t>Tener una conexión constante a internet para actualización software</a:t>
            </a:r>
          </a:p>
          <a:p>
            <a:r>
              <a:rPr lang="es-ES" sz="1800" dirty="0"/>
              <a:t>El software funciona sobre navegadores</a:t>
            </a:r>
          </a:p>
          <a:p>
            <a:r>
              <a:rPr lang="es-ES" sz="1800" dirty="0"/>
              <a:t>La información agregada en la base de datos deberán actualizarse periódicamente.</a:t>
            </a:r>
          </a:p>
          <a:p>
            <a:r>
              <a:rPr lang="es-ES" sz="1800" dirty="0"/>
              <a:t>El sistema debe contar con interfaces bien estructuradas.</a:t>
            </a:r>
          </a:p>
          <a:p>
            <a:r>
              <a:rPr lang="es-ES" sz="1800" dirty="0"/>
              <a:t>La aplicación no </a:t>
            </a:r>
            <a:r>
              <a:rPr lang="es-ES" sz="1800" dirty="0" err="1"/>
              <a:t>debera</a:t>
            </a:r>
            <a:r>
              <a:rPr lang="es-ES" sz="1800" dirty="0"/>
              <a:t> consumir mas de 2gb de </a:t>
            </a:r>
            <a:r>
              <a:rPr lang="es-ES" sz="1800" dirty="0" err="1"/>
              <a:t>ram</a:t>
            </a:r>
            <a:r>
              <a:rPr lang="es-ES" sz="1800" dirty="0"/>
              <a:t> </a:t>
            </a:r>
          </a:p>
          <a:p>
            <a:r>
              <a:rPr lang="es-ES" sz="1800" dirty="0"/>
              <a:t>La probabilidad de falla no será de más de 1 </a:t>
            </a:r>
            <a:r>
              <a:rPr lang="es-ES" sz="1800" dirty="0" err="1"/>
              <a:t>seg</a:t>
            </a:r>
            <a:r>
              <a:rPr lang="es-ES" sz="1800" dirty="0"/>
              <a:t>   </a:t>
            </a:r>
            <a:endParaRPr lang="es-CO" sz="1800" dirty="0"/>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126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a:extLst>
              <a:ext uri="{FF2B5EF4-FFF2-40B4-BE49-F238E27FC236}">
                <a16:creationId xmlns:a16="http://schemas.microsoft.com/office/drawing/2014/main" id="{2B210B23-3FE1-46CC-B69B-FB5B8BFB2CC5}"/>
              </a:ext>
            </a:extLst>
          </p:cNvPr>
          <p:cNvSpPr>
            <a:spLocks noGrp="1"/>
          </p:cNvSpPr>
          <p:nvPr>
            <p:ph type="title"/>
          </p:nvPr>
        </p:nvSpPr>
        <p:spPr>
          <a:xfrm>
            <a:off x="1245072" y="1289765"/>
            <a:ext cx="3651101" cy="4270963"/>
          </a:xfrm>
        </p:spPr>
        <p:txBody>
          <a:bodyPr anchor="ctr">
            <a:normAutofit/>
          </a:bodyPr>
          <a:lstStyle/>
          <a:p>
            <a:pPr algn="ctr"/>
            <a:r>
              <a:rPr lang="es-ES" sz="5000">
                <a:solidFill>
                  <a:schemeClr val="bg1"/>
                </a:solidFill>
              </a:rPr>
              <a:t>MODULOS</a:t>
            </a:r>
            <a:endParaRPr lang="es-CO" sz="5000" dirty="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Marcador de contenido 2">
            <a:extLst>
              <a:ext uri="{FF2B5EF4-FFF2-40B4-BE49-F238E27FC236}">
                <a16:creationId xmlns:a16="http://schemas.microsoft.com/office/drawing/2014/main" id="{9017B0E9-9FB8-47B3-A47F-06498E69C354}"/>
              </a:ext>
            </a:extLst>
          </p:cNvPr>
          <p:cNvSpPr>
            <a:spLocks noGrp="1"/>
          </p:cNvSpPr>
          <p:nvPr>
            <p:ph idx="1"/>
          </p:nvPr>
        </p:nvSpPr>
        <p:spPr>
          <a:xfrm>
            <a:off x="6397039" y="381935"/>
            <a:ext cx="4685916" cy="5974415"/>
          </a:xfrm>
        </p:spPr>
        <p:txBody>
          <a:bodyPr anchor="ctr">
            <a:normAutofit/>
          </a:bodyPr>
          <a:lstStyle/>
          <a:p>
            <a:pPr>
              <a:spcBef>
                <a:spcPts val="600"/>
              </a:spcBef>
              <a:spcAft>
                <a:spcPts val="1000"/>
              </a:spcAft>
            </a:pPr>
            <a:r>
              <a:rPr lang="es-ES" sz="1800" b="1" dirty="0">
                <a:effectLst/>
                <a:latin typeface="Arial" panose="020B0604020202020204" pitchFamily="34" charset="0"/>
                <a:ea typeface="Constantia" panose="02030602050306030303" pitchFamily="18" charset="0"/>
                <a:cs typeface="Times New Roman" panose="02020603050405020304" pitchFamily="18" charset="0"/>
              </a:rPr>
              <a:t>Inventario</a:t>
            </a:r>
            <a:r>
              <a:rPr lang="es-ES" sz="1800" dirty="0">
                <a:effectLst/>
                <a:latin typeface="Arial" panose="020B0604020202020204" pitchFamily="34" charset="0"/>
                <a:ea typeface="Constantia" panose="02030602050306030303" pitchFamily="18" charset="0"/>
                <a:cs typeface="Times New Roman" panose="02020603050405020304" pitchFamily="18" charset="0"/>
              </a:rPr>
              <a:t> : se guardaran todos los elementos bien ordenados de cuya empresa</a:t>
            </a:r>
            <a:endParaRPr lang="es-CO" sz="1800" dirty="0">
              <a:effectLst/>
              <a:latin typeface="Constantia" panose="02030602050306030303" pitchFamily="18" charset="0"/>
              <a:ea typeface="Constantia" panose="02030602050306030303" pitchFamily="18" charset="0"/>
              <a:cs typeface="Times New Roman" panose="02020603050405020304" pitchFamily="18" charset="0"/>
            </a:endParaRPr>
          </a:p>
          <a:p>
            <a:pPr>
              <a:spcBef>
                <a:spcPts val="600"/>
              </a:spcBef>
              <a:spcAft>
                <a:spcPts val="1000"/>
              </a:spcAft>
            </a:pPr>
            <a:r>
              <a:rPr lang="es-ES" sz="1800" b="1" dirty="0">
                <a:effectLst/>
                <a:latin typeface="Arial" panose="020B0604020202020204" pitchFamily="34" charset="0"/>
                <a:ea typeface="Constantia" panose="02030602050306030303" pitchFamily="18" charset="0"/>
                <a:cs typeface="Times New Roman" panose="02020603050405020304" pitchFamily="18" charset="0"/>
              </a:rPr>
              <a:t>Costos</a:t>
            </a:r>
            <a:r>
              <a:rPr lang="es-ES" sz="1800" dirty="0">
                <a:effectLst/>
                <a:latin typeface="Arial" panose="020B0604020202020204" pitchFamily="34" charset="0"/>
                <a:ea typeface="Constantia" panose="02030602050306030303" pitchFamily="18" charset="0"/>
                <a:cs typeface="Times New Roman" panose="02020603050405020304" pitchFamily="18" charset="0"/>
              </a:rPr>
              <a:t> : en este apartado se mostraran los costos de los productos</a:t>
            </a:r>
            <a:endParaRPr lang="es-CO" sz="1800" dirty="0">
              <a:effectLst/>
              <a:latin typeface="Constantia" panose="02030602050306030303" pitchFamily="18" charset="0"/>
              <a:ea typeface="Constantia" panose="02030602050306030303" pitchFamily="18" charset="0"/>
              <a:cs typeface="Times New Roman" panose="02020603050405020304" pitchFamily="18" charset="0"/>
            </a:endParaRPr>
          </a:p>
          <a:p>
            <a:pPr>
              <a:spcBef>
                <a:spcPts val="600"/>
              </a:spcBef>
              <a:spcAft>
                <a:spcPts val="1000"/>
              </a:spcAft>
            </a:pPr>
            <a:r>
              <a:rPr lang="es-ES" sz="1800" b="1" dirty="0">
                <a:effectLst/>
                <a:latin typeface="Arial" panose="020B0604020202020204" pitchFamily="34" charset="0"/>
                <a:ea typeface="Constantia" panose="02030602050306030303" pitchFamily="18" charset="0"/>
                <a:cs typeface="Times New Roman" panose="02020603050405020304" pitchFamily="18" charset="0"/>
              </a:rPr>
              <a:t>Productos</a:t>
            </a:r>
            <a:r>
              <a:rPr lang="es-ES" sz="1800" dirty="0">
                <a:effectLst/>
                <a:latin typeface="Arial" panose="020B0604020202020204" pitchFamily="34" charset="0"/>
                <a:ea typeface="Constantia" panose="02030602050306030303" pitchFamily="18" charset="0"/>
                <a:cs typeface="Times New Roman" panose="02020603050405020304" pitchFamily="18" charset="0"/>
              </a:rPr>
              <a:t> : en este apartado se mostraran los productos disponibles de la empresa</a:t>
            </a:r>
            <a:endParaRPr lang="es-CO" sz="1800" dirty="0">
              <a:effectLst/>
              <a:latin typeface="Constantia" panose="02030602050306030303" pitchFamily="18" charset="0"/>
              <a:ea typeface="Constantia" panose="02030602050306030303" pitchFamily="18" charset="0"/>
              <a:cs typeface="Times New Roman" panose="02020603050405020304" pitchFamily="18" charset="0"/>
            </a:endParaRPr>
          </a:p>
          <a:p>
            <a:pPr>
              <a:spcBef>
                <a:spcPts val="600"/>
              </a:spcBef>
              <a:spcAft>
                <a:spcPts val="1000"/>
              </a:spcAft>
            </a:pPr>
            <a:r>
              <a:rPr lang="es-ES" sz="1800" b="1" dirty="0">
                <a:effectLst/>
                <a:latin typeface="Arial" panose="020B0604020202020204" pitchFamily="34" charset="0"/>
                <a:ea typeface="Constantia" panose="02030602050306030303" pitchFamily="18" charset="0"/>
                <a:cs typeface="Times New Roman" panose="02020603050405020304" pitchFamily="18" charset="0"/>
              </a:rPr>
              <a:t>Ventas</a:t>
            </a:r>
            <a:r>
              <a:rPr lang="es-ES" sz="1800" dirty="0">
                <a:effectLst/>
                <a:latin typeface="Arial" panose="020B0604020202020204" pitchFamily="34" charset="0"/>
                <a:ea typeface="Constantia" panose="02030602050306030303" pitchFamily="18" charset="0"/>
                <a:cs typeface="Times New Roman" panose="02020603050405020304" pitchFamily="18" charset="0"/>
              </a:rPr>
              <a:t> : en este apartado se mostraran las ventas realizadas por la empresa</a:t>
            </a:r>
          </a:p>
          <a:p>
            <a:pPr>
              <a:spcBef>
                <a:spcPts val="600"/>
              </a:spcBef>
              <a:spcAft>
                <a:spcPts val="1000"/>
              </a:spcAft>
            </a:pPr>
            <a:r>
              <a:rPr lang="es-ES" sz="1800" b="1" dirty="0">
                <a:latin typeface="Arial" panose="020B0604020202020204" pitchFamily="34" charset="0"/>
                <a:ea typeface="Constantia" panose="02030602050306030303" pitchFamily="18" charset="0"/>
                <a:cs typeface="Times New Roman" panose="02020603050405020304" pitchFamily="18" charset="0"/>
              </a:rPr>
              <a:t>Facturación : </a:t>
            </a:r>
            <a:r>
              <a:rPr lang="es-ES" sz="1800" dirty="0">
                <a:latin typeface="Arial" panose="020B0604020202020204" pitchFamily="34" charset="0"/>
                <a:ea typeface="Constantia" panose="02030602050306030303" pitchFamily="18" charset="0"/>
                <a:cs typeface="Times New Roman" panose="02020603050405020304" pitchFamily="18" charset="0"/>
              </a:rPr>
              <a:t>en este modulo se generan las facturas</a:t>
            </a:r>
            <a:r>
              <a:rPr lang="es-ES" sz="1800" b="1" dirty="0">
                <a:latin typeface="Arial" panose="020B0604020202020204" pitchFamily="34" charset="0"/>
                <a:ea typeface="Constantia" panose="02030602050306030303" pitchFamily="18" charset="0"/>
                <a:cs typeface="Times New Roman" panose="02020603050405020304" pitchFamily="18" charset="0"/>
              </a:rPr>
              <a:t>  </a:t>
            </a:r>
            <a:endParaRPr lang="es-CO" sz="1800" b="1" dirty="0">
              <a:effectLst/>
              <a:latin typeface="Constantia" panose="02030602050306030303" pitchFamily="18" charset="0"/>
              <a:ea typeface="Constantia" panose="02030602050306030303" pitchFamily="18" charset="0"/>
              <a:cs typeface="Times New Roman" panose="02020603050405020304" pitchFamily="18" charset="0"/>
            </a:endParaRPr>
          </a:p>
          <a:p>
            <a:pPr marL="0" indent="0">
              <a:buNone/>
            </a:pPr>
            <a:endParaRPr lang="es-ES" sz="1400" dirty="0"/>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6968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a:extLst>
              <a:ext uri="{FF2B5EF4-FFF2-40B4-BE49-F238E27FC236}">
                <a16:creationId xmlns:a16="http://schemas.microsoft.com/office/drawing/2014/main" id="{4AC53DFE-A3EE-4E26-89CD-7202B1EBE54F}"/>
              </a:ext>
            </a:extLst>
          </p:cNvPr>
          <p:cNvSpPr>
            <a:spLocks noGrp="1"/>
          </p:cNvSpPr>
          <p:nvPr>
            <p:ph type="title"/>
          </p:nvPr>
        </p:nvSpPr>
        <p:spPr>
          <a:xfrm>
            <a:off x="1245072" y="1289765"/>
            <a:ext cx="3651101" cy="4270963"/>
          </a:xfrm>
        </p:spPr>
        <p:txBody>
          <a:bodyPr anchor="ctr">
            <a:normAutofit/>
          </a:bodyPr>
          <a:lstStyle/>
          <a:p>
            <a:pPr algn="ctr"/>
            <a:r>
              <a:rPr lang="es-ES" sz="5000" dirty="0">
                <a:solidFill>
                  <a:schemeClr val="bg1"/>
                </a:solidFill>
              </a:rPr>
              <a:t>MODULOS</a:t>
            </a:r>
            <a:endParaRPr lang="es-CO" sz="5000" dirty="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Marcador de contenido 2">
            <a:extLst>
              <a:ext uri="{FF2B5EF4-FFF2-40B4-BE49-F238E27FC236}">
                <a16:creationId xmlns:a16="http://schemas.microsoft.com/office/drawing/2014/main" id="{101840D2-4A14-4086-9D6D-628339F5C954}"/>
              </a:ext>
            </a:extLst>
          </p:cNvPr>
          <p:cNvSpPr>
            <a:spLocks noGrp="1"/>
          </p:cNvSpPr>
          <p:nvPr>
            <p:ph idx="1"/>
          </p:nvPr>
        </p:nvSpPr>
        <p:spPr>
          <a:xfrm>
            <a:off x="6397039" y="381935"/>
            <a:ext cx="4685916" cy="5974415"/>
          </a:xfrm>
        </p:spPr>
        <p:txBody>
          <a:bodyPr anchor="ctr">
            <a:normAutofit/>
          </a:bodyPr>
          <a:lstStyle/>
          <a:p>
            <a:pPr>
              <a:spcBef>
                <a:spcPts val="600"/>
              </a:spcBef>
              <a:spcAft>
                <a:spcPts val="1000"/>
              </a:spcAft>
            </a:pPr>
            <a:r>
              <a:rPr lang="es-ES" sz="1800" b="1" dirty="0">
                <a:effectLst/>
                <a:latin typeface="Arial" panose="020B0604020202020204" pitchFamily="34" charset="0"/>
                <a:ea typeface="Constantia" panose="02030602050306030303" pitchFamily="18" charset="0"/>
                <a:cs typeface="Times New Roman" panose="02020603050405020304" pitchFamily="18" charset="0"/>
              </a:rPr>
              <a:t>Compras</a:t>
            </a:r>
            <a:r>
              <a:rPr lang="es-ES" sz="1800" dirty="0">
                <a:effectLst/>
                <a:latin typeface="Arial" panose="020B0604020202020204" pitchFamily="34" charset="0"/>
                <a:ea typeface="Constantia" panose="02030602050306030303" pitchFamily="18" charset="0"/>
                <a:cs typeface="Times New Roman" panose="02020603050405020304" pitchFamily="18" charset="0"/>
              </a:rPr>
              <a:t> : en este apartado se mostraran las compras hechas por los clientes o  empresa</a:t>
            </a:r>
            <a:endParaRPr lang="es-CO" sz="1800" dirty="0">
              <a:effectLst/>
              <a:latin typeface="Constantia" panose="02030602050306030303" pitchFamily="18" charset="0"/>
              <a:ea typeface="Constantia" panose="02030602050306030303" pitchFamily="18" charset="0"/>
              <a:cs typeface="Times New Roman" panose="02020603050405020304" pitchFamily="18" charset="0"/>
            </a:endParaRPr>
          </a:p>
          <a:p>
            <a:pPr>
              <a:spcBef>
                <a:spcPts val="600"/>
              </a:spcBef>
              <a:spcAft>
                <a:spcPts val="1000"/>
              </a:spcAft>
            </a:pPr>
            <a:r>
              <a:rPr lang="es-ES" sz="1800" b="1" dirty="0">
                <a:effectLst/>
                <a:latin typeface="Arial" panose="020B0604020202020204" pitchFamily="34" charset="0"/>
                <a:ea typeface="Constantia" panose="02030602050306030303" pitchFamily="18" charset="0"/>
                <a:cs typeface="Times New Roman" panose="02020603050405020304" pitchFamily="18" charset="0"/>
              </a:rPr>
              <a:t>Servicio</a:t>
            </a:r>
            <a:r>
              <a:rPr lang="es-ES" sz="1800" dirty="0">
                <a:effectLst/>
                <a:latin typeface="Arial" panose="020B0604020202020204" pitchFamily="34" charset="0"/>
                <a:ea typeface="Constantia" panose="02030602050306030303" pitchFamily="18" charset="0"/>
                <a:cs typeface="Times New Roman" panose="02020603050405020304" pitchFamily="18" charset="0"/>
              </a:rPr>
              <a:t> : se mostraran los servicios disponibles que tiene la empresa</a:t>
            </a:r>
            <a:endParaRPr lang="es-CO" sz="1800" dirty="0">
              <a:effectLst/>
              <a:latin typeface="Constantia" panose="02030602050306030303" pitchFamily="18" charset="0"/>
              <a:ea typeface="Constantia" panose="02030602050306030303" pitchFamily="18" charset="0"/>
              <a:cs typeface="Times New Roman" panose="02020603050405020304" pitchFamily="18" charset="0"/>
            </a:endParaRPr>
          </a:p>
          <a:p>
            <a:pPr>
              <a:spcBef>
                <a:spcPts val="600"/>
              </a:spcBef>
              <a:spcAft>
                <a:spcPts val="1000"/>
              </a:spcAft>
            </a:pPr>
            <a:r>
              <a:rPr lang="es-ES" sz="1800" b="1" dirty="0">
                <a:effectLst/>
                <a:latin typeface="Arial" panose="020B0604020202020204" pitchFamily="34" charset="0"/>
                <a:ea typeface="Constantia" panose="02030602050306030303" pitchFamily="18" charset="0"/>
                <a:cs typeface="Times New Roman" panose="02020603050405020304" pitchFamily="18" charset="0"/>
              </a:rPr>
              <a:t>Modificación</a:t>
            </a:r>
            <a:r>
              <a:rPr lang="es-ES" sz="1800" dirty="0">
                <a:effectLst/>
                <a:latin typeface="Arial" panose="020B0604020202020204" pitchFamily="34" charset="0"/>
                <a:ea typeface="Constantia" panose="02030602050306030303" pitchFamily="18" charset="0"/>
                <a:cs typeface="Times New Roman" panose="02020603050405020304" pitchFamily="18" charset="0"/>
              </a:rPr>
              <a:t>: en este apartado el administrador podrá modificar los productos o compras y ventas de la empresa</a:t>
            </a:r>
            <a:endParaRPr lang="es-CO" sz="1800" dirty="0">
              <a:effectLst/>
              <a:latin typeface="Constantia" panose="02030602050306030303" pitchFamily="18" charset="0"/>
              <a:ea typeface="Constantia" panose="02030602050306030303" pitchFamily="18" charset="0"/>
              <a:cs typeface="Times New Roman" panose="02020603050405020304" pitchFamily="18" charset="0"/>
            </a:endParaRPr>
          </a:p>
          <a:p>
            <a:pPr>
              <a:spcBef>
                <a:spcPts val="600"/>
              </a:spcBef>
              <a:spcAft>
                <a:spcPts val="1000"/>
              </a:spcAft>
            </a:pPr>
            <a:r>
              <a:rPr lang="es-ES" sz="1800" b="1" dirty="0">
                <a:effectLst/>
                <a:latin typeface="Arial" panose="020B0604020202020204" pitchFamily="34" charset="0"/>
                <a:ea typeface="Constantia" panose="02030602050306030303" pitchFamily="18" charset="0"/>
                <a:cs typeface="Times New Roman" panose="02020603050405020304" pitchFamily="18" charset="0"/>
              </a:rPr>
              <a:t>Configuración</a:t>
            </a:r>
            <a:r>
              <a:rPr lang="es-ES" sz="1800" dirty="0">
                <a:effectLst/>
                <a:latin typeface="Arial" panose="020B0604020202020204" pitchFamily="34" charset="0"/>
                <a:ea typeface="Constantia" panose="02030602050306030303" pitchFamily="18" charset="0"/>
                <a:cs typeface="Times New Roman" panose="02020603050405020304" pitchFamily="18" charset="0"/>
              </a:rPr>
              <a:t>: en este apartado se mostrara diferentes tipos de configuración que puede realizar el administrador </a:t>
            </a:r>
            <a:endParaRPr lang="es-CO" sz="1800" dirty="0">
              <a:effectLst/>
              <a:latin typeface="Constantia" panose="02030602050306030303" pitchFamily="18" charset="0"/>
              <a:ea typeface="Constantia" panose="02030602050306030303" pitchFamily="18" charset="0"/>
              <a:cs typeface="Times New Roman" panose="02020603050405020304" pitchFamily="18" charset="0"/>
            </a:endParaRPr>
          </a:p>
          <a:p>
            <a:pPr>
              <a:spcBef>
                <a:spcPts val="600"/>
              </a:spcBef>
              <a:spcAft>
                <a:spcPts val="1000"/>
              </a:spcAft>
            </a:pPr>
            <a:r>
              <a:rPr lang="es-ES" sz="1800" b="1" dirty="0">
                <a:effectLst/>
                <a:latin typeface="Arial" panose="020B0604020202020204" pitchFamily="34" charset="0"/>
                <a:ea typeface="Constantia" panose="02030602050306030303" pitchFamily="18" charset="0"/>
                <a:cs typeface="Times New Roman" panose="02020603050405020304" pitchFamily="18" charset="0"/>
              </a:rPr>
              <a:t>añadir o eliminar</a:t>
            </a:r>
            <a:r>
              <a:rPr lang="es-ES" sz="1800" dirty="0">
                <a:effectLst/>
                <a:latin typeface="Arial" panose="020B0604020202020204" pitchFamily="34" charset="0"/>
                <a:ea typeface="Constantia" panose="02030602050306030303" pitchFamily="18" charset="0"/>
                <a:cs typeface="Times New Roman" panose="02020603050405020304" pitchFamily="18" charset="0"/>
              </a:rPr>
              <a:t> : en este apartado el administrador podrá añadir o eliminar los productos de la empresa</a:t>
            </a:r>
          </a:p>
          <a:p>
            <a:endParaRPr lang="es-CO" sz="1800" dirty="0"/>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7965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Marcador de contenido 3">
            <a:extLst>
              <a:ext uri="{FF2B5EF4-FFF2-40B4-BE49-F238E27FC236}">
                <a16:creationId xmlns:a16="http://schemas.microsoft.com/office/drawing/2014/main" id="{248EB681-C30D-469B-9D68-5356BCC433DA}"/>
              </a:ext>
            </a:extLst>
          </p:cNvPr>
          <p:cNvPicPr>
            <a:picLocks/>
          </p:cNvPicPr>
          <p:nvPr/>
        </p:nvPicPr>
        <p:blipFill rotWithShape="1">
          <a:blip r:embed="rId2">
            <a:extLst>
              <a:ext uri="{28A0092B-C50C-407E-A947-70E740481C1C}">
                <a14:useLocalDpi xmlns:a14="http://schemas.microsoft.com/office/drawing/2010/main" val="0"/>
              </a:ext>
            </a:extLst>
          </a:blip>
          <a:srcRect l="-3997" t="128" r="-3997" b="-9682"/>
          <a:stretch/>
        </p:blipFill>
        <p:spPr bwMode="auto">
          <a:xfrm>
            <a:off x="307775" y="261436"/>
            <a:ext cx="11576450" cy="6958217"/>
          </a:xfrm>
          <a:prstGeom prst="rect">
            <a:avLst/>
          </a:prstGeom>
          <a:noFill/>
        </p:spPr>
      </p:pic>
      <p:cxnSp>
        <p:nvCxnSpPr>
          <p:cNvPr id="30" name="Straight Connector 29">
            <a:extLst>
              <a:ext uri="{FF2B5EF4-FFF2-40B4-BE49-F238E27FC236}">
                <a16:creationId xmlns:a16="http://schemas.microsoft.com/office/drawing/2014/main" id="{7C9ADA25-078F-42AB-B92D-4535AA4442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1676400" y="-87137"/>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730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a:extLst>
              <a:ext uri="{FF2B5EF4-FFF2-40B4-BE49-F238E27FC236}">
                <a16:creationId xmlns:a16="http://schemas.microsoft.com/office/drawing/2014/main" id="{92A55D2C-4C39-4249-A685-3F8F13E8E43F}"/>
              </a:ext>
            </a:extLst>
          </p:cNvPr>
          <p:cNvSpPr>
            <a:spLocks noGrp="1"/>
          </p:cNvSpPr>
          <p:nvPr>
            <p:ph type="title"/>
          </p:nvPr>
        </p:nvSpPr>
        <p:spPr>
          <a:xfrm>
            <a:off x="1245072" y="1289765"/>
            <a:ext cx="3651101" cy="4270963"/>
          </a:xfrm>
        </p:spPr>
        <p:txBody>
          <a:bodyPr anchor="ctr">
            <a:normAutofit/>
          </a:bodyPr>
          <a:lstStyle/>
          <a:p>
            <a:pPr algn="ctr"/>
            <a:r>
              <a:rPr lang="es-ES" sz="3400">
                <a:solidFill>
                  <a:schemeClr val="bg1"/>
                </a:solidFill>
              </a:rPr>
              <a:t>PARAMETROS DE SEGURIDAD</a:t>
            </a:r>
            <a:endParaRPr lang="es-CO" sz="340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Marcador de contenido 2">
            <a:extLst>
              <a:ext uri="{FF2B5EF4-FFF2-40B4-BE49-F238E27FC236}">
                <a16:creationId xmlns:a16="http://schemas.microsoft.com/office/drawing/2014/main" id="{12E50BA7-1551-4095-8756-BDDB31D662D0}"/>
              </a:ext>
            </a:extLst>
          </p:cNvPr>
          <p:cNvSpPr>
            <a:spLocks noGrp="1"/>
          </p:cNvSpPr>
          <p:nvPr>
            <p:ph idx="1"/>
          </p:nvPr>
        </p:nvSpPr>
        <p:spPr>
          <a:xfrm>
            <a:off x="6397039" y="381935"/>
            <a:ext cx="4685916" cy="5974415"/>
          </a:xfrm>
        </p:spPr>
        <p:txBody>
          <a:bodyPr anchor="ctr">
            <a:normAutofit/>
          </a:bodyPr>
          <a:lstStyle/>
          <a:p>
            <a:r>
              <a:rPr lang="es-ES" sz="1800" dirty="0"/>
              <a:t>Usuario para el </a:t>
            </a:r>
            <a:r>
              <a:rPr lang="es-ES" sz="1800" dirty="0" err="1"/>
              <a:t>login</a:t>
            </a:r>
            <a:r>
              <a:rPr lang="es-ES" sz="1800" dirty="0"/>
              <a:t>.</a:t>
            </a:r>
          </a:p>
          <a:p>
            <a:r>
              <a:rPr lang="es-ES" sz="1800" dirty="0"/>
              <a:t>Contraseña con mayúsculas, caracteres especiales y números. </a:t>
            </a:r>
          </a:p>
          <a:p>
            <a:r>
              <a:rPr lang="es-ES" sz="1800" dirty="0"/>
              <a:t>El administrador les dará a los usuarios acceso a módulos determinados. </a:t>
            </a:r>
            <a:endParaRPr lang="es-CO" sz="1800" dirty="0"/>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806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a:extLst>
              <a:ext uri="{FF2B5EF4-FFF2-40B4-BE49-F238E27FC236}">
                <a16:creationId xmlns:a16="http://schemas.microsoft.com/office/drawing/2014/main" id="{38071982-0B70-4DFA-AC73-2ED65988EA6B}"/>
              </a:ext>
            </a:extLst>
          </p:cNvPr>
          <p:cNvSpPr>
            <a:spLocks noGrp="1"/>
          </p:cNvSpPr>
          <p:nvPr>
            <p:ph type="title"/>
          </p:nvPr>
        </p:nvSpPr>
        <p:spPr>
          <a:xfrm>
            <a:off x="1245072" y="1289765"/>
            <a:ext cx="3651101" cy="4270963"/>
          </a:xfrm>
        </p:spPr>
        <p:txBody>
          <a:bodyPr anchor="ctr">
            <a:normAutofit/>
          </a:bodyPr>
          <a:lstStyle/>
          <a:p>
            <a:pPr algn="ctr"/>
            <a:r>
              <a:rPr lang="es-ES" sz="5000" dirty="0">
                <a:solidFill>
                  <a:schemeClr val="bg1"/>
                </a:solidFill>
              </a:rPr>
              <a:t>OBJETIVO GENERAL</a:t>
            </a:r>
            <a:endParaRPr lang="es-CO" sz="5000" dirty="0">
              <a:solidFill>
                <a:schemeClr val="bg1"/>
              </a:solidFill>
            </a:endParaRPr>
          </a:p>
        </p:txBody>
      </p:sp>
      <p:sp>
        <p:nvSpPr>
          <p:cNvPr id="2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Marcador de contenido 2">
            <a:extLst>
              <a:ext uri="{FF2B5EF4-FFF2-40B4-BE49-F238E27FC236}">
                <a16:creationId xmlns:a16="http://schemas.microsoft.com/office/drawing/2014/main" id="{FEADACC5-8719-43EA-B0EF-256537BAEF45}"/>
              </a:ext>
            </a:extLst>
          </p:cNvPr>
          <p:cNvSpPr>
            <a:spLocks noGrp="1"/>
          </p:cNvSpPr>
          <p:nvPr>
            <p:ph idx="1"/>
          </p:nvPr>
        </p:nvSpPr>
        <p:spPr>
          <a:xfrm>
            <a:off x="6397039" y="381935"/>
            <a:ext cx="4685916" cy="5974415"/>
          </a:xfrm>
        </p:spPr>
        <p:txBody>
          <a:bodyPr anchor="ctr">
            <a:normAutofit/>
          </a:bodyPr>
          <a:lstStyle/>
          <a:p>
            <a:r>
              <a:rPr lang="es-ES" sz="1800" dirty="0">
                <a:solidFill>
                  <a:srgbClr val="000000"/>
                </a:solidFill>
                <a:effectLst/>
                <a:latin typeface="Arial" panose="020B0604020202020204" pitchFamily="34" charset="0"/>
                <a:ea typeface="Times New Roman" panose="02020603050405020304" pitchFamily="18" charset="0"/>
              </a:rPr>
              <a:t>Desarrollar un Sistema de información para la gestión de facturación en calzado </a:t>
            </a:r>
            <a:r>
              <a:rPr lang="es-ES" sz="1800" dirty="0" err="1">
                <a:solidFill>
                  <a:srgbClr val="000000"/>
                </a:solidFill>
                <a:effectLst/>
                <a:latin typeface="Arial" panose="020B0604020202020204" pitchFamily="34" charset="0"/>
                <a:ea typeface="Times New Roman" panose="02020603050405020304" pitchFamily="18" charset="0"/>
              </a:rPr>
              <a:t>macavi</a:t>
            </a:r>
            <a:r>
              <a:rPr lang="es-ES" sz="1800" dirty="0">
                <a:solidFill>
                  <a:srgbClr val="000000"/>
                </a:solidFill>
                <a:effectLst/>
                <a:latin typeface="Arial" panose="020B0604020202020204" pitchFamily="34" charset="0"/>
                <a:ea typeface="Times New Roman" panose="02020603050405020304" pitchFamily="18" charset="0"/>
              </a:rPr>
              <a:t> </a:t>
            </a:r>
            <a:endParaRPr lang="es-CO" sz="1800" dirty="0">
              <a:effectLst/>
              <a:latin typeface="Times New Roman" panose="02020603050405020304" pitchFamily="18" charset="0"/>
              <a:ea typeface="Times New Roman" panose="02020603050405020304" pitchFamily="18" charset="0"/>
            </a:endParaRPr>
          </a:p>
          <a:p>
            <a:endParaRPr lang="es-CO" sz="1800" dirty="0"/>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443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a:extLst>
              <a:ext uri="{FF2B5EF4-FFF2-40B4-BE49-F238E27FC236}">
                <a16:creationId xmlns:a16="http://schemas.microsoft.com/office/drawing/2014/main" id="{DFCCAF77-3865-494F-AC2C-FE00FA526E51}"/>
              </a:ext>
            </a:extLst>
          </p:cNvPr>
          <p:cNvSpPr>
            <a:spLocks noGrp="1"/>
          </p:cNvSpPr>
          <p:nvPr>
            <p:ph type="title"/>
          </p:nvPr>
        </p:nvSpPr>
        <p:spPr>
          <a:xfrm>
            <a:off x="1009364" y="1181442"/>
            <a:ext cx="4378311" cy="4509767"/>
          </a:xfrm>
        </p:spPr>
        <p:txBody>
          <a:bodyPr anchor="ctr">
            <a:normAutofit/>
          </a:bodyPr>
          <a:lstStyle/>
          <a:p>
            <a:pPr algn="ctr"/>
            <a:r>
              <a:rPr lang="es-ES" sz="5000" dirty="0">
                <a:solidFill>
                  <a:schemeClr val="bg1"/>
                </a:solidFill>
              </a:rPr>
              <a:t>OBJETIVOS ESPECIFICOS</a:t>
            </a:r>
            <a:endParaRPr lang="es-CO" sz="5000" dirty="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Marcador de contenido 2">
            <a:extLst>
              <a:ext uri="{FF2B5EF4-FFF2-40B4-BE49-F238E27FC236}">
                <a16:creationId xmlns:a16="http://schemas.microsoft.com/office/drawing/2014/main" id="{D75B4F94-5A5F-4A49-84A5-26D9B7AC04E2}"/>
              </a:ext>
            </a:extLst>
          </p:cNvPr>
          <p:cNvSpPr>
            <a:spLocks noGrp="1"/>
          </p:cNvSpPr>
          <p:nvPr>
            <p:ph idx="1"/>
          </p:nvPr>
        </p:nvSpPr>
        <p:spPr>
          <a:xfrm>
            <a:off x="6397039" y="381935"/>
            <a:ext cx="4685916" cy="5974415"/>
          </a:xfrm>
        </p:spPr>
        <p:txBody>
          <a:bodyPr anchor="ctr">
            <a:normAutofit/>
          </a:bodyPr>
          <a:lstStyle/>
          <a:p>
            <a:pPr marL="342900" lvl="0" indent="-342900" algn="just" fontAlgn="base">
              <a:lnSpc>
                <a:spcPct val="110000"/>
              </a:lnSpc>
              <a:spcBef>
                <a:spcPts val="600"/>
              </a:spcBef>
              <a:spcAft>
                <a:spcPts val="1000"/>
              </a:spcAft>
              <a:buSzPts val="1000"/>
              <a:buFont typeface="Symbol" panose="05050102010706020507" pitchFamily="18" charset="2"/>
              <a:buChar char=""/>
              <a:tabLst>
                <a:tab pos="457200" algn="l"/>
              </a:tabLst>
            </a:pPr>
            <a:r>
              <a:rPr lang="es-ES" sz="1800" dirty="0">
                <a:solidFill>
                  <a:srgbClr val="595959"/>
                </a:solidFill>
                <a:effectLst/>
                <a:latin typeface="Arial" panose="020B0604020202020204" pitchFamily="34" charset="0"/>
                <a:ea typeface="Times New Roman" panose="02020603050405020304" pitchFamily="18" charset="0"/>
                <a:cs typeface="Times New Roman" panose="02020603050405020304" pitchFamily="18" charset="0"/>
              </a:rPr>
              <a:t>Implementar una técnica de recolección de información. </a:t>
            </a:r>
            <a:endParaRPr lang="es-CO"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lvl="0" indent="-342900" algn="just" fontAlgn="base">
              <a:lnSpc>
                <a:spcPct val="110000"/>
              </a:lnSpc>
              <a:spcBef>
                <a:spcPts val="600"/>
              </a:spcBef>
              <a:spcAft>
                <a:spcPts val="1000"/>
              </a:spcAft>
              <a:buSzPts val="1000"/>
              <a:buFont typeface="Symbol" panose="05050102010706020507" pitchFamily="18" charset="2"/>
              <a:buChar char=""/>
              <a:tabLst>
                <a:tab pos="457200" algn="l"/>
              </a:tabLst>
            </a:pPr>
            <a:r>
              <a:rPr lang="es-ES" sz="1800" dirty="0">
                <a:solidFill>
                  <a:srgbClr val="595959"/>
                </a:solidFill>
                <a:effectLst/>
                <a:latin typeface="Arial" panose="020B0604020202020204" pitchFamily="34" charset="0"/>
                <a:ea typeface="Times New Roman" panose="02020603050405020304" pitchFamily="18" charset="0"/>
                <a:cs typeface="Times New Roman" panose="02020603050405020304" pitchFamily="18" charset="0"/>
              </a:rPr>
              <a:t>Interpretar los diagramas UML y modelos de bases de datos para la solución de las problemáticas. </a:t>
            </a:r>
            <a:endParaRPr lang="es-CO"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Seleccionar una empresa para la puesta en marcha del Sistema de información desarrollado. </a:t>
            </a:r>
            <a:endParaRPr lang="es-CO" sz="1800"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ES" sz="1800" dirty="0">
                <a:effectLst/>
                <a:latin typeface="Arial" panose="020B0604020202020204" pitchFamily="34" charset="0"/>
                <a:ea typeface="Constantia" panose="02030602050306030303" pitchFamily="18" charset="0"/>
                <a:cs typeface="Times New Roman" panose="02020603050405020304" pitchFamily="18" charset="0"/>
              </a:rPr>
              <a:t>Controlar procedimientos y registros que mejoren la gestión interna de la facturación.</a:t>
            </a:r>
          </a:p>
          <a:p>
            <a:pPr marL="342900" lvl="0" indent="-342900" algn="just">
              <a:lnSpc>
                <a:spcPct val="107000"/>
              </a:lnSpc>
              <a:buFont typeface="Symbol" panose="05050102010706020507" pitchFamily="18" charset="2"/>
              <a:buChar char=""/>
            </a:pPr>
            <a:r>
              <a:rPr lang="es-ES" sz="1800" dirty="0">
                <a:latin typeface="Arial" panose="020B0604020202020204" pitchFamily="34" charset="0"/>
                <a:ea typeface="Constantia" panose="02030602050306030303" pitchFamily="18" charset="0"/>
                <a:cs typeface="Times New Roman" panose="02020603050405020304" pitchFamily="18" charset="0"/>
              </a:rPr>
              <a:t>Validar las necesidades frente al sistema de facturación.</a:t>
            </a:r>
          </a:p>
          <a:p>
            <a:pPr marL="0" lvl="0" indent="0" algn="just">
              <a:lnSpc>
                <a:spcPct val="107000"/>
              </a:lnSpc>
              <a:buNone/>
            </a:pPr>
            <a:endParaRPr lang="es-CO" sz="1800" dirty="0">
              <a:effectLst/>
              <a:latin typeface="Constantia" panose="02030602050306030303" pitchFamily="18" charset="0"/>
              <a:ea typeface="Constantia" panose="02030602050306030303" pitchFamily="18" charset="0"/>
              <a:cs typeface="Times New Roman" panose="02020603050405020304" pitchFamily="18" charset="0"/>
            </a:endParaRPr>
          </a:p>
          <a:p>
            <a:pPr marL="0" indent="0">
              <a:buNone/>
            </a:pPr>
            <a:endParaRPr lang="es-CO" sz="1800" dirty="0"/>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412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a:extLst>
              <a:ext uri="{FF2B5EF4-FFF2-40B4-BE49-F238E27FC236}">
                <a16:creationId xmlns:a16="http://schemas.microsoft.com/office/drawing/2014/main" id="{E6D4D733-CEBA-4B37-9AE9-D127DDC66B78}"/>
              </a:ext>
            </a:extLst>
          </p:cNvPr>
          <p:cNvSpPr>
            <a:spLocks noGrp="1"/>
          </p:cNvSpPr>
          <p:nvPr>
            <p:ph type="title"/>
          </p:nvPr>
        </p:nvSpPr>
        <p:spPr>
          <a:xfrm>
            <a:off x="1245072" y="1289765"/>
            <a:ext cx="3651101" cy="4270963"/>
          </a:xfrm>
        </p:spPr>
        <p:txBody>
          <a:bodyPr anchor="ctr">
            <a:normAutofit/>
          </a:bodyPr>
          <a:lstStyle/>
          <a:p>
            <a:pPr algn="ctr"/>
            <a:r>
              <a:rPr lang="es-ES" sz="2900">
                <a:solidFill>
                  <a:schemeClr val="bg1"/>
                </a:solidFill>
              </a:rPr>
              <a:t>PLANTEAMIENTO DEL PROBLEMA</a:t>
            </a:r>
            <a:endParaRPr lang="es-CO" sz="290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Marcador de contenido 2">
            <a:extLst>
              <a:ext uri="{FF2B5EF4-FFF2-40B4-BE49-F238E27FC236}">
                <a16:creationId xmlns:a16="http://schemas.microsoft.com/office/drawing/2014/main" id="{95D6EB3C-C338-48DD-9B27-DE833A8E79B6}"/>
              </a:ext>
            </a:extLst>
          </p:cNvPr>
          <p:cNvSpPr>
            <a:spLocks noGrp="1"/>
          </p:cNvSpPr>
          <p:nvPr>
            <p:ph idx="1"/>
          </p:nvPr>
        </p:nvSpPr>
        <p:spPr>
          <a:xfrm>
            <a:off x="6397039" y="381935"/>
            <a:ext cx="4685916" cy="5974415"/>
          </a:xfrm>
        </p:spPr>
        <p:txBody>
          <a:bodyPr anchor="ctr">
            <a:normAutofit/>
          </a:bodyPr>
          <a:lstStyle/>
          <a:p>
            <a:pPr marL="0" indent="0" algn="just">
              <a:spcBef>
                <a:spcPts val="600"/>
              </a:spcBef>
              <a:spcAft>
                <a:spcPts val="1000"/>
              </a:spcAft>
              <a:buNone/>
            </a:pPr>
            <a:r>
              <a:rPr lang="es-ES" sz="1800" dirty="0">
                <a:effectLst/>
                <a:latin typeface="Arial" panose="020B0604020202020204" pitchFamily="34" charset="0"/>
                <a:ea typeface="Constantia" panose="02030602050306030303" pitchFamily="18" charset="0"/>
                <a:cs typeface="Times New Roman" panose="02020603050405020304" pitchFamily="18" charset="0"/>
              </a:rPr>
              <a:t>En la empresa calzado </a:t>
            </a:r>
            <a:r>
              <a:rPr lang="es-ES" sz="1800" dirty="0" err="1">
                <a:effectLst/>
                <a:latin typeface="Arial" panose="020B0604020202020204" pitchFamily="34" charset="0"/>
                <a:ea typeface="Constantia" panose="02030602050306030303" pitchFamily="18" charset="0"/>
                <a:cs typeface="Times New Roman" panose="02020603050405020304" pitchFamily="18" charset="0"/>
              </a:rPr>
              <a:t>macavi</a:t>
            </a:r>
            <a:r>
              <a:rPr lang="es-ES" sz="1800" dirty="0">
                <a:effectLst/>
                <a:latin typeface="Arial" panose="020B0604020202020204" pitchFamily="34" charset="0"/>
                <a:ea typeface="Constantia" panose="02030602050306030303" pitchFamily="18" charset="0"/>
                <a:cs typeface="Times New Roman" panose="02020603050405020304" pitchFamily="18" charset="0"/>
              </a:rPr>
              <a:t> se han detectado varias problemáticas que generan dificultades en la gestión de facturación, inventario y compras</a:t>
            </a:r>
            <a:r>
              <a:rPr lang="es-CO" sz="1800" dirty="0">
                <a:effectLst/>
                <a:latin typeface="Constantia" panose="02030602050306030303" pitchFamily="18" charset="0"/>
                <a:ea typeface="Constantia" panose="02030602050306030303" pitchFamily="18" charset="0"/>
                <a:cs typeface="Times New Roman" panose="02020603050405020304" pitchFamily="18" charset="0"/>
              </a:rPr>
              <a:t>.</a:t>
            </a:r>
            <a:r>
              <a:rPr lang="es-ES" sz="1800" dirty="0">
                <a:latin typeface="Arial" panose="020B0604020202020204" pitchFamily="34" charset="0"/>
                <a:ea typeface="Constantia" panose="02030602050306030303" pitchFamily="18" charset="0"/>
                <a:cs typeface="Times New Roman" panose="02020603050405020304" pitchFamily="18" charset="0"/>
              </a:rPr>
              <a:t>E</a:t>
            </a:r>
            <a:r>
              <a:rPr lang="es-ES" sz="1800" dirty="0">
                <a:effectLst/>
                <a:latin typeface="Arial" panose="020B0604020202020204" pitchFamily="34" charset="0"/>
                <a:ea typeface="Constantia" panose="02030602050306030303" pitchFamily="18" charset="0"/>
                <a:cs typeface="Times New Roman" panose="02020603050405020304" pitchFamily="18" charset="0"/>
              </a:rPr>
              <a:t>stán generando </a:t>
            </a:r>
            <a:r>
              <a:rPr lang="es-ES" sz="1800" dirty="0">
                <a:latin typeface="Arial" panose="020B0604020202020204" pitchFamily="34" charset="0"/>
                <a:ea typeface="Constantia" panose="02030602050306030303" pitchFamily="18" charset="0"/>
                <a:cs typeface="Times New Roman" panose="02020603050405020304" pitchFamily="18" charset="0"/>
              </a:rPr>
              <a:t>a largo plazo </a:t>
            </a:r>
            <a:r>
              <a:rPr lang="es-ES" sz="1800" dirty="0">
                <a:effectLst/>
                <a:latin typeface="Arial" panose="020B0604020202020204" pitchFamily="34" charset="0"/>
                <a:ea typeface="Constantia" panose="02030602050306030303" pitchFamily="18" charset="0"/>
                <a:cs typeface="Times New Roman" panose="02020603050405020304" pitchFamily="18" charset="0"/>
              </a:rPr>
              <a:t>grandes pérdidas.</a:t>
            </a:r>
          </a:p>
          <a:p>
            <a:pPr marL="0" indent="0" algn="just">
              <a:spcBef>
                <a:spcPts val="600"/>
              </a:spcBef>
              <a:spcAft>
                <a:spcPts val="1000"/>
              </a:spcAft>
              <a:buNone/>
            </a:pPr>
            <a:r>
              <a:rPr lang="es-ES" sz="1800" dirty="0">
                <a:latin typeface="Arial" panose="020B0604020202020204" pitchFamily="34" charset="0"/>
                <a:ea typeface="Constantia" panose="02030602050306030303" pitchFamily="18" charset="0"/>
                <a:cs typeface="Times New Roman" panose="02020603050405020304" pitchFamily="18" charset="0"/>
              </a:rPr>
              <a:t>A</a:t>
            </a:r>
            <a:r>
              <a:rPr lang="es-ES" sz="1800" dirty="0">
                <a:effectLst/>
                <a:latin typeface="Arial" panose="020B0604020202020204" pitchFamily="34" charset="0"/>
                <a:ea typeface="Constantia" panose="02030602050306030303" pitchFamily="18" charset="0"/>
                <a:cs typeface="Times New Roman" panose="02020603050405020304" pitchFamily="18" charset="0"/>
              </a:rPr>
              <a:t>l no poder llevar un control efectivo ya que su información se está manejando de forma manual (talonarios. Cuadernos etc.), el gerente es el encargado de compras y ventas, realizando la facturación en talonarios al tener la información de esta manera se le ha dificultado el registro de los datos ya que ellos en algún momento se han llegado a extraviar o destruir.</a:t>
            </a:r>
          </a:p>
          <a:p>
            <a:pPr marL="0" indent="0" algn="just">
              <a:spcBef>
                <a:spcPts val="600"/>
              </a:spcBef>
              <a:spcAft>
                <a:spcPts val="1000"/>
              </a:spcAft>
              <a:buNone/>
            </a:pPr>
            <a:r>
              <a:rPr lang="es-ES" sz="1800" dirty="0">
                <a:latin typeface="Arial" panose="020B0604020202020204" pitchFamily="34" charset="0"/>
                <a:ea typeface="Constantia" panose="02030602050306030303" pitchFamily="18" charset="0"/>
                <a:cs typeface="Times New Roman" panose="02020603050405020304" pitchFamily="18" charset="0"/>
              </a:rPr>
              <a:t>Por esta razón, se ha</a:t>
            </a:r>
            <a:r>
              <a:rPr lang="es-ES" sz="1800" dirty="0">
                <a:effectLst/>
                <a:latin typeface="Arial" panose="020B0604020202020204" pitchFamily="34" charset="0"/>
                <a:ea typeface="Constantia" panose="02030602050306030303" pitchFamily="18" charset="0"/>
                <a:cs typeface="Times New Roman" panose="02020603050405020304" pitchFamily="18" charset="0"/>
              </a:rPr>
              <a:t> dificultado un informe de ventas realizadas y no logrando</a:t>
            </a:r>
            <a:r>
              <a:rPr lang="es-CO" sz="1800" dirty="0">
                <a:latin typeface="Constantia" panose="02030602050306030303" pitchFamily="18" charset="0"/>
                <a:ea typeface="Constantia" panose="02030602050306030303" pitchFamily="18" charset="0"/>
                <a:cs typeface="Times New Roman" panose="02020603050405020304" pitchFamily="18" charset="0"/>
              </a:rPr>
              <a:t> </a:t>
            </a:r>
            <a:r>
              <a:rPr lang="es-ES" sz="1800" dirty="0">
                <a:latin typeface="Arial" panose="020B0604020202020204" pitchFamily="34" charset="0"/>
                <a:ea typeface="Constantia" panose="02030602050306030303" pitchFamily="18" charset="0"/>
                <a:cs typeface="Times New Roman" panose="02020603050405020304" pitchFamily="18" charset="0"/>
              </a:rPr>
              <a:t>u</a:t>
            </a:r>
            <a:r>
              <a:rPr lang="es-ES" sz="1800" dirty="0">
                <a:effectLst/>
                <a:latin typeface="Arial" panose="020B0604020202020204" pitchFamily="34" charset="0"/>
                <a:ea typeface="Constantia" panose="02030602050306030303" pitchFamily="18" charset="0"/>
                <a:cs typeface="Times New Roman" panose="02020603050405020304" pitchFamily="18" charset="0"/>
              </a:rPr>
              <a:t>n balance económico real.</a:t>
            </a:r>
            <a:endParaRPr lang="es-CO" sz="1800" dirty="0">
              <a:effectLst/>
              <a:latin typeface="Constantia" panose="02030602050306030303" pitchFamily="18" charset="0"/>
              <a:ea typeface="Constantia" panose="02030602050306030303" pitchFamily="18" charset="0"/>
              <a:cs typeface="Times New Roman" panose="02020603050405020304" pitchFamily="18" charset="0"/>
            </a:endParaRPr>
          </a:p>
          <a:p>
            <a:endParaRPr lang="es-CO" sz="1800" dirty="0"/>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2539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a:extLst>
              <a:ext uri="{FF2B5EF4-FFF2-40B4-BE49-F238E27FC236}">
                <a16:creationId xmlns:a16="http://schemas.microsoft.com/office/drawing/2014/main" id="{AE9404DD-AC4E-4666-BAA4-047C54AB2F19}"/>
              </a:ext>
            </a:extLst>
          </p:cNvPr>
          <p:cNvSpPr>
            <a:spLocks noGrp="1"/>
          </p:cNvSpPr>
          <p:nvPr>
            <p:ph type="title"/>
          </p:nvPr>
        </p:nvSpPr>
        <p:spPr>
          <a:xfrm>
            <a:off x="1245072" y="1289765"/>
            <a:ext cx="3651101" cy="4270963"/>
          </a:xfrm>
        </p:spPr>
        <p:txBody>
          <a:bodyPr anchor="ctr">
            <a:normAutofit/>
          </a:bodyPr>
          <a:lstStyle/>
          <a:p>
            <a:pPr algn="ctr"/>
            <a:r>
              <a:rPr lang="es-ES" sz="7200">
                <a:solidFill>
                  <a:schemeClr val="bg1"/>
                </a:solidFill>
              </a:rPr>
              <a:t>alcance</a:t>
            </a:r>
            <a:endParaRPr lang="es-CO" sz="720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Marcador de contenido 2">
            <a:extLst>
              <a:ext uri="{FF2B5EF4-FFF2-40B4-BE49-F238E27FC236}">
                <a16:creationId xmlns:a16="http://schemas.microsoft.com/office/drawing/2014/main" id="{2A6D5EDF-8B6E-4277-BEC5-34F94B34F2D1}"/>
              </a:ext>
            </a:extLst>
          </p:cNvPr>
          <p:cNvSpPr>
            <a:spLocks noGrp="1"/>
          </p:cNvSpPr>
          <p:nvPr>
            <p:ph idx="1"/>
          </p:nvPr>
        </p:nvSpPr>
        <p:spPr>
          <a:xfrm>
            <a:off x="6397039" y="381935"/>
            <a:ext cx="4685916" cy="5974415"/>
          </a:xfrm>
        </p:spPr>
        <p:txBody>
          <a:bodyPr anchor="ctr">
            <a:normAutofit/>
          </a:bodyPr>
          <a:lstStyle/>
          <a:p>
            <a:pPr marL="0" indent="0" algn="just">
              <a:spcBef>
                <a:spcPts val="600"/>
              </a:spcBef>
              <a:spcAft>
                <a:spcPts val="1000"/>
              </a:spcAft>
              <a:buNone/>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El proyecto tiene como finalidad desarrollar un </a:t>
            </a:r>
            <a:r>
              <a:rPr lang="es-ES" sz="1800" dirty="0">
                <a:effectLst/>
                <a:latin typeface="Arial" panose="020B0604020202020204" pitchFamily="34" charset="0"/>
                <a:ea typeface="Constantia" panose="02030602050306030303" pitchFamily="18" charset="0"/>
                <a:cs typeface="Times New Roman" panose="02020603050405020304" pitchFamily="18" charset="0"/>
              </a:rPr>
              <a:t>sistema de información para la gestión de facturación en calzado </a:t>
            </a:r>
            <a:r>
              <a:rPr lang="es-ES" sz="1800" dirty="0" err="1">
                <a:effectLst/>
                <a:latin typeface="Arial" panose="020B0604020202020204" pitchFamily="34" charset="0"/>
                <a:ea typeface="Constantia" panose="02030602050306030303" pitchFamily="18" charset="0"/>
                <a:cs typeface="Times New Roman" panose="02020603050405020304" pitchFamily="18" charset="0"/>
              </a:rPr>
              <a:t>macavi</a:t>
            </a:r>
            <a:r>
              <a:rPr lang="es-ES" sz="1800" dirty="0">
                <a:effectLst/>
                <a:latin typeface="Arial" panose="020B0604020202020204" pitchFamily="34" charset="0"/>
                <a:ea typeface="Constantia" panose="02030602050306030303" pitchFamily="18" charset="0"/>
                <a:cs typeface="Times New Roman" panose="02020603050405020304" pitchFamily="18" charset="0"/>
              </a:rPr>
              <a:t> donde se ejecutara de la siguiente manera:</a:t>
            </a:r>
          </a:p>
          <a:p>
            <a:pPr marL="0" indent="0" algn="just">
              <a:spcBef>
                <a:spcPts val="600"/>
              </a:spcBef>
              <a:spcAft>
                <a:spcPts val="1000"/>
              </a:spcAft>
              <a:buNone/>
            </a:pPr>
            <a:r>
              <a:rPr lang="es-ES" sz="1800" dirty="0">
                <a:effectLst/>
                <a:latin typeface="Arial" panose="020B0604020202020204" pitchFamily="34" charset="0"/>
                <a:ea typeface="Constantia" panose="02030602050306030303" pitchFamily="18" charset="0"/>
                <a:cs typeface="Times New Roman" panose="02020603050405020304" pitchFamily="18" charset="0"/>
              </a:rPr>
              <a:t>Fases de análisis de información, en el cual se emplean métodos como entrevistas, formularios, método de observación, técnicas audios visuales, con el fin de concluir aquellas falencias encontradas para posterior uso en la organización del desarrollo. </a:t>
            </a:r>
          </a:p>
          <a:p>
            <a:pPr marL="0" indent="0" algn="just">
              <a:spcBef>
                <a:spcPts val="600"/>
              </a:spcBef>
              <a:spcAft>
                <a:spcPts val="1000"/>
              </a:spcAft>
              <a:buNone/>
            </a:pPr>
            <a:r>
              <a:rPr lang="es-ES" sz="1800" dirty="0">
                <a:effectLst/>
                <a:latin typeface="Arial" panose="020B0604020202020204" pitchFamily="34" charset="0"/>
                <a:ea typeface="Constantia" panose="02030602050306030303" pitchFamily="18" charset="0"/>
                <a:cs typeface="Times New Roman" panose="02020603050405020304" pitchFamily="18" charset="0"/>
              </a:rPr>
              <a:t>En la fase de planeación se estimará tiempos de trabajo, el cual permitirá al programador y diseñador concertar con el cliente fechas y actividades, dispuestas para el desarrollo del mismo. </a:t>
            </a:r>
            <a:endParaRPr lang="es-CO" sz="1800" dirty="0">
              <a:effectLst/>
              <a:latin typeface="Constantia" panose="02030602050306030303" pitchFamily="18" charset="0"/>
              <a:ea typeface="Constantia" panose="02030602050306030303" pitchFamily="18" charset="0"/>
              <a:cs typeface="Times New Roman" panose="02020603050405020304" pitchFamily="18" charset="0"/>
            </a:endParaRPr>
          </a:p>
          <a:p>
            <a:endParaRPr lang="es-CO" sz="1800" dirty="0"/>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2013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a:extLst>
              <a:ext uri="{FF2B5EF4-FFF2-40B4-BE49-F238E27FC236}">
                <a16:creationId xmlns:a16="http://schemas.microsoft.com/office/drawing/2014/main" id="{06F4102B-9369-4164-9031-1DB9C6589391}"/>
              </a:ext>
            </a:extLst>
          </p:cNvPr>
          <p:cNvSpPr>
            <a:spLocks noGrp="1"/>
          </p:cNvSpPr>
          <p:nvPr>
            <p:ph type="title"/>
          </p:nvPr>
        </p:nvSpPr>
        <p:spPr>
          <a:xfrm>
            <a:off x="1245072" y="1289765"/>
            <a:ext cx="3651101" cy="4270963"/>
          </a:xfrm>
        </p:spPr>
        <p:txBody>
          <a:bodyPr anchor="ctr">
            <a:normAutofit/>
          </a:bodyPr>
          <a:lstStyle/>
          <a:p>
            <a:pPr algn="ctr"/>
            <a:r>
              <a:rPr lang="es-ES" sz="7200" dirty="0">
                <a:solidFill>
                  <a:schemeClr val="bg1"/>
                </a:solidFill>
              </a:rPr>
              <a:t>MISIÓN</a:t>
            </a:r>
            <a:endParaRPr lang="es-CO" sz="7200" dirty="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Marcador de contenido 2">
            <a:extLst>
              <a:ext uri="{FF2B5EF4-FFF2-40B4-BE49-F238E27FC236}">
                <a16:creationId xmlns:a16="http://schemas.microsoft.com/office/drawing/2014/main" id="{9DDEA033-160E-409D-9935-BD9387167AE5}"/>
              </a:ext>
            </a:extLst>
          </p:cNvPr>
          <p:cNvSpPr>
            <a:spLocks noGrp="1"/>
          </p:cNvSpPr>
          <p:nvPr>
            <p:ph idx="1"/>
          </p:nvPr>
        </p:nvSpPr>
        <p:spPr>
          <a:xfrm>
            <a:off x="6397039" y="381935"/>
            <a:ext cx="4685916" cy="5974415"/>
          </a:xfrm>
        </p:spPr>
        <p:txBody>
          <a:bodyPr anchor="ctr">
            <a:normAutofit/>
          </a:bodyPr>
          <a:lstStyle/>
          <a:p>
            <a:pPr marL="0" indent="0" algn="just">
              <a:buNone/>
            </a:pPr>
            <a:r>
              <a:rPr lang="es-ES" sz="1800" dirty="0">
                <a:effectLst/>
                <a:latin typeface="Arial" panose="020B0604020202020204" pitchFamily="34" charset="0"/>
                <a:ea typeface="Constantia" panose="02030602050306030303" pitchFamily="18" charset="0"/>
                <a:cs typeface="Times New Roman" panose="02020603050405020304" pitchFamily="18" charset="0"/>
              </a:rPr>
              <a:t>Prestar un excelente servicio con nuestro equipo de trabajo a la empresa Calzado </a:t>
            </a:r>
            <a:r>
              <a:rPr lang="es-ES" sz="1800" dirty="0" err="1">
                <a:effectLst/>
                <a:latin typeface="Arial" panose="020B0604020202020204" pitchFamily="34" charset="0"/>
                <a:ea typeface="Constantia" panose="02030602050306030303" pitchFamily="18" charset="0"/>
                <a:cs typeface="Times New Roman" panose="02020603050405020304" pitchFamily="18" charset="0"/>
              </a:rPr>
              <a:t>Macavi</a:t>
            </a:r>
            <a:r>
              <a:rPr lang="es-ES" sz="1800" dirty="0">
                <a:effectLst/>
                <a:latin typeface="Arial" panose="020B0604020202020204" pitchFamily="34" charset="0"/>
                <a:ea typeface="Constantia" panose="02030602050306030303" pitchFamily="18" charset="0"/>
                <a:cs typeface="Times New Roman" panose="02020603050405020304" pitchFamily="18" charset="0"/>
              </a:rPr>
              <a:t> brindar una solución de software y hardware para la mejora de facturación de esta misma y lograr así la satisfacción de nuestro cliente.</a:t>
            </a:r>
            <a:endParaRPr lang="es-CO" sz="1800" dirty="0">
              <a:effectLst/>
              <a:latin typeface="Constantia" panose="02030602050306030303" pitchFamily="18" charset="0"/>
              <a:ea typeface="Constantia" panose="02030602050306030303" pitchFamily="18" charset="0"/>
              <a:cs typeface="Times New Roman" panose="02020603050405020304" pitchFamily="18" charset="0"/>
            </a:endParaRPr>
          </a:p>
          <a:p>
            <a:pPr marL="0" indent="0">
              <a:buNone/>
            </a:pPr>
            <a:endParaRPr lang="es-CO" sz="1800" dirty="0"/>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00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a:extLst>
              <a:ext uri="{FF2B5EF4-FFF2-40B4-BE49-F238E27FC236}">
                <a16:creationId xmlns:a16="http://schemas.microsoft.com/office/drawing/2014/main" id="{EF6F936C-6728-40F4-B378-A7677546155B}"/>
              </a:ext>
            </a:extLst>
          </p:cNvPr>
          <p:cNvSpPr>
            <a:spLocks noGrp="1"/>
          </p:cNvSpPr>
          <p:nvPr>
            <p:ph type="title"/>
          </p:nvPr>
        </p:nvSpPr>
        <p:spPr>
          <a:xfrm>
            <a:off x="1245072" y="1289765"/>
            <a:ext cx="3651101" cy="4270963"/>
          </a:xfrm>
        </p:spPr>
        <p:txBody>
          <a:bodyPr anchor="ctr">
            <a:normAutofit/>
          </a:bodyPr>
          <a:lstStyle/>
          <a:p>
            <a:pPr algn="ctr"/>
            <a:r>
              <a:rPr lang="es-ES" sz="7200" dirty="0">
                <a:solidFill>
                  <a:schemeClr val="bg1"/>
                </a:solidFill>
              </a:rPr>
              <a:t>VISIÓN</a:t>
            </a:r>
            <a:endParaRPr lang="es-CO" sz="7200" dirty="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Marcador de contenido 2">
            <a:extLst>
              <a:ext uri="{FF2B5EF4-FFF2-40B4-BE49-F238E27FC236}">
                <a16:creationId xmlns:a16="http://schemas.microsoft.com/office/drawing/2014/main" id="{1B3665C7-CBF6-47BF-A54F-E5B346697528}"/>
              </a:ext>
            </a:extLst>
          </p:cNvPr>
          <p:cNvSpPr>
            <a:spLocks noGrp="1"/>
          </p:cNvSpPr>
          <p:nvPr>
            <p:ph idx="1"/>
          </p:nvPr>
        </p:nvSpPr>
        <p:spPr>
          <a:xfrm>
            <a:off x="6397039" y="381935"/>
            <a:ext cx="4685916" cy="5974415"/>
          </a:xfrm>
        </p:spPr>
        <p:txBody>
          <a:bodyPr anchor="ctr">
            <a:normAutofit/>
          </a:bodyPr>
          <a:lstStyle/>
          <a:p>
            <a:pPr marL="0" indent="0" algn="just">
              <a:buNone/>
            </a:pPr>
            <a:r>
              <a:rPr lang="es-ES" sz="1800" dirty="0">
                <a:effectLst/>
                <a:latin typeface="Arial" panose="020B0604020202020204" pitchFamily="34" charset="0"/>
                <a:ea typeface="Constantia" panose="02030602050306030303" pitchFamily="18" charset="0"/>
              </a:rPr>
              <a:t>Como la empresa calzado </a:t>
            </a:r>
            <a:r>
              <a:rPr lang="es-ES" sz="1800" dirty="0" err="1">
                <a:effectLst/>
                <a:latin typeface="Arial" panose="020B0604020202020204" pitchFamily="34" charset="0"/>
                <a:ea typeface="Constantia" panose="02030602050306030303" pitchFamily="18" charset="0"/>
              </a:rPr>
              <a:t>macavi</a:t>
            </a:r>
            <a:r>
              <a:rPr lang="es-ES" sz="1800" dirty="0">
                <a:effectLst/>
                <a:latin typeface="Arial" panose="020B0604020202020204" pitchFamily="34" charset="0"/>
                <a:ea typeface="Constantia" panose="02030602050306030303" pitchFamily="18" charset="0"/>
              </a:rPr>
              <a:t> no cuenta con un sistema digital por lo tanto se facilitara la facturación lo que se quiere lograr es que esta empresa a largo plazo valla implementando más sistemas de información para la mejora continua de esta misma y lograr así ser una de las mejores empresas de calzado con sistemas de información. </a:t>
            </a:r>
            <a:endParaRPr lang="es-CO" sz="1800" dirty="0"/>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0792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a:extLst>
              <a:ext uri="{FF2B5EF4-FFF2-40B4-BE49-F238E27FC236}">
                <a16:creationId xmlns:a16="http://schemas.microsoft.com/office/drawing/2014/main" id="{D934A173-EDF8-4100-86B0-75D2933A0F35}"/>
              </a:ext>
            </a:extLst>
          </p:cNvPr>
          <p:cNvSpPr>
            <a:spLocks noGrp="1"/>
          </p:cNvSpPr>
          <p:nvPr>
            <p:ph type="title"/>
          </p:nvPr>
        </p:nvSpPr>
        <p:spPr>
          <a:xfrm>
            <a:off x="1245072" y="1289765"/>
            <a:ext cx="3651101" cy="4270963"/>
          </a:xfrm>
        </p:spPr>
        <p:txBody>
          <a:bodyPr anchor="ctr">
            <a:normAutofit/>
          </a:bodyPr>
          <a:lstStyle/>
          <a:p>
            <a:pPr algn="ctr"/>
            <a:r>
              <a:rPr lang="es-ES" sz="2900" dirty="0">
                <a:solidFill>
                  <a:schemeClr val="bg1"/>
                </a:solidFill>
              </a:rPr>
              <a:t>TECNICAS DE LEVANTAMIENTO DE INFORMACIÓN </a:t>
            </a:r>
            <a:endParaRPr lang="es-CO" sz="2900" dirty="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Marcador de contenido 2">
            <a:extLst>
              <a:ext uri="{FF2B5EF4-FFF2-40B4-BE49-F238E27FC236}">
                <a16:creationId xmlns:a16="http://schemas.microsoft.com/office/drawing/2014/main" id="{5B8B32FB-47F3-428C-9517-838C5E592DEB}"/>
              </a:ext>
            </a:extLst>
          </p:cNvPr>
          <p:cNvSpPr>
            <a:spLocks noGrp="1"/>
          </p:cNvSpPr>
          <p:nvPr>
            <p:ph idx="1"/>
          </p:nvPr>
        </p:nvSpPr>
        <p:spPr>
          <a:xfrm>
            <a:off x="6397039" y="381935"/>
            <a:ext cx="4685916" cy="5974415"/>
          </a:xfrm>
        </p:spPr>
        <p:txBody>
          <a:bodyPr anchor="ctr">
            <a:normAutofit/>
          </a:bodyPr>
          <a:lstStyle/>
          <a:p>
            <a:r>
              <a:rPr lang="es-ES" sz="1800" dirty="0"/>
              <a:t>Entrevista </a:t>
            </a:r>
          </a:p>
          <a:p>
            <a:r>
              <a:rPr lang="es-ES" sz="1800" dirty="0"/>
              <a:t>Métodos de observación </a:t>
            </a:r>
            <a:endParaRPr lang="es-CO" sz="1800" dirty="0"/>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2918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2" name="Straight Connector 41">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68633"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5FEA09A-D40F-4301-B9D7-56D3BD2165C2}"/>
              </a:ext>
            </a:extLst>
          </p:cNvPr>
          <p:cNvSpPr>
            <a:spLocks noGrp="1"/>
          </p:cNvSpPr>
          <p:nvPr>
            <p:ph type="title"/>
          </p:nvPr>
        </p:nvSpPr>
        <p:spPr>
          <a:xfrm>
            <a:off x="1500136" y="590062"/>
            <a:ext cx="4679043" cy="2838938"/>
          </a:xfrm>
        </p:spPr>
        <p:txBody>
          <a:bodyPr vert="horz" lIns="91440" tIns="45720" rIns="91440" bIns="45720" rtlCol="0" anchor="b">
            <a:normAutofit/>
          </a:bodyPr>
          <a:lstStyle/>
          <a:p>
            <a:r>
              <a:rPr lang="en-US" sz="4800" b="1" i="0" kern="1200" cap="all" baseline="0">
                <a:solidFill>
                  <a:schemeClr val="bg1"/>
                </a:solidFill>
                <a:latin typeface="+mj-lt"/>
                <a:ea typeface="+mj-ea"/>
                <a:cs typeface="+mj-cs"/>
              </a:rPr>
              <a:t>Método de observación </a:t>
            </a:r>
          </a:p>
        </p:txBody>
      </p:sp>
      <p:pic>
        <p:nvPicPr>
          <p:cNvPr id="5" name="Marcador de contenido 4" descr="Texto&#10;&#10;Descripción generada automáticamente">
            <a:extLst>
              <a:ext uri="{FF2B5EF4-FFF2-40B4-BE49-F238E27FC236}">
                <a16:creationId xmlns:a16="http://schemas.microsoft.com/office/drawing/2014/main" id="{C3C945FC-BB21-43D8-9B4F-37BECB6882AA}"/>
              </a:ext>
            </a:extLst>
          </p:cNvPr>
          <p:cNvPicPr>
            <a:picLocks noChangeAspect="1"/>
          </p:cNvPicPr>
          <p:nvPr/>
        </p:nvPicPr>
        <p:blipFill rotWithShape="1">
          <a:blip r:embed="rId2">
            <a:extLst>
              <a:ext uri="{28A0092B-C50C-407E-A947-70E740481C1C}">
                <a14:useLocalDpi xmlns:a14="http://schemas.microsoft.com/office/drawing/2010/main" val="0"/>
              </a:ext>
            </a:extLst>
          </a:blip>
          <a:srcRect t="3351" r="4" b="4"/>
          <a:stretch/>
        </p:blipFill>
        <p:spPr>
          <a:xfrm>
            <a:off x="6868634" y="10"/>
            <a:ext cx="2660904" cy="3428990"/>
          </a:xfrm>
          <a:prstGeom prst="rect">
            <a:avLst/>
          </a:prstGeom>
        </p:spPr>
      </p:pic>
      <p:pic>
        <p:nvPicPr>
          <p:cNvPr id="7" name="Imagen 6" descr="Texto&#10;&#10;Descripción generada automáticamente">
            <a:extLst>
              <a:ext uri="{FF2B5EF4-FFF2-40B4-BE49-F238E27FC236}">
                <a16:creationId xmlns:a16="http://schemas.microsoft.com/office/drawing/2014/main" id="{4076DE1E-E402-4A87-8350-94279703A370}"/>
              </a:ext>
            </a:extLst>
          </p:cNvPr>
          <p:cNvPicPr>
            <a:picLocks noChangeAspect="1"/>
          </p:cNvPicPr>
          <p:nvPr/>
        </p:nvPicPr>
        <p:blipFill rotWithShape="1">
          <a:blip r:embed="rId3">
            <a:extLst>
              <a:ext uri="{28A0092B-C50C-407E-A947-70E740481C1C}">
                <a14:useLocalDpi xmlns:a14="http://schemas.microsoft.com/office/drawing/2010/main" val="0"/>
              </a:ext>
            </a:extLst>
          </a:blip>
          <a:srcRect t="3350" r="4" b="4"/>
          <a:stretch/>
        </p:blipFill>
        <p:spPr>
          <a:xfrm>
            <a:off x="6868634" y="3420122"/>
            <a:ext cx="2660904" cy="3429000"/>
          </a:xfrm>
          <a:prstGeom prst="rect">
            <a:avLst/>
          </a:prstGeom>
        </p:spPr>
      </p:pic>
      <p:pic>
        <p:nvPicPr>
          <p:cNvPr id="9" name="Imagen 8" descr="evidencia 1">
            <a:extLst>
              <a:ext uri="{FF2B5EF4-FFF2-40B4-BE49-F238E27FC236}">
                <a16:creationId xmlns:a16="http://schemas.microsoft.com/office/drawing/2014/main" id="{B861DD49-C7F2-4471-B431-8B3115CF1958}"/>
              </a:ext>
              <a:ext uri="{C183D7F6-B498-43B3-948B-1728B52AA6E4}">
                <adec:decorative xmlns:adec="http://schemas.microsoft.com/office/drawing/2017/decorative" val="0"/>
              </a:ext>
            </a:extLst>
          </p:cNvPr>
          <p:cNvPicPr>
            <a:picLocks noChangeAspect="1"/>
          </p:cNvPicPr>
          <p:nvPr/>
        </p:nvPicPr>
        <p:blipFill rotWithShape="1">
          <a:blip r:embed="rId4">
            <a:extLst>
              <a:ext uri="{28A0092B-C50C-407E-A947-70E740481C1C}">
                <a14:useLocalDpi xmlns:a14="http://schemas.microsoft.com/office/drawing/2010/main" val="0"/>
              </a:ext>
            </a:extLst>
          </a:blip>
          <a:srcRect t="3351" r="4" b="4"/>
          <a:stretch/>
        </p:blipFill>
        <p:spPr>
          <a:xfrm>
            <a:off x="9531096" y="10"/>
            <a:ext cx="2660904" cy="3428990"/>
          </a:xfrm>
          <a:prstGeom prst="rect">
            <a:avLst/>
          </a:prstGeom>
        </p:spPr>
      </p:pic>
      <p:sp>
        <p:nvSpPr>
          <p:cNvPr id="4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4411" y="19317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4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3190" y="214158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5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78871" y="23854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52" name="Straight Connector 5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5145"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11" name="Imagen 10" descr="Imagen que contiene alimentos&#10;&#10;Descripción generada automáticamente">
            <a:extLst>
              <a:ext uri="{FF2B5EF4-FFF2-40B4-BE49-F238E27FC236}">
                <a16:creationId xmlns:a16="http://schemas.microsoft.com/office/drawing/2014/main" id="{1941955B-02E7-4882-9A86-A9351398E50E}"/>
              </a:ext>
            </a:extLst>
          </p:cNvPr>
          <p:cNvPicPr>
            <a:picLocks noChangeAspect="1"/>
          </p:cNvPicPr>
          <p:nvPr/>
        </p:nvPicPr>
        <p:blipFill rotWithShape="1">
          <a:blip r:embed="rId5">
            <a:extLst>
              <a:ext uri="{28A0092B-C50C-407E-A947-70E740481C1C}">
                <a14:useLocalDpi xmlns:a14="http://schemas.microsoft.com/office/drawing/2010/main" val="0"/>
              </a:ext>
            </a:extLst>
          </a:blip>
          <a:srcRect r="4" b="3354"/>
          <a:stretch/>
        </p:blipFill>
        <p:spPr>
          <a:xfrm>
            <a:off x="9531096" y="3420122"/>
            <a:ext cx="2660904" cy="3429000"/>
          </a:xfrm>
          <a:prstGeom prst="rect">
            <a:avLst/>
          </a:prstGeom>
        </p:spPr>
      </p:pic>
    </p:spTree>
    <p:extLst>
      <p:ext uri="{BB962C8B-B14F-4D97-AF65-F5344CB8AC3E}">
        <p14:creationId xmlns:p14="http://schemas.microsoft.com/office/powerpoint/2010/main" val="4102690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1540</TotalTime>
  <Words>817</Words>
  <Application>Microsoft Office PowerPoint</Application>
  <PresentationFormat>Panorámica</PresentationFormat>
  <Paragraphs>64</Paragraphs>
  <Slides>18</Slides>
  <Notes>0</Notes>
  <HiddenSlides>0</HiddenSlides>
  <MMClips>1</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Constantia</vt:lpstr>
      <vt:lpstr>Symbol</vt:lpstr>
      <vt:lpstr>Times New Roman</vt:lpstr>
      <vt:lpstr>Univers</vt:lpstr>
      <vt:lpstr>GradientVTI</vt:lpstr>
      <vt:lpstr>Sistemas de información para la gestión de facturación en calzado macavi</vt:lpstr>
      <vt:lpstr>OBJETIVO GENERAL</vt:lpstr>
      <vt:lpstr>OBJETIVOS ESPECIFICOS</vt:lpstr>
      <vt:lpstr>PLANTEAMIENTO DEL PROBLEMA</vt:lpstr>
      <vt:lpstr>alcance</vt:lpstr>
      <vt:lpstr>MISIÓN</vt:lpstr>
      <vt:lpstr>VISIÓN</vt:lpstr>
      <vt:lpstr>TECNICAS DE LEVANTAMIENTO DE INFORMACIÓN </vt:lpstr>
      <vt:lpstr>Método de observación </vt:lpstr>
      <vt:lpstr>ENTREVISTA</vt:lpstr>
      <vt:lpstr>JUSTIFICACIÓN </vt:lpstr>
      <vt:lpstr>Presentación de PowerPoint</vt:lpstr>
      <vt:lpstr>REQUISITOS FUNCIONALES </vt:lpstr>
      <vt:lpstr>REQUISITOS NO FUNCIONALES</vt:lpstr>
      <vt:lpstr>MODULOS</vt:lpstr>
      <vt:lpstr>MODULOS</vt:lpstr>
      <vt:lpstr>Presentación de PowerPoint</vt:lpstr>
      <vt:lpstr>PARAMETROS DE SEGURIDAD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de información para la gestión de facturación en calzado macavi</dc:title>
  <dc:creator>victor sebastian delgado gomez</dc:creator>
  <cp:lastModifiedBy>victor sebastian delgado gomez</cp:lastModifiedBy>
  <cp:revision>18</cp:revision>
  <dcterms:created xsi:type="dcterms:W3CDTF">2021-03-06T17:11:10Z</dcterms:created>
  <dcterms:modified xsi:type="dcterms:W3CDTF">2021-07-25T22:14:25Z</dcterms:modified>
</cp:coreProperties>
</file>