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75" r:id="rId3"/>
    <p:sldId id="329" r:id="rId4"/>
    <p:sldId id="330" r:id="rId5"/>
    <p:sldId id="281" r:id="rId6"/>
    <p:sldId id="315" r:id="rId7"/>
    <p:sldId id="318" r:id="rId8"/>
    <p:sldId id="316" r:id="rId9"/>
    <p:sldId id="317" r:id="rId10"/>
    <p:sldId id="309" r:id="rId11"/>
    <p:sldId id="319" r:id="rId12"/>
    <p:sldId id="320" r:id="rId13"/>
    <p:sldId id="321" r:id="rId14"/>
    <p:sldId id="326" r:id="rId15"/>
    <p:sldId id="327" r:id="rId16"/>
    <p:sldId id="322" r:id="rId17"/>
    <p:sldId id="323" r:id="rId18"/>
    <p:sldId id="283" r:id="rId19"/>
    <p:sldId id="284" r:id="rId20"/>
    <p:sldId id="285" r:id="rId21"/>
    <p:sldId id="286" r:id="rId22"/>
    <p:sldId id="287" r:id="rId23"/>
    <p:sldId id="289" r:id="rId24"/>
    <p:sldId id="324" r:id="rId25"/>
    <p:sldId id="291" r:id="rId26"/>
    <p:sldId id="292" r:id="rId27"/>
    <p:sldId id="325" r:id="rId28"/>
    <p:sldId id="294" r:id="rId29"/>
    <p:sldId id="290" r:id="rId30"/>
    <p:sldId id="295" r:id="rId31"/>
    <p:sldId id="300" r:id="rId32"/>
    <p:sldId id="303" r:id="rId33"/>
    <p:sldId id="304" r:id="rId34"/>
    <p:sldId id="305" r:id="rId35"/>
    <p:sldId id="306" r:id="rId36"/>
    <p:sldId id="307" r:id="rId37"/>
    <p:sldId id="308" r:id="rId38"/>
    <p:sldId id="310" r:id="rId39"/>
    <p:sldId id="311" r:id="rId40"/>
    <p:sldId id="312" r:id="rId41"/>
    <p:sldId id="288" r:id="rId42"/>
    <p:sldId id="314" r:id="rId43"/>
    <p:sldId id="328" r:id="rId44"/>
  </p:sldIdLst>
  <p:sldSz cx="12192000" cy="6858000"/>
  <p:notesSz cx="12192000" cy="6858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043788-C340-4318-A730-890465FFF9B4}" v="5" dt="2022-08-18T07:32:55.0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p:restoredTop sz="78095"/>
  </p:normalViewPr>
  <p:slideViewPr>
    <p:cSldViewPr>
      <p:cViewPr varScale="1">
        <p:scale>
          <a:sx n="98" d="100"/>
          <a:sy n="98" d="100"/>
        </p:scale>
        <p:origin x="1336"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Kalwar" userId="GiF2jbEckqPwT6uhf9s8Hw5hT2VjXcEmaeH3l6dA23I=" providerId="None" clId="Web-{79043788-C340-4318-A730-890465FFF9B4}"/>
    <pc:docChg chg="modSld">
      <pc:chgData name="Santosh Kalwar" userId="GiF2jbEckqPwT6uhf9s8Hw5hT2VjXcEmaeH3l6dA23I=" providerId="None" clId="Web-{79043788-C340-4318-A730-890465FFF9B4}" dt="2022-08-18T07:32:51.950" v="1" actId="20577"/>
      <pc:docMkLst>
        <pc:docMk/>
      </pc:docMkLst>
      <pc:sldChg chg="modSp">
        <pc:chgData name="Santosh Kalwar" userId="GiF2jbEckqPwT6uhf9s8Hw5hT2VjXcEmaeH3l6dA23I=" providerId="None" clId="Web-{79043788-C340-4318-A730-890465FFF9B4}" dt="2022-08-18T07:32:51.950" v="1" actId="20577"/>
        <pc:sldMkLst>
          <pc:docMk/>
          <pc:sldMk cId="3453171911" sldId="315"/>
        </pc:sldMkLst>
        <pc:spChg chg="mod">
          <ac:chgData name="Santosh Kalwar" userId="GiF2jbEckqPwT6uhf9s8Hw5hT2VjXcEmaeH3l6dA23I=" providerId="None" clId="Web-{79043788-C340-4318-A730-890465FFF9B4}" dt="2022-08-18T07:32:51.950" v="1" actId="20577"/>
          <ac:spMkLst>
            <pc:docMk/>
            <pc:sldMk cId="3453171911" sldId="315"/>
            <ac:spMk id="3" creationId="{607E1270-CD29-6F98-55DA-3CDA13B141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ED93F52-A208-D84E-9A1B-215B0F1D5A3D}" type="datetimeFigureOut">
              <a:rPr lang="en-FI" smtClean="0"/>
              <a:t>08/18/2022</a:t>
            </a:fld>
            <a:endParaRPr lang="en-FI"/>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1BBB009-7129-5E48-99C6-87F531994743}" type="slidenum">
              <a:rPr lang="en-FI" smtClean="0"/>
              <a:t>‹#›</a:t>
            </a:fld>
            <a:endParaRPr lang="en-FI"/>
          </a:p>
        </p:txBody>
      </p:sp>
    </p:spTree>
    <p:extLst>
      <p:ext uri="{BB962C8B-B14F-4D97-AF65-F5344CB8AC3E}">
        <p14:creationId xmlns:p14="http://schemas.microsoft.com/office/powerpoint/2010/main" val="1127146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a:t>
            </a:fld>
            <a:endParaRPr lang="en-FI"/>
          </a:p>
        </p:txBody>
      </p:sp>
    </p:spTree>
    <p:extLst>
      <p:ext uri="{BB962C8B-B14F-4D97-AF65-F5344CB8AC3E}">
        <p14:creationId xmlns:p14="http://schemas.microsoft.com/office/powerpoint/2010/main" val="250028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12</a:t>
            </a:fld>
            <a:endParaRPr lang="en-FI"/>
          </a:p>
        </p:txBody>
      </p:sp>
    </p:spTree>
    <p:extLst>
      <p:ext uri="{BB962C8B-B14F-4D97-AF65-F5344CB8AC3E}">
        <p14:creationId xmlns:p14="http://schemas.microsoft.com/office/powerpoint/2010/main" val="1963660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13</a:t>
            </a:fld>
            <a:endParaRPr lang="en-FI"/>
          </a:p>
        </p:txBody>
      </p:sp>
    </p:spTree>
    <p:extLst>
      <p:ext uri="{BB962C8B-B14F-4D97-AF65-F5344CB8AC3E}">
        <p14:creationId xmlns:p14="http://schemas.microsoft.com/office/powerpoint/2010/main" val="217199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14</a:t>
            </a:fld>
            <a:endParaRPr lang="en-FI"/>
          </a:p>
        </p:txBody>
      </p:sp>
    </p:spTree>
    <p:extLst>
      <p:ext uri="{BB962C8B-B14F-4D97-AF65-F5344CB8AC3E}">
        <p14:creationId xmlns:p14="http://schemas.microsoft.com/office/powerpoint/2010/main" val="2374931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15</a:t>
            </a:fld>
            <a:endParaRPr lang="en-FI"/>
          </a:p>
        </p:txBody>
      </p:sp>
    </p:spTree>
    <p:extLst>
      <p:ext uri="{BB962C8B-B14F-4D97-AF65-F5344CB8AC3E}">
        <p14:creationId xmlns:p14="http://schemas.microsoft.com/office/powerpoint/2010/main" val="207046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16</a:t>
            </a:fld>
            <a:endParaRPr lang="en-FI"/>
          </a:p>
        </p:txBody>
      </p:sp>
    </p:spTree>
    <p:extLst>
      <p:ext uri="{BB962C8B-B14F-4D97-AF65-F5344CB8AC3E}">
        <p14:creationId xmlns:p14="http://schemas.microsoft.com/office/powerpoint/2010/main" val="591211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17</a:t>
            </a:fld>
            <a:endParaRPr lang="en-FI"/>
          </a:p>
        </p:txBody>
      </p:sp>
    </p:spTree>
    <p:extLst>
      <p:ext uri="{BB962C8B-B14F-4D97-AF65-F5344CB8AC3E}">
        <p14:creationId xmlns:p14="http://schemas.microsoft.com/office/powerpoint/2010/main" val="3975523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18</a:t>
            </a:fld>
            <a:endParaRPr lang="en-FI"/>
          </a:p>
        </p:txBody>
      </p:sp>
    </p:spTree>
    <p:extLst>
      <p:ext uri="{BB962C8B-B14F-4D97-AF65-F5344CB8AC3E}">
        <p14:creationId xmlns:p14="http://schemas.microsoft.com/office/powerpoint/2010/main" val="2473050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19</a:t>
            </a:fld>
            <a:endParaRPr lang="en-FI"/>
          </a:p>
        </p:txBody>
      </p:sp>
    </p:spTree>
    <p:extLst>
      <p:ext uri="{BB962C8B-B14F-4D97-AF65-F5344CB8AC3E}">
        <p14:creationId xmlns:p14="http://schemas.microsoft.com/office/powerpoint/2010/main" val="4226803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20</a:t>
            </a:fld>
            <a:endParaRPr lang="en-FI"/>
          </a:p>
        </p:txBody>
      </p:sp>
    </p:spTree>
    <p:extLst>
      <p:ext uri="{BB962C8B-B14F-4D97-AF65-F5344CB8AC3E}">
        <p14:creationId xmlns:p14="http://schemas.microsoft.com/office/powerpoint/2010/main" val="1081582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a:t>
            </a:r>
            <a:r>
              <a:rPr lang="en-FI" dirty="0"/>
              <a:t>aml.org</a:t>
            </a:r>
          </a:p>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21</a:t>
            </a:fld>
            <a:endParaRPr lang="en-FI"/>
          </a:p>
        </p:txBody>
      </p:sp>
    </p:spTree>
    <p:extLst>
      <p:ext uri="{BB962C8B-B14F-4D97-AF65-F5344CB8AC3E}">
        <p14:creationId xmlns:p14="http://schemas.microsoft.com/office/powerpoint/2010/main" val="282288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a:t>
            </a:fld>
            <a:endParaRPr lang="en-FI"/>
          </a:p>
        </p:txBody>
      </p:sp>
    </p:spTree>
    <p:extLst>
      <p:ext uri="{BB962C8B-B14F-4D97-AF65-F5344CB8AC3E}">
        <p14:creationId xmlns:p14="http://schemas.microsoft.com/office/powerpoint/2010/main" val="332384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22</a:t>
            </a:fld>
            <a:endParaRPr lang="en-FI"/>
          </a:p>
        </p:txBody>
      </p:sp>
    </p:spTree>
    <p:extLst>
      <p:ext uri="{BB962C8B-B14F-4D97-AF65-F5344CB8AC3E}">
        <p14:creationId xmlns:p14="http://schemas.microsoft.com/office/powerpoint/2010/main" val="364093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owl.purdue.edu</a:t>
            </a:r>
            <a:r>
              <a:rPr lang="en-GB" dirty="0"/>
              <a:t>/owl/</a:t>
            </a:r>
            <a:r>
              <a:rPr lang="en-GB" dirty="0" err="1"/>
              <a:t>research_and_citation</a:t>
            </a:r>
            <a:r>
              <a:rPr lang="en-GB" dirty="0"/>
              <a:t>/</a:t>
            </a:r>
            <a:r>
              <a:rPr lang="en-GB" dirty="0" err="1"/>
              <a:t>mla_style</a:t>
            </a:r>
            <a:r>
              <a:rPr lang="en-GB" dirty="0"/>
              <a:t>/</a:t>
            </a:r>
            <a:r>
              <a:rPr lang="en-GB" dirty="0" err="1"/>
              <a:t>mla_formatting_and_style_guide</a:t>
            </a:r>
            <a:r>
              <a:rPr lang="en-GB" dirty="0"/>
              <a:t>/</a:t>
            </a:r>
            <a:r>
              <a:rPr lang="en-GB" dirty="0" err="1"/>
              <a:t>mla_formatting_and_style_guide.html</a:t>
            </a:r>
            <a:r>
              <a:rPr lang="en-GB" dirty="0"/>
              <a:t> </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23</a:t>
            </a:fld>
            <a:endParaRPr lang="en-FI"/>
          </a:p>
        </p:txBody>
      </p:sp>
    </p:spTree>
    <p:extLst>
      <p:ext uri="{BB962C8B-B14F-4D97-AF65-F5344CB8AC3E}">
        <p14:creationId xmlns:p14="http://schemas.microsoft.com/office/powerpoint/2010/main" val="106773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owl.purdue.edu</a:t>
            </a:r>
            <a:r>
              <a:rPr lang="en-GB" dirty="0"/>
              <a:t>/owl/</a:t>
            </a:r>
            <a:r>
              <a:rPr lang="en-GB" dirty="0" err="1"/>
              <a:t>research_and_citation</a:t>
            </a:r>
            <a:r>
              <a:rPr lang="en-GB" dirty="0"/>
              <a:t>/</a:t>
            </a:r>
            <a:r>
              <a:rPr lang="en-GB" dirty="0" err="1"/>
              <a:t>mla_style</a:t>
            </a:r>
            <a:r>
              <a:rPr lang="en-GB" dirty="0"/>
              <a:t>/</a:t>
            </a:r>
            <a:r>
              <a:rPr lang="en-GB" dirty="0" err="1"/>
              <a:t>mla_formatting_and_style_guide</a:t>
            </a:r>
            <a:r>
              <a:rPr lang="en-GB" dirty="0"/>
              <a:t>/</a:t>
            </a:r>
            <a:r>
              <a:rPr lang="en-GB" dirty="0" err="1"/>
              <a:t>mla_formatting_and_style_guide.html</a:t>
            </a:r>
            <a:r>
              <a:rPr lang="en-GB" dirty="0"/>
              <a:t> </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24</a:t>
            </a:fld>
            <a:endParaRPr lang="en-FI"/>
          </a:p>
        </p:txBody>
      </p:sp>
    </p:spTree>
    <p:extLst>
      <p:ext uri="{BB962C8B-B14F-4D97-AF65-F5344CB8AC3E}">
        <p14:creationId xmlns:p14="http://schemas.microsoft.com/office/powerpoint/2010/main" val="2365606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owl.purdue.edu</a:t>
            </a:r>
            <a:r>
              <a:rPr lang="en-GB" dirty="0"/>
              <a:t>/owl/</a:t>
            </a:r>
            <a:r>
              <a:rPr lang="en-GB" dirty="0" err="1"/>
              <a:t>research_and_citation</a:t>
            </a:r>
            <a:r>
              <a:rPr lang="en-GB" dirty="0"/>
              <a:t>/</a:t>
            </a:r>
            <a:r>
              <a:rPr lang="en-GB" dirty="0" err="1"/>
              <a:t>mla_style</a:t>
            </a:r>
            <a:r>
              <a:rPr lang="en-GB" dirty="0"/>
              <a:t>/</a:t>
            </a:r>
            <a:r>
              <a:rPr lang="en-GB" dirty="0" err="1"/>
              <a:t>mla_formatting_and_style_guide</a:t>
            </a:r>
            <a:r>
              <a:rPr lang="en-GB" dirty="0"/>
              <a:t>/</a:t>
            </a:r>
            <a:r>
              <a:rPr lang="en-GB" dirty="0" err="1"/>
              <a:t>mla_formatting_and_style_guide.html</a:t>
            </a:r>
            <a:r>
              <a:rPr lang="en-GB" dirty="0"/>
              <a:t> </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25</a:t>
            </a:fld>
            <a:endParaRPr lang="en-FI"/>
          </a:p>
        </p:txBody>
      </p:sp>
    </p:spTree>
    <p:extLst>
      <p:ext uri="{BB962C8B-B14F-4D97-AF65-F5344CB8AC3E}">
        <p14:creationId xmlns:p14="http://schemas.microsoft.com/office/powerpoint/2010/main" val="142344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26</a:t>
            </a:fld>
            <a:endParaRPr lang="en-FI"/>
          </a:p>
        </p:txBody>
      </p:sp>
    </p:spTree>
    <p:extLst>
      <p:ext uri="{BB962C8B-B14F-4D97-AF65-F5344CB8AC3E}">
        <p14:creationId xmlns:p14="http://schemas.microsoft.com/office/powerpoint/2010/main" val="1021188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27</a:t>
            </a:fld>
            <a:endParaRPr lang="en-FI"/>
          </a:p>
        </p:txBody>
      </p:sp>
    </p:spTree>
    <p:extLst>
      <p:ext uri="{BB962C8B-B14F-4D97-AF65-F5344CB8AC3E}">
        <p14:creationId xmlns:p14="http://schemas.microsoft.com/office/powerpoint/2010/main" val="724102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28</a:t>
            </a:fld>
            <a:endParaRPr lang="en-FI"/>
          </a:p>
        </p:txBody>
      </p:sp>
    </p:spTree>
    <p:extLst>
      <p:ext uri="{BB962C8B-B14F-4D97-AF65-F5344CB8AC3E}">
        <p14:creationId xmlns:p14="http://schemas.microsoft.com/office/powerpoint/2010/main" val="1317609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29</a:t>
            </a:fld>
            <a:endParaRPr lang="en-FI"/>
          </a:p>
        </p:txBody>
      </p:sp>
    </p:spTree>
    <p:extLst>
      <p:ext uri="{BB962C8B-B14F-4D97-AF65-F5344CB8AC3E}">
        <p14:creationId xmlns:p14="http://schemas.microsoft.com/office/powerpoint/2010/main" val="914041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30</a:t>
            </a:fld>
            <a:endParaRPr lang="en-FI"/>
          </a:p>
        </p:txBody>
      </p:sp>
    </p:spTree>
    <p:extLst>
      <p:ext uri="{BB962C8B-B14F-4D97-AF65-F5344CB8AC3E}">
        <p14:creationId xmlns:p14="http://schemas.microsoft.com/office/powerpoint/2010/main" val="4002019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www.drupal.org</a:t>
            </a:r>
            <a:r>
              <a:rPr lang="en-GB" dirty="0"/>
              <a:t>/docs/theming-</a:t>
            </a:r>
            <a:r>
              <a:rPr lang="en-GB" dirty="0" err="1"/>
              <a:t>drupal</a:t>
            </a:r>
            <a:r>
              <a:rPr lang="en-GB" dirty="0"/>
              <a:t>/twig-in-</a:t>
            </a:r>
            <a:r>
              <a:rPr lang="en-GB" dirty="0" err="1"/>
              <a:t>drupal</a:t>
            </a:r>
            <a:r>
              <a:rPr lang="en-GB" dirty="0"/>
              <a:t>/twig-template-naming-conventions</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31</a:t>
            </a:fld>
            <a:endParaRPr lang="en-FI"/>
          </a:p>
        </p:txBody>
      </p:sp>
    </p:spTree>
    <p:extLst>
      <p:ext uri="{BB962C8B-B14F-4D97-AF65-F5344CB8AC3E}">
        <p14:creationId xmlns:p14="http://schemas.microsoft.com/office/powerpoint/2010/main" val="149695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4</a:t>
            </a:fld>
            <a:endParaRPr lang="en-FI"/>
          </a:p>
        </p:txBody>
      </p:sp>
    </p:spTree>
    <p:extLst>
      <p:ext uri="{BB962C8B-B14F-4D97-AF65-F5344CB8AC3E}">
        <p14:creationId xmlns:p14="http://schemas.microsoft.com/office/powerpoint/2010/main" val="1037649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www.drupal.org</a:t>
            </a:r>
            <a:r>
              <a:rPr lang="en-GB" dirty="0"/>
              <a:t>/docs/theming-</a:t>
            </a:r>
            <a:r>
              <a:rPr lang="en-GB" dirty="0" err="1"/>
              <a:t>drupal</a:t>
            </a:r>
            <a:r>
              <a:rPr lang="en-GB" dirty="0"/>
              <a:t>/twig-in-</a:t>
            </a:r>
            <a:r>
              <a:rPr lang="en-GB" dirty="0" err="1"/>
              <a:t>drupal</a:t>
            </a:r>
            <a:r>
              <a:rPr lang="en-GB" dirty="0"/>
              <a:t>/twig-template-naming-conventions</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32</a:t>
            </a:fld>
            <a:endParaRPr lang="en-FI"/>
          </a:p>
        </p:txBody>
      </p:sp>
    </p:spTree>
    <p:extLst>
      <p:ext uri="{BB962C8B-B14F-4D97-AF65-F5344CB8AC3E}">
        <p14:creationId xmlns:p14="http://schemas.microsoft.com/office/powerpoint/2010/main" val="4048957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www.drupal.org</a:t>
            </a:r>
            <a:r>
              <a:rPr lang="en-GB" dirty="0"/>
              <a:t>/docs/theming-</a:t>
            </a:r>
            <a:r>
              <a:rPr lang="en-GB" dirty="0" err="1"/>
              <a:t>drupal</a:t>
            </a:r>
            <a:r>
              <a:rPr lang="en-GB" dirty="0"/>
              <a:t>/twig-in-</a:t>
            </a:r>
            <a:r>
              <a:rPr lang="en-GB" dirty="0" err="1"/>
              <a:t>drupal</a:t>
            </a:r>
            <a:r>
              <a:rPr lang="en-GB" dirty="0"/>
              <a:t>/twig-template-naming-conventions</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33</a:t>
            </a:fld>
            <a:endParaRPr lang="en-FI"/>
          </a:p>
        </p:txBody>
      </p:sp>
    </p:spTree>
    <p:extLst>
      <p:ext uri="{BB962C8B-B14F-4D97-AF65-F5344CB8AC3E}">
        <p14:creationId xmlns:p14="http://schemas.microsoft.com/office/powerpoint/2010/main" val="114552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www.drupal.org</a:t>
            </a:r>
            <a:r>
              <a:rPr lang="en-GB" dirty="0"/>
              <a:t>/docs/develop/standards/</a:t>
            </a:r>
            <a:r>
              <a:rPr lang="en-GB" dirty="0" err="1"/>
              <a:t>api-documentation-and-comment-standards#order</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34</a:t>
            </a:fld>
            <a:endParaRPr lang="en-FI"/>
          </a:p>
        </p:txBody>
      </p:sp>
    </p:spTree>
    <p:extLst>
      <p:ext uri="{BB962C8B-B14F-4D97-AF65-F5344CB8AC3E}">
        <p14:creationId xmlns:p14="http://schemas.microsoft.com/office/powerpoint/2010/main" val="1856322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www.drupal.org</a:t>
            </a:r>
            <a:r>
              <a:rPr lang="en-GB" dirty="0"/>
              <a:t>/docs/develop/standards/</a:t>
            </a:r>
            <a:r>
              <a:rPr lang="en-GB" dirty="0" err="1"/>
              <a:t>api-documentation-and-comment-standards#order</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35</a:t>
            </a:fld>
            <a:endParaRPr lang="en-FI"/>
          </a:p>
        </p:txBody>
      </p:sp>
    </p:spTree>
    <p:extLst>
      <p:ext uri="{BB962C8B-B14F-4D97-AF65-F5344CB8AC3E}">
        <p14:creationId xmlns:p14="http://schemas.microsoft.com/office/powerpoint/2010/main" val="1254385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www.drupal.org</a:t>
            </a:r>
            <a:r>
              <a:rPr lang="en-GB" dirty="0"/>
              <a:t>/docs/develop/standards/</a:t>
            </a:r>
            <a:r>
              <a:rPr lang="en-GB" dirty="0" err="1"/>
              <a:t>api-documentation-and-comment-standards#order</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36</a:t>
            </a:fld>
            <a:endParaRPr lang="en-FI"/>
          </a:p>
        </p:txBody>
      </p:sp>
    </p:spTree>
    <p:extLst>
      <p:ext uri="{BB962C8B-B14F-4D97-AF65-F5344CB8AC3E}">
        <p14:creationId xmlns:p14="http://schemas.microsoft.com/office/powerpoint/2010/main" val="394673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37</a:t>
            </a:fld>
            <a:endParaRPr lang="en-FI"/>
          </a:p>
        </p:txBody>
      </p:sp>
    </p:spTree>
    <p:extLst>
      <p:ext uri="{BB962C8B-B14F-4D97-AF65-F5344CB8AC3E}">
        <p14:creationId xmlns:p14="http://schemas.microsoft.com/office/powerpoint/2010/main" val="3928587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38</a:t>
            </a:fld>
            <a:endParaRPr lang="en-FI"/>
          </a:p>
        </p:txBody>
      </p:sp>
    </p:spTree>
    <p:extLst>
      <p:ext uri="{BB962C8B-B14F-4D97-AF65-F5344CB8AC3E}">
        <p14:creationId xmlns:p14="http://schemas.microsoft.com/office/powerpoint/2010/main" val="1920255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39</a:t>
            </a:fld>
            <a:endParaRPr lang="en-FI"/>
          </a:p>
        </p:txBody>
      </p:sp>
    </p:spTree>
    <p:extLst>
      <p:ext uri="{BB962C8B-B14F-4D97-AF65-F5344CB8AC3E}">
        <p14:creationId xmlns:p14="http://schemas.microsoft.com/office/powerpoint/2010/main" val="2890819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40</a:t>
            </a:fld>
            <a:endParaRPr lang="en-FI"/>
          </a:p>
        </p:txBody>
      </p:sp>
    </p:spTree>
    <p:extLst>
      <p:ext uri="{BB962C8B-B14F-4D97-AF65-F5344CB8AC3E}">
        <p14:creationId xmlns:p14="http://schemas.microsoft.com/office/powerpoint/2010/main" val="991568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41</a:t>
            </a:fld>
            <a:endParaRPr lang="en-FI"/>
          </a:p>
        </p:txBody>
      </p:sp>
    </p:spTree>
    <p:extLst>
      <p:ext uri="{BB962C8B-B14F-4D97-AF65-F5344CB8AC3E}">
        <p14:creationId xmlns:p14="http://schemas.microsoft.com/office/powerpoint/2010/main" val="46773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5</a:t>
            </a:fld>
            <a:endParaRPr lang="en-FI"/>
          </a:p>
        </p:txBody>
      </p:sp>
    </p:spTree>
    <p:extLst>
      <p:ext uri="{BB962C8B-B14F-4D97-AF65-F5344CB8AC3E}">
        <p14:creationId xmlns:p14="http://schemas.microsoft.com/office/powerpoint/2010/main" val="1483042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drupal</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generate:theme</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42</a:t>
            </a:fld>
            <a:endParaRPr lang="en-FI"/>
          </a:p>
        </p:txBody>
      </p:sp>
    </p:spTree>
    <p:extLst>
      <p:ext uri="{BB962C8B-B14F-4D97-AF65-F5344CB8AC3E}">
        <p14:creationId xmlns:p14="http://schemas.microsoft.com/office/powerpoint/2010/main" val="207337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drupal</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generate:theme</a:t>
            </a:r>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43</a:t>
            </a:fld>
            <a:endParaRPr lang="en-FI"/>
          </a:p>
        </p:txBody>
      </p:sp>
    </p:spTree>
    <p:extLst>
      <p:ext uri="{BB962C8B-B14F-4D97-AF65-F5344CB8AC3E}">
        <p14:creationId xmlns:p14="http://schemas.microsoft.com/office/powerpoint/2010/main" val="4251688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6</a:t>
            </a:fld>
            <a:endParaRPr lang="en-FI"/>
          </a:p>
        </p:txBody>
      </p:sp>
    </p:spTree>
    <p:extLst>
      <p:ext uri="{BB962C8B-B14F-4D97-AF65-F5344CB8AC3E}">
        <p14:creationId xmlns:p14="http://schemas.microsoft.com/office/powerpoint/2010/main" val="192925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7</a:t>
            </a:fld>
            <a:endParaRPr lang="en-FI"/>
          </a:p>
        </p:txBody>
      </p:sp>
    </p:spTree>
    <p:extLst>
      <p:ext uri="{BB962C8B-B14F-4D97-AF65-F5344CB8AC3E}">
        <p14:creationId xmlns:p14="http://schemas.microsoft.com/office/powerpoint/2010/main" val="288344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8</a:t>
            </a:fld>
            <a:endParaRPr lang="en-FI"/>
          </a:p>
        </p:txBody>
      </p:sp>
    </p:spTree>
    <p:extLst>
      <p:ext uri="{BB962C8B-B14F-4D97-AF65-F5344CB8AC3E}">
        <p14:creationId xmlns:p14="http://schemas.microsoft.com/office/powerpoint/2010/main" val="2411750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10</a:t>
            </a:fld>
            <a:endParaRPr lang="en-FI"/>
          </a:p>
        </p:txBody>
      </p:sp>
    </p:spTree>
    <p:extLst>
      <p:ext uri="{BB962C8B-B14F-4D97-AF65-F5344CB8AC3E}">
        <p14:creationId xmlns:p14="http://schemas.microsoft.com/office/powerpoint/2010/main" val="135685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BBB009-7129-5E48-99C6-87F531994743}" type="slidenum">
              <a:rPr lang="en-FI" smtClean="0"/>
              <a:t>11</a:t>
            </a:fld>
            <a:endParaRPr lang="en-FI"/>
          </a:p>
        </p:txBody>
      </p:sp>
    </p:spTree>
    <p:extLst>
      <p:ext uri="{BB962C8B-B14F-4D97-AF65-F5344CB8AC3E}">
        <p14:creationId xmlns:p14="http://schemas.microsoft.com/office/powerpoint/2010/main" val="278796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9704" y="0"/>
            <a:ext cx="11742420" cy="6858000"/>
          </a:xfrm>
          <a:custGeom>
            <a:avLst/>
            <a:gdLst/>
            <a:ahLst/>
            <a:cxnLst/>
            <a:rect l="l" t="t" r="r" b="b"/>
            <a:pathLst>
              <a:path w="11742420" h="6858000">
                <a:moveTo>
                  <a:pt x="0" y="6857999"/>
                </a:moveTo>
                <a:lnTo>
                  <a:pt x="11742295" y="6857999"/>
                </a:lnTo>
                <a:lnTo>
                  <a:pt x="11742295" y="0"/>
                </a:lnTo>
                <a:lnTo>
                  <a:pt x="0" y="0"/>
                </a:lnTo>
                <a:lnTo>
                  <a:pt x="0" y="6857999"/>
                </a:lnTo>
                <a:close/>
              </a:path>
            </a:pathLst>
          </a:custGeom>
          <a:solidFill>
            <a:srgbClr val="333333"/>
          </a:solidFill>
        </p:spPr>
        <p:txBody>
          <a:bodyPr wrap="square" lIns="0" tIns="0" rIns="0" bIns="0" rtlCol="0"/>
          <a:lstStyle/>
          <a:p>
            <a:endParaRPr/>
          </a:p>
        </p:txBody>
      </p:sp>
      <p:sp>
        <p:nvSpPr>
          <p:cNvPr id="17" name="bg object 17"/>
          <p:cNvSpPr/>
          <p:nvPr/>
        </p:nvSpPr>
        <p:spPr>
          <a:xfrm>
            <a:off x="-1" y="0"/>
            <a:ext cx="450215" cy="6858000"/>
          </a:xfrm>
          <a:custGeom>
            <a:avLst/>
            <a:gdLst/>
            <a:ahLst/>
            <a:cxnLst/>
            <a:rect l="l" t="t" r="r" b="b"/>
            <a:pathLst>
              <a:path w="450215" h="6858000">
                <a:moveTo>
                  <a:pt x="449705" y="0"/>
                </a:moveTo>
                <a:lnTo>
                  <a:pt x="0" y="0"/>
                </a:lnTo>
                <a:lnTo>
                  <a:pt x="0" y="6857999"/>
                </a:lnTo>
                <a:lnTo>
                  <a:pt x="449705" y="6857999"/>
                </a:lnTo>
                <a:lnTo>
                  <a:pt x="449705" y="0"/>
                </a:lnTo>
                <a:close/>
              </a:path>
            </a:pathLst>
          </a:custGeom>
          <a:solidFill>
            <a:srgbClr val="FF9300"/>
          </a:solidFill>
        </p:spPr>
        <p:txBody>
          <a:bodyPr wrap="square" lIns="0" tIns="0" rIns="0" bIns="0" rtlCol="0"/>
          <a:lstStyle/>
          <a:p>
            <a:endParaRPr/>
          </a:p>
        </p:txBody>
      </p:sp>
      <p:sp>
        <p:nvSpPr>
          <p:cNvPr id="2" name="Holder 2"/>
          <p:cNvSpPr>
            <a:spLocks noGrp="1"/>
          </p:cNvSpPr>
          <p:nvPr>
            <p:ph type="title"/>
          </p:nvPr>
        </p:nvSpPr>
        <p:spPr>
          <a:xfrm>
            <a:off x="5017655" y="359829"/>
            <a:ext cx="2156688" cy="563880"/>
          </a:xfrm>
          <a:prstGeom prst="rect">
            <a:avLst/>
          </a:prstGeom>
        </p:spPr>
        <p:txBody>
          <a:bodyPr wrap="square" lIns="0" tIns="0" rIns="0" bIns="0">
            <a:spAutoFit/>
          </a:bodyPr>
          <a:lstStyle>
            <a:lvl1pPr>
              <a:defRPr sz="3500" b="0" i="0">
                <a:solidFill>
                  <a:schemeClr val="bg1"/>
                </a:solidFill>
                <a:latin typeface="Arial"/>
                <a:cs typeface="Arial"/>
              </a:defRPr>
            </a:lvl1pPr>
          </a:lstStyle>
          <a:p>
            <a:endParaRPr/>
          </a:p>
        </p:txBody>
      </p:sp>
      <p:sp>
        <p:nvSpPr>
          <p:cNvPr id="3" name="Holder 3"/>
          <p:cNvSpPr>
            <a:spLocks noGrp="1"/>
          </p:cNvSpPr>
          <p:nvPr>
            <p:ph type="body" idx="1"/>
          </p:nvPr>
        </p:nvSpPr>
        <p:spPr>
          <a:xfrm>
            <a:off x="1158239" y="1329435"/>
            <a:ext cx="9875520" cy="16687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wl.purdue.edu/owl/research_and_citation/mla_style/mla_formatting_and_style_guide/mla_formatting_and_style_guide.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drupal.org/project/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travis-ci.org/" TargetMode="External"/><Relationship Id="rId5" Type="http://schemas.openxmlformats.org/officeDocument/2006/relationships/hyperlink" Target="https://www.drupal.org/project/coder" TargetMode="External"/><Relationship Id="rId4" Type="http://schemas.openxmlformats.org/officeDocument/2006/relationships/hyperlink" Target="https://api.drupal.org/api/drupa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pear.php.net/manual/en/standards.ph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drupal.org/project/coding_standard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drupal.org/docs/develop/coding-standards/api-documentation-and-comment-standards#defgroup" TargetMode="External"/><Relationship Id="rId13" Type="http://schemas.openxmlformats.org/officeDocument/2006/relationships/hyperlink" Target="https://drupalize.me/tutorial/annotations" TargetMode="External"/><Relationship Id="rId3" Type="http://schemas.openxmlformats.org/officeDocument/2006/relationships/hyperlink" Target="https://www.drupal.org/docs/develop/coding-standards/api-documentation-and-comment-standards#order" TargetMode="External"/><Relationship Id="rId7" Type="http://schemas.openxmlformats.org/officeDocument/2006/relationships/hyperlink" Target="https://www.drupal.org/docs/develop/coding-standards/api-documentation-and-comment-standards#throws" TargetMode="External"/><Relationship Id="rId12" Type="http://schemas.openxmlformats.org/officeDocument/2006/relationships/hyperlink" Target="https://www.drupal.org/docs/develop/coding-standards/api-documentation-and-comment-standards#Plugi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www.drupal.org/docs/develop/coding-standards/api-documentation-and-comment-standards#return" TargetMode="External"/><Relationship Id="rId11" Type="http://schemas.openxmlformats.org/officeDocument/2006/relationships/hyperlink" Target="https://www.drupal.org/docs/develop/coding-standards/api-documentation-and-comment-standards#todo" TargetMode="External"/><Relationship Id="rId5" Type="http://schemas.openxmlformats.org/officeDocument/2006/relationships/hyperlink" Target="https://www.drupal.org/docs/develop/coding-standards/api-documentation-and-comment-standards#param" TargetMode="External"/><Relationship Id="rId10" Type="http://schemas.openxmlformats.org/officeDocument/2006/relationships/hyperlink" Target="https://www.drupal.org/docs/develop/coding-standards/api-documentation-and-comment-standards#see" TargetMode="External"/><Relationship Id="rId4" Type="http://schemas.openxmlformats.org/officeDocument/2006/relationships/hyperlink" Target="https://www.drupal.org/docs/develop/coding-standards/api-documentation-and-comment-standards#var" TargetMode="External"/><Relationship Id="rId9" Type="http://schemas.openxmlformats.org/officeDocument/2006/relationships/hyperlink" Target="https://www.drupal.org/docs/develop/coding-standards/api-documentation-and-comment-standards#deprecated"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drupal.org/docs/develop/coding-standards/api-documentation-and-comment-standards#list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drupal.org/project/ckeditor"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2200" y="1828800"/>
            <a:ext cx="8187373" cy="977832"/>
          </a:xfrm>
          <a:prstGeom prst="rect">
            <a:avLst/>
          </a:prstGeom>
        </p:spPr>
        <p:txBody>
          <a:bodyPr vert="horz" wrap="square" lIns="0" tIns="15875" rIns="0" bIns="0" rtlCol="0">
            <a:spAutoFit/>
          </a:bodyPr>
          <a:lstStyle/>
          <a:p>
            <a:pPr marL="12700" algn="ctr">
              <a:lnSpc>
                <a:spcPct val="100000"/>
              </a:lnSpc>
              <a:spcBef>
                <a:spcPts val="125"/>
              </a:spcBef>
            </a:pPr>
            <a:r>
              <a:rPr lang="fi-FI" sz="6250" spc="-160" dirty="0">
                <a:solidFill>
                  <a:srgbClr val="FFFFFF"/>
                </a:solidFill>
                <a:latin typeface="Arial"/>
                <a:cs typeface="Arial"/>
              </a:rPr>
              <a:t>Drupal Basics</a:t>
            </a:r>
            <a:endParaRPr sz="6250" dirty="0">
              <a:latin typeface="Arial"/>
              <a:cs typeface="Arial"/>
            </a:endParaRPr>
          </a:p>
        </p:txBody>
      </p:sp>
      <p:sp>
        <p:nvSpPr>
          <p:cNvPr id="3" name="object 3"/>
          <p:cNvSpPr txBox="1"/>
          <p:nvPr/>
        </p:nvSpPr>
        <p:spPr>
          <a:xfrm>
            <a:off x="5267483" y="4724400"/>
            <a:ext cx="2376805" cy="764312"/>
          </a:xfrm>
          <a:prstGeom prst="rect">
            <a:avLst/>
          </a:prstGeom>
        </p:spPr>
        <p:txBody>
          <a:bodyPr vert="horz" wrap="square" lIns="0" tIns="12700" rIns="0" bIns="0" rtlCol="0">
            <a:spAutoFit/>
          </a:bodyPr>
          <a:lstStyle/>
          <a:p>
            <a:pPr marL="12700">
              <a:lnSpc>
                <a:spcPct val="100000"/>
              </a:lnSpc>
              <a:spcBef>
                <a:spcPts val="100"/>
              </a:spcBef>
            </a:pPr>
            <a:r>
              <a:rPr lang="fi-FI" sz="2400" spc="45" dirty="0">
                <a:solidFill>
                  <a:srgbClr val="FFFFFF"/>
                </a:solidFill>
                <a:latin typeface="Arial"/>
                <a:cs typeface="Arial"/>
              </a:rPr>
              <a:t>Santosh Kalwar</a:t>
            </a:r>
          </a:p>
          <a:p>
            <a:pPr marL="12700">
              <a:lnSpc>
                <a:spcPct val="100000"/>
              </a:lnSpc>
              <a:spcBef>
                <a:spcPts val="100"/>
              </a:spcBef>
            </a:pPr>
            <a:r>
              <a:rPr lang="fi-FI" sz="2400" spc="45" dirty="0">
                <a:solidFill>
                  <a:srgbClr val="FFFFFF"/>
                </a:solidFill>
                <a:latin typeface="Arial"/>
                <a:cs typeface="Arial"/>
              </a:rPr>
              <a:t>  (18-19.08)</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506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6: Clear Drupal Cache and add a shortcut</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74914" y="1295400"/>
            <a:ext cx="11353800" cy="4648200"/>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Clear Drupal Cache from UI </a:t>
            </a: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Admin – Configuration – Development – Performance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Clear all caches</a:t>
            </a: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Add Performance page to Shortcuts</a:t>
            </a: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(HINT: there is a star symbol)</a:t>
            </a:r>
          </a:p>
          <a:p>
            <a:pPr marL="927100" lvl="2">
              <a:spcBef>
                <a:spcPts val="100"/>
              </a:spcBef>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7070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506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7: Add an article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85800" y="1066800"/>
            <a:ext cx="11353800" cy="5557932"/>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an article</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Create article (Content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Add content)</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Add title, body, tags, image</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Tags needs to be comma separated</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On the right hand side provide Menu settings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Menu link title: PHP</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Menu description: PHP posts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Parent link: You can leave &lt;Main navigation&gt;</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Weight: 0</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URL alias: /php8-released</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Preview  Save and publish</a:t>
            </a: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9227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506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8: Add a basic page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85800" y="1066800"/>
            <a:ext cx="11353800" cy="5557932"/>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a basic page</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Create basic page (Content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Add content)</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Add basic page</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Add title, body</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On the right hand side provide Menu settings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Menu link title: About us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Menu description: Everything about us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Parent link: You can leave &lt;Main navigation&gt;</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Weight: 0</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URL alias: /about-us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Preview and after that Save and publish</a:t>
            </a: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6208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506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9: Move menus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85800" y="1066800"/>
            <a:ext cx="11353800" cy="4534575"/>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We want to move About us menu after Home</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Structure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Menus</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Edit “Main navigation”</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Move as you see fit </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will that Drupal will show you “You have unsaved changes”</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Save</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“Back to site”</a:t>
            </a:r>
          </a:p>
          <a:p>
            <a:pPr marL="12700">
              <a:spcBef>
                <a:spcPts val="100"/>
              </a:spcBef>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23961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506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10: Add URL alias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85800" y="1066800"/>
            <a:ext cx="11353800" cy="3031599"/>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Drupal provides in-built URL path e.g. /node/1, /node/2</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can change that from</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Configurations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Search and Metadata-&gt; URL aliases</a:t>
            </a: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endParaRP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endParaRPr>
          </a:p>
          <a:p>
            <a:pPr marL="12700">
              <a:spcBef>
                <a:spcPts val="100"/>
              </a:spcBef>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endParaRPr>
          </a:p>
        </p:txBody>
      </p:sp>
    </p:spTree>
    <p:extLst>
      <p:ext uri="{BB962C8B-B14F-4D97-AF65-F5344CB8AC3E}">
        <p14:creationId xmlns:p14="http://schemas.microsoft.com/office/powerpoint/2010/main" val="419728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506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11: Add Custom Block</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85800" y="1066800"/>
            <a:ext cx="11353800" cy="5311711"/>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Go to Structure  Block Layout</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Check “Demonstrate block region”</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Each theme has own block regions</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Add a new block to Sidebar section</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Select a “Place block”</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You can add a “Custom block”</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Add block description: “Drupal is fun”</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Add body section, you can also include HTML and text format can be any type: basic html, full html (all tags available)</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Click tooltip: “About text formats” to see the markdown</a:t>
            </a:r>
          </a:p>
          <a:p>
            <a:pPr marL="298450" indent="-285750">
              <a:spcBef>
                <a:spcPts val="100"/>
              </a:spcBef>
              <a:buFontTx/>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Add Region e.g. Sidebar  Save blocks</a:t>
            </a:r>
          </a:p>
          <a:p>
            <a:pPr marL="12700">
              <a:spcBef>
                <a:spcPts val="100"/>
              </a:spcBef>
              <a:tabLst>
                <a:tab pos="241300" algn="l"/>
              </a:tabLst>
            </a:pP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endParaRPr>
          </a:p>
        </p:txBody>
      </p:sp>
    </p:spTree>
    <p:extLst>
      <p:ext uri="{BB962C8B-B14F-4D97-AF65-F5344CB8AC3E}">
        <p14:creationId xmlns:p14="http://schemas.microsoft.com/office/powerpoint/2010/main" val="196153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506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12: Add taxonomy</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85800" y="1066800"/>
            <a:ext cx="11353800" cy="5698996"/>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Structure </a:t>
            </a: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Taxonomy</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vocabulary</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should add name: “More Tags” and description: “We will add more tags here”</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Save</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term</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name: </a:t>
            </a:r>
            <a:r>
              <a:rPr lang="en-GB" sz="21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javascript</a:t>
            </a:r>
            <a:endPar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Weight: 0 (means it will be on top)</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URL alias: /</a:t>
            </a:r>
            <a:r>
              <a:rPr lang="en-GB" sz="21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javascript</a:t>
            </a:r>
            <a:endPar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back to Taxonomy and drag More Tags below Tags</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structure</a:t>
            </a: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Content type Article—&gt;Manage fields-&gt;Add field taxonomy </a:t>
            </a:r>
            <a:r>
              <a:rPr lang="en-GB" sz="21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termIn</a:t>
            </a: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label, add “More Tags”</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Number of values, you can keep it to 5 (by default you will get option for 5 tags)</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help text </a:t>
            </a: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“Add more tags to your content”</a:t>
            </a:r>
            <a:endPar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 reference type: you can check “Create referenced entities if they don’t exit”</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 vocabulary, select “More Tags” </a:t>
            </a: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Save</a:t>
            </a: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Go to </a:t>
            </a:r>
            <a:r>
              <a:rPr lang="en-GB" sz="21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contentArticle</a:t>
            </a:r>
            <a:endPar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endParaRPr>
          </a:p>
          <a:p>
            <a:pPr marL="298450" indent="-285750">
              <a:spcBef>
                <a:spcPts val="100"/>
              </a:spcBef>
              <a:buFontTx/>
              <a:buChar char="-"/>
              <a:tabLst>
                <a:tab pos="241300" algn="l"/>
              </a:tabLst>
            </a:pPr>
            <a:r>
              <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You should see More Tags</a:t>
            </a:r>
            <a:endParaRPr lang="en-GB" sz="21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5089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7622261"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Concepts / Theory</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object 3">
            <a:extLst>
              <a:ext uri="{FF2B5EF4-FFF2-40B4-BE49-F238E27FC236}">
                <a16:creationId xmlns:a16="http://schemas.microsoft.com/office/drawing/2014/main" id="{B2CDB05B-F074-2423-E742-EDE2533291C2}"/>
              </a:ext>
            </a:extLst>
          </p:cNvPr>
          <p:cNvSpPr txBox="1"/>
          <p:nvPr/>
        </p:nvSpPr>
        <p:spPr>
          <a:xfrm>
            <a:off x="666206" y="1110417"/>
            <a:ext cx="11449594" cy="3321422"/>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Intro about YAML</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Syntax and Example of YAML file</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Drupal Coding Standards</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Read the docs</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Structure of a Theme</a:t>
            </a:r>
          </a:p>
          <a:p>
            <a:pPr marL="298450" indent="-285750">
              <a:spcBef>
                <a:spcPts val="100"/>
              </a:spcBef>
              <a:buFontTx/>
              <a:buChar char="-"/>
              <a:tabLst>
                <a:tab pos="241300" algn="l"/>
              </a:tabLst>
            </a:pPr>
            <a:endPar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13088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13538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Intro about YAML – YAML </a:t>
            </a:r>
            <a:r>
              <a:rPr lang="en-GB" sz="3600" dirty="0" err="1">
                <a:latin typeface="Helvetica Neue" panose="02000503000000020004" pitchFamily="2" charset="0"/>
                <a:ea typeface="Helvetica Neue" panose="02000503000000020004" pitchFamily="2" charset="0"/>
                <a:cs typeface="Helvetica Neue" panose="02000503000000020004" pitchFamily="2" charset="0"/>
              </a:rPr>
              <a:t>Aint’s</a:t>
            </a:r>
            <a:r>
              <a:rPr lang="en-GB" sz="3600" dirty="0">
                <a:latin typeface="Helvetica Neue" panose="02000503000000020004" pitchFamily="2" charset="0"/>
                <a:ea typeface="Helvetica Neue" panose="02000503000000020004" pitchFamily="2" charset="0"/>
                <a:cs typeface="Helvetica Neue" panose="02000503000000020004" pitchFamily="2" charset="0"/>
              </a:rPr>
              <a:t> Markup Language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14400" y="1676400"/>
            <a:ext cx="10515600" cy="4042132"/>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Data serialization format</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Why YAML</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Easy to read, no opening/closing tags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Supported by most programming languages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Superset of JSON, so you can use JSON-like syntax</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Smart about scalar types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can leave comments in your YAML files</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Symfony is already using it</a:t>
            </a:r>
          </a:p>
        </p:txBody>
      </p:sp>
    </p:spTree>
    <p:extLst>
      <p:ext uri="{BB962C8B-B14F-4D97-AF65-F5344CB8AC3E}">
        <p14:creationId xmlns:p14="http://schemas.microsoft.com/office/powerpoint/2010/main" val="15359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55280"/>
          </a:xfrm>
          <a:prstGeom prst="rect">
            <a:avLst/>
          </a:prstGeom>
        </p:spPr>
        <p:txBody>
          <a:bodyPr vert="horz" wrap="square" lIns="0" tIns="16510" rIns="0" bIns="0" rtlCol="0">
            <a:spAutoFit/>
          </a:bodyPr>
          <a:lstStyle/>
          <a:p>
            <a:pPr marL="12700">
              <a:lnSpc>
                <a:spcPct val="100000"/>
              </a:lnSpc>
              <a:spcBef>
                <a:spcPts val="130"/>
              </a:spcBef>
            </a:pPr>
            <a:r>
              <a:rPr lang="en-GB" dirty="0"/>
              <a:t>Syntax of YAML value</a:t>
            </a:r>
            <a:endParaRPr spc="35"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CD1BC083-1862-5A47-914B-7B56DBF16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19200"/>
            <a:ext cx="10363200" cy="5031346"/>
          </a:xfrm>
          <a:prstGeom prst="rect">
            <a:avLst/>
          </a:prstGeom>
        </p:spPr>
      </p:pic>
    </p:spTree>
    <p:extLst>
      <p:ext uri="{BB962C8B-B14F-4D97-AF65-F5344CB8AC3E}">
        <p14:creationId xmlns:p14="http://schemas.microsoft.com/office/powerpoint/2010/main" val="347877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7622261"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Drupal Recap</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object 3">
            <a:extLst>
              <a:ext uri="{FF2B5EF4-FFF2-40B4-BE49-F238E27FC236}">
                <a16:creationId xmlns:a16="http://schemas.microsoft.com/office/drawing/2014/main" id="{07BBFD08-BB7E-4143-9E8D-D1802EBB5D97}"/>
              </a:ext>
            </a:extLst>
          </p:cNvPr>
          <p:cNvSpPr txBox="1"/>
          <p:nvPr/>
        </p:nvSpPr>
        <p:spPr>
          <a:xfrm>
            <a:off x="914400" y="1066800"/>
            <a:ext cx="8747761" cy="4880823"/>
          </a:xfrm>
          <a:prstGeom prst="rect">
            <a:avLst/>
          </a:prstGeom>
        </p:spPr>
        <p:txBody>
          <a:bodyPr vert="horz" wrap="square" lIns="0" tIns="12700" rIns="0" bIns="0" rtlCol="0">
            <a:spAutoFit/>
          </a:bodyPr>
          <a:lstStyle/>
          <a:p>
            <a:pPr marL="241300" indent="-228600">
              <a:lnSpc>
                <a:spcPct val="100000"/>
              </a:lnSpc>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 did we study last week?</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 is CMS?</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 is open source?</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 is Drupal</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Who started it, and who runs it?</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How much does Drupal cost?</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 does Drupal mean?</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Why we should choose Drupal?</a:t>
            </a:r>
          </a:p>
          <a:p>
            <a:pPr marL="241300" indent="-228600">
              <a:lnSpc>
                <a:spcPct val="100000"/>
              </a:lnSpc>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We installed Drupal 9 using Lando</a:t>
            </a:r>
          </a:p>
          <a:p>
            <a:pPr marL="698500" lvl="1" indent="-228600">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Who have not yet installed it (let us fix that first)</a:t>
            </a:r>
          </a:p>
          <a:p>
            <a:pPr marL="698500" lvl="1" indent="-228600">
              <a:spcBef>
                <a:spcPts val="100"/>
              </a:spcBef>
              <a:buFont typeface="BPG Sans GPL&amp;GNU"/>
              <a:buChar char="-"/>
              <a:tabLst>
                <a:tab pos="241300" algn="l"/>
              </a:tabLst>
            </a:pPr>
            <a:r>
              <a:rPr lang="en-GB" sz="2800" spc="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Problems / Issues</a:t>
            </a:r>
          </a:p>
        </p:txBody>
      </p:sp>
    </p:spTree>
    <p:extLst>
      <p:ext uri="{BB962C8B-B14F-4D97-AF65-F5344CB8AC3E}">
        <p14:creationId xmlns:p14="http://schemas.microsoft.com/office/powerpoint/2010/main" val="98129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55280"/>
          </a:xfrm>
          <a:prstGeom prst="rect">
            <a:avLst/>
          </a:prstGeom>
        </p:spPr>
        <p:txBody>
          <a:bodyPr vert="horz" wrap="square" lIns="0" tIns="16510" rIns="0" bIns="0" rtlCol="0">
            <a:spAutoFit/>
          </a:bodyPr>
          <a:lstStyle/>
          <a:p>
            <a:pPr marL="12700">
              <a:lnSpc>
                <a:spcPct val="100000"/>
              </a:lnSpc>
              <a:spcBef>
                <a:spcPts val="130"/>
              </a:spcBef>
            </a:pPr>
            <a:r>
              <a:rPr lang="en-GB" dirty="0"/>
              <a:t>Example of YAML value</a:t>
            </a:r>
            <a:endParaRPr spc="35" dirty="0"/>
          </a:p>
        </p:txBody>
      </p:sp>
      <p:pic>
        <p:nvPicPr>
          <p:cNvPr id="4" name="Picture 3" descr="Graphical user interface, application&#10;&#10;Description automatically generated with medium confidence">
            <a:extLst>
              <a:ext uri="{FF2B5EF4-FFF2-40B4-BE49-F238E27FC236}">
                <a16:creationId xmlns:a16="http://schemas.microsoft.com/office/drawing/2014/main" id="{9997F7F6-9BFA-604C-B486-F284D99D7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86643"/>
            <a:ext cx="10972800" cy="5327308"/>
          </a:xfrm>
          <a:prstGeom prst="rect">
            <a:avLst/>
          </a:prstGeom>
        </p:spPr>
      </p:pic>
    </p:spTree>
    <p:extLst>
      <p:ext uri="{BB962C8B-B14F-4D97-AF65-F5344CB8AC3E}">
        <p14:creationId xmlns:p14="http://schemas.microsoft.com/office/powerpoint/2010/main" val="62654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55280"/>
          </a:xfrm>
          <a:prstGeom prst="rect">
            <a:avLst/>
          </a:prstGeom>
        </p:spPr>
        <p:txBody>
          <a:bodyPr vert="horz" wrap="square" lIns="0" tIns="16510" rIns="0" bIns="0" rtlCol="0">
            <a:spAutoFit/>
          </a:bodyPr>
          <a:lstStyle/>
          <a:p>
            <a:pPr marL="12700">
              <a:lnSpc>
                <a:spcPct val="100000"/>
              </a:lnSpc>
              <a:spcBef>
                <a:spcPts val="130"/>
              </a:spcBef>
            </a:pPr>
            <a:r>
              <a:rPr lang="en-GB" dirty="0"/>
              <a:t>YAML in Drupal</a:t>
            </a:r>
            <a:endParaRPr spc="35" dirty="0"/>
          </a:p>
        </p:txBody>
      </p:sp>
      <p:pic>
        <p:nvPicPr>
          <p:cNvPr id="7" name="Picture 6" descr="Graphical user interface, text, application&#10;&#10;Description automatically generated">
            <a:extLst>
              <a:ext uri="{FF2B5EF4-FFF2-40B4-BE49-F238E27FC236}">
                <a16:creationId xmlns:a16="http://schemas.microsoft.com/office/drawing/2014/main" id="{9BAE5BE4-3E3B-934C-81FB-8311AE2E8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73520"/>
            <a:ext cx="11277371" cy="3984280"/>
          </a:xfrm>
          <a:prstGeom prst="rect">
            <a:avLst/>
          </a:prstGeom>
        </p:spPr>
      </p:pic>
    </p:spTree>
    <p:extLst>
      <p:ext uri="{BB962C8B-B14F-4D97-AF65-F5344CB8AC3E}">
        <p14:creationId xmlns:p14="http://schemas.microsoft.com/office/powerpoint/2010/main" val="23360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55280"/>
          </a:xfrm>
          <a:prstGeom prst="rect">
            <a:avLst/>
          </a:prstGeom>
        </p:spPr>
        <p:txBody>
          <a:bodyPr vert="horz" wrap="square" lIns="0" tIns="16510" rIns="0" bIns="0" rtlCol="0">
            <a:spAutoFit/>
          </a:bodyPr>
          <a:lstStyle/>
          <a:p>
            <a:pPr marL="12700">
              <a:lnSpc>
                <a:spcPct val="100000"/>
              </a:lnSpc>
              <a:spcBef>
                <a:spcPts val="130"/>
              </a:spcBef>
            </a:pPr>
            <a:r>
              <a:rPr lang="en-GB" dirty="0"/>
              <a:t>Example of YAML value</a:t>
            </a:r>
            <a:endParaRPr spc="35" dirty="0"/>
          </a:p>
        </p:txBody>
      </p:sp>
      <p:pic>
        <p:nvPicPr>
          <p:cNvPr id="4" name="Picture 3" descr="Graphical user interface, application&#10;&#10;Description automatically generated with medium confidence">
            <a:extLst>
              <a:ext uri="{FF2B5EF4-FFF2-40B4-BE49-F238E27FC236}">
                <a16:creationId xmlns:a16="http://schemas.microsoft.com/office/drawing/2014/main" id="{9997F7F6-9BFA-604C-B486-F284D99D7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86643"/>
            <a:ext cx="10972800" cy="5327308"/>
          </a:xfrm>
          <a:prstGeom prst="rect">
            <a:avLst/>
          </a:prstGeom>
        </p:spPr>
      </p:pic>
    </p:spTree>
    <p:extLst>
      <p:ext uri="{BB962C8B-B14F-4D97-AF65-F5344CB8AC3E}">
        <p14:creationId xmlns:p14="http://schemas.microsoft.com/office/powerpoint/2010/main" val="242041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What are Drupal Code Standards?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14400" y="1144481"/>
            <a:ext cx="9296400" cy="4937249"/>
          </a:xfrm>
          <a:prstGeom prst="rect">
            <a:avLst/>
          </a:prstGeom>
        </p:spPr>
        <p:txBody>
          <a:bodyPr vert="horz" wrap="square" lIns="0" tIns="12700" rIns="0" bIns="0" rtlCol="0">
            <a:spAutoFit/>
          </a:bodyPr>
          <a:lstStyle/>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a:t>
            </a: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Why</a:t>
            </a: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Where</a:t>
            </a:r>
          </a:p>
          <a:p>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Coding standards are a set of rules for programmers that lay out best practices, formatting, and various other rules. Think of it as the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MLA style guide</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for programming. It tells us how to format what we write, so that everyone is using the same conventions.</a:t>
            </a:r>
          </a:p>
        </p:txBody>
      </p:sp>
    </p:spTree>
    <p:extLst>
      <p:ext uri="{BB962C8B-B14F-4D97-AF65-F5344CB8AC3E}">
        <p14:creationId xmlns:p14="http://schemas.microsoft.com/office/powerpoint/2010/main" val="156358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What are Drupal Code Standards?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14400" y="1144481"/>
            <a:ext cx="11125200" cy="3952364"/>
          </a:xfrm>
          <a:prstGeom prst="rect">
            <a:avLst/>
          </a:prstGeom>
        </p:spPr>
        <p:txBody>
          <a:bodyPr vert="horz" wrap="square" lIns="0" tIns="12700" rIns="0" bIns="0" rtlCol="0">
            <a:spAutoFit/>
          </a:bodyPr>
          <a:lstStyle/>
          <a:p>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Style</a:t>
            </a: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There are code standards that tell you how to style and format your code, which are mostly concerned with how it looks and how it will be read. This includes things like </a:t>
            </a:r>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indentation</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whitespace</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and </a:t>
            </a:r>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line length</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Ensuring that all code adheres to the same style gives the whole Drupal project a sense of </a:t>
            </a:r>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coherence</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and makes it easier for developers to read other people's code.</a:t>
            </a:r>
          </a:p>
        </p:txBody>
      </p:sp>
    </p:spTree>
    <p:extLst>
      <p:ext uri="{BB962C8B-B14F-4D97-AF65-F5344CB8AC3E}">
        <p14:creationId xmlns:p14="http://schemas.microsoft.com/office/powerpoint/2010/main" val="3667155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What are Drupal Code Standards?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838200" y="1066800"/>
            <a:ext cx="11125200" cy="5183470"/>
          </a:xfrm>
          <a:prstGeom prst="rect">
            <a:avLst/>
          </a:prstGeom>
        </p:spPr>
        <p:txBody>
          <a:bodyPr vert="horz" wrap="square" lIns="0" tIns="12700" rIns="0" bIns="0" rtlCol="0">
            <a:spAutoFit/>
          </a:bodyPr>
          <a:lstStyle/>
          <a:p>
            <a:r>
              <a:rPr lang="en-GB"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Substance</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There are also code standards that inform the actual content and substance of your code. These standards include instructions for the use of various functions and components in your code.</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24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paul</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a:t>
            </a:r>
            <a:r>
              <a:rPr lang="en-GB" sz="24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jones.com</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/post/2004/09/23/why-coding-standards-matter/</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Keep code readable</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When coding standards are followed, your code and your teammates' code can be read the same way. You can review their code and know what to expect, and they can review yours. If you post a </a:t>
            </a:r>
            <a:r>
              <a:rPr lang="en-GB" sz="24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contrib</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module, someone from around the world can read, maintain, and modify your code. In a community like Drupal, this is essential.</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0363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What are Drupal Code Standards?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838200" y="862406"/>
            <a:ext cx="11049000" cy="5922134"/>
          </a:xfrm>
          <a:prstGeom prst="rect">
            <a:avLst/>
          </a:prstGeom>
        </p:spPr>
        <p:txBody>
          <a:bodyPr vert="horz" wrap="square" lIns="0" tIns="12700" rIns="0" bIns="0" rtlCol="0">
            <a:spAutoFit/>
          </a:bodyPr>
          <a:lstStyle/>
          <a:p>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Automation</a:t>
            </a: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Code standards are especially important in Drupal documentation, because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the API module</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automatically parses the information to generate documentation, which you can view at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https://api.drupal.org/api/drupal</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You can even set up your own API documentation site.</a:t>
            </a:r>
          </a:p>
          <a:p>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If your code adheres to standards, you can check it with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5">
                  <a:extLst>
                    <a:ext uri="{A12FA001-AC4F-418D-AE19-62706E023703}">
                      <ahyp:hlinkClr xmlns:ahyp="http://schemas.microsoft.com/office/drawing/2018/hyperlinkcolor" val="tx"/>
                    </a:ext>
                  </a:extLst>
                </a:hlinkClick>
              </a:rPr>
              <a:t>PHP_CodeSniffer</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which can even be automated with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6">
                  <a:extLst>
                    <a:ext uri="{A12FA001-AC4F-418D-AE19-62706E023703}">
                      <ahyp:hlinkClr xmlns:ahyp="http://schemas.microsoft.com/office/drawing/2018/hyperlinkcolor" val="tx"/>
                    </a:ext>
                  </a:extLst>
                </a:hlinkClick>
              </a:rPr>
              <a:t>Travis CI</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so that every pull request you make is checked for accuracy. The cleaner your code, the less work you have to do, and the more you can automate!</a:t>
            </a:r>
          </a:p>
        </p:txBody>
      </p:sp>
    </p:spTree>
    <p:extLst>
      <p:ext uri="{BB962C8B-B14F-4D97-AF65-F5344CB8AC3E}">
        <p14:creationId xmlns:p14="http://schemas.microsoft.com/office/powerpoint/2010/main" val="388927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What are Drupal Code Standards?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3459922"/>
          </a:xfrm>
          <a:prstGeom prst="rect">
            <a:avLst/>
          </a:prstGeom>
        </p:spPr>
        <p:txBody>
          <a:bodyPr vert="horz" wrap="square" lIns="0" tIns="12700" rIns="0" bIns="0" rtlCol="0">
            <a:spAutoFit/>
          </a:bodyPr>
          <a:lstStyle/>
          <a:p>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Who decides what coding standards are?</a:t>
            </a: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Drupal's standards are based on the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PEAR coding standards</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but other than that, they are decided in an </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issue queue</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on </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Drupal.org</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Someone brings up an issue, suggests a solution, the group talks it over, and when they come to a consensus, we've got a new standard.</a:t>
            </a:r>
          </a:p>
        </p:txBody>
      </p:sp>
    </p:spTree>
    <p:extLst>
      <p:ext uri="{BB962C8B-B14F-4D97-AF65-F5344CB8AC3E}">
        <p14:creationId xmlns:p14="http://schemas.microsoft.com/office/powerpoint/2010/main" val="211534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Explore and Read the docs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1397819"/>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a:p>
            <a:br>
              <a:rPr lang="en-GB" dirty="0">
                <a:solidFill>
                  <a:schemeClr val="bg1"/>
                </a:solidFill>
              </a:rPr>
            </a:br>
            <a:endParaRPr lang="en-GB" dirty="0">
              <a:solidFill>
                <a:schemeClr val="bg1"/>
              </a:solidFill>
            </a:endParaRPr>
          </a:p>
          <a:p>
            <a:endParaRPr lang="en-GB" dirty="0">
              <a:solidFill>
                <a:schemeClr val="bg1"/>
              </a:solidFill>
            </a:endParaRPr>
          </a:p>
        </p:txBody>
      </p:sp>
      <p:sp>
        <p:nvSpPr>
          <p:cNvPr id="6" name="object 3">
            <a:extLst>
              <a:ext uri="{FF2B5EF4-FFF2-40B4-BE49-F238E27FC236}">
                <a16:creationId xmlns:a16="http://schemas.microsoft.com/office/drawing/2014/main" id="{17FAA90E-8B96-AF49-ABF6-12C2C29956C3}"/>
              </a:ext>
            </a:extLst>
          </p:cNvPr>
          <p:cNvSpPr txBox="1"/>
          <p:nvPr/>
        </p:nvSpPr>
        <p:spPr>
          <a:xfrm>
            <a:off x="990600" y="1447800"/>
            <a:ext cx="9296400" cy="2967479"/>
          </a:xfrm>
          <a:prstGeom prst="rect">
            <a:avLst/>
          </a:prstGeom>
        </p:spPr>
        <p:txBody>
          <a:bodyPr vert="horz" wrap="square" lIns="0" tIns="12700" rIns="0" bIns="0" rtlCol="0">
            <a:spAutoFit/>
          </a:bodyPr>
          <a:lstStyle/>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Your task now is to go through the Drupal site and read the docs for 10-15 minutes</a:t>
            </a:r>
            <a:b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www.drupal.org</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/docs/develop/standards</a:t>
            </a:r>
          </a:p>
          <a:p>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pear.php.net</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/manual/</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en</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standards.php</a:t>
            </a: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0800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55280"/>
          </a:xfrm>
          <a:prstGeom prst="rect">
            <a:avLst/>
          </a:prstGeom>
        </p:spPr>
        <p:txBody>
          <a:bodyPr vert="horz" wrap="square" lIns="0" tIns="16510" rIns="0" bIns="0" rtlCol="0">
            <a:spAutoFit/>
          </a:bodyPr>
          <a:lstStyle/>
          <a:p>
            <a:pPr marL="12700">
              <a:lnSpc>
                <a:spcPct val="100000"/>
              </a:lnSpc>
              <a:spcBef>
                <a:spcPts val="130"/>
              </a:spcBef>
            </a:pPr>
            <a:r>
              <a:rPr lang="en-GB" dirty="0">
                <a:latin typeface="Helvetica Neue" panose="02000503000000020004" pitchFamily="2" charset="0"/>
                <a:ea typeface="Helvetica Neue" panose="02000503000000020004" pitchFamily="2" charset="0"/>
                <a:cs typeface="Helvetica Neue" panose="02000503000000020004" pitchFamily="2" charset="0"/>
              </a:rPr>
              <a:t>Twig in Drupal</a:t>
            </a:r>
            <a:endParaRPr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838200" y="1066800"/>
            <a:ext cx="11040291" cy="3890809"/>
          </a:xfrm>
          <a:prstGeom prst="rect">
            <a:avLst/>
          </a:prstGeom>
        </p:spPr>
        <p:txBody>
          <a:bodyPr vert="horz" wrap="square" lIns="0" tIns="12700" rIns="0" bIns="0" rtlCol="0">
            <a:spAutoFit/>
          </a:bodyPr>
          <a:lstStyle/>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 is the default template engine for Drupal. If you want to make changes to the markup that Drupal outputs you're going to need to know at least some Twig. </a:t>
            </a: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 is Twig?</a:t>
            </a:r>
          </a:p>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 is a template engine for PHP. </a:t>
            </a:r>
          </a:p>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 template engine allows an application or system like Drupal to separate the concerns of functional “business logic” and the presentation or markup of the resulting data.</a:t>
            </a:r>
          </a:p>
        </p:txBody>
      </p:sp>
    </p:spTree>
    <p:extLst>
      <p:ext uri="{BB962C8B-B14F-4D97-AF65-F5344CB8AC3E}">
        <p14:creationId xmlns:p14="http://schemas.microsoft.com/office/powerpoint/2010/main" val="417461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7622261"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Drupal Topics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object 3">
            <a:extLst>
              <a:ext uri="{FF2B5EF4-FFF2-40B4-BE49-F238E27FC236}">
                <a16:creationId xmlns:a16="http://schemas.microsoft.com/office/drawing/2014/main" id="{07BBFD08-BB7E-4143-9E8D-D1802EBB5D97}"/>
              </a:ext>
            </a:extLst>
          </p:cNvPr>
          <p:cNvSpPr txBox="1"/>
          <p:nvPr/>
        </p:nvSpPr>
        <p:spPr>
          <a:xfrm>
            <a:off x="914400" y="1066800"/>
            <a:ext cx="8747761" cy="4437112"/>
          </a:xfrm>
          <a:prstGeom prst="rect">
            <a:avLst/>
          </a:prstGeom>
        </p:spPr>
        <p:txBody>
          <a:bodyPr vert="horz" wrap="square" lIns="0" tIns="12700" rIns="0" bIns="0" rtlCol="0">
            <a:spAutoFit/>
          </a:bodyPr>
          <a:lstStyle/>
          <a:p>
            <a:pPr marL="241300" indent="-228600">
              <a:lnSpc>
                <a:spcPct val="100000"/>
              </a:lnSpc>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commands</a:t>
            </a:r>
          </a:p>
          <a:p>
            <a:pPr marL="241300" indent="-228600">
              <a:lnSpc>
                <a:spcPct val="100000"/>
              </a:lnSpc>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Practices 1-12</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Basic drupal front page</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Understanding Drupal terminologies and concepts </a:t>
            </a:r>
          </a:p>
          <a:p>
            <a:pPr marL="241300" indent="-228600">
              <a:lnSpc>
                <a:spcPct val="100000"/>
              </a:lnSpc>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Drupal concepts and theory</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YAML</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Read the Docs</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Structure of a Theme</a:t>
            </a:r>
          </a:p>
          <a:p>
            <a:pPr marL="241300"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Creating a very simple custom theme</a:t>
            </a:r>
          </a:p>
        </p:txBody>
      </p:sp>
    </p:spTree>
    <p:extLst>
      <p:ext uri="{BB962C8B-B14F-4D97-AF65-F5344CB8AC3E}">
        <p14:creationId xmlns:p14="http://schemas.microsoft.com/office/powerpoint/2010/main" val="2229225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55280"/>
          </a:xfrm>
          <a:prstGeom prst="rect">
            <a:avLst/>
          </a:prstGeom>
        </p:spPr>
        <p:txBody>
          <a:bodyPr vert="horz" wrap="square" lIns="0" tIns="16510" rIns="0" bIns="0" rtlCol="0">
            <a:spAutoFit/>
          </a:bodyPr>
          <a:lstStyle/>
          <a:p>
            <a:pPr marL="12700">
              <a:lnSpc>
                <a:spcPct val="100000"/>
              </a:lnSpc>
              <a:spcBef>
                <a:spcPts val="130"/>
              </a:spcBef>
            </a:pPr>
            <a:r>
              <a:rPr lang="en-GB" dirty="0"/>
              <a:t>Twig in Drupal</a:t>
            </a:r>
            <a:endParaRPr spc="35" dirty="0"/>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582484"/>
          </a:xfrm>
          <a:prstGeom prst="rect">
            <a:avLst/>
          </a:prstGeom>
        </p:spPr>
        <p:txBody>
          <a:bodyPr vert="horz" wrap="square" lIns="0" tIns="12700" rIns="0" bIns="0" rtlCol="0">
            <a:spAutoFit/>
          </a:bodyPr>
          <a:lstStyle/>
          <a:p>
            <a:endParaRPr lang="en-GB" dirty="0">
              <a:solidFill>
                <a:schemeClr val="bg1"/>
              </a:solidFill>
            </a:endParaRPr>
          </a:p>
          <a:p>
            <a:endParaRPr lang="en-GB" dirty="0">
              <a:solidFill>
                <a:schemeClr val="bg1"/>
              </a:solidFill>
            </a:endParaRPr>
          </a:p>
          <a:p>
            <a:br>
              <a:rPr lang="en-GB" dirty="0"/>
            </a:br>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DC26960C-03D2-9146-AB8E-86A07189849C}"/>
              </a:ext>
            </a:extLst>
          </p:cNvPr>
          <p:cNvSpPr txBox="1"/>
          <p:nvPr/>
        </p:nvSpPr>
        <p:spPr>
          <a:xfrm>
            <a:off x="838200" y="990600"/>
            <a:ext cx="11125200" cy="5552802"/>
          </a:xfrm>
          <a:prstGeom prst="rect">
            <a:avLst/>
          </a:prstGeom>
        </p:spPr>
        <p:txBody>
          <a:bodyPr vert="horz" wrap="square" lIns="0" tIns="12700" rIns="0" bIns="0" rtlCol="0">
            <a:spAutoFit/>
          </a:bodyPr>
          <a:lstStyle/>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With Twig, there are 3 syntax delimeters:</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say something }} </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do something %} </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comment on something #} </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Why Twig in Drupal?</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 was adopted in Drupal as a replacement for PHP template for a number of reasons including:</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Improved security</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 introduces autoescaping and sanitizes all HTML to prevent XSRF attacks.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PHP will not be executed in a Twig file and will display instead as plain text.</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Previous major versions of Drupal executed any PHP and made it hard to know what user input was escaped.</a:t>
            </a:r>
          </a:p>
        </p:txBody>
      </p:sp>
    </p:spTree>
    <p:extLst>
      <p:ext uri="{BB962C8B-B14F-4D97-AF65-F5344CB8AC3E}">
        <p14:creationId xmlns:p14="http://schemas.microsoft.com/office/powerpoint/2010/main" val="1654004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Drupal Code Standards: Twig</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582484"/>
          </a:xfrm>
          <a:prstGeom prst="rect">
            <a:avLst/>
          </a:prstGeom>
        </p:spPr>
        <p:txBody>
          <a:bodyPr vert="horz" wrap="square" lIns="0" tIns="12700" rIns="0" bIns="0" rtlCol="0">
            <a:spAutoFit/>
          </a:bodyPr>
          <a:lstStyle/>
          <a:p>
            <a:endParaRPr lang="en-GB" dirty="0">
              <a:solidFill>
                <a:schemeClr val="bg1"/>
              </a:solidFill>
            </a:endParaRPr>
          </a:p>
          <a:p>
            <a:endParaRPr lang="en-GB" dirty="0">
              <a:solidFill>
                <a:schemeClr val="bg1"/>
              </a:solidFill>
            </a:endParaRPr>
          </a:p>
          <a:p>
            <a:br>
              <a:rPr lang="en-GB" dirty="0"/>
            </a:br>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DC26960C-03D2-9146-AB8E-86A07189849C}"/>
              </a:ext>
            </a:extLst>
          </p:cNvPr>
          <p:cNvSpPr txBox="1"/>
          <p:nvPr/>
        </p:nvSpPr>
        <p:spPr>
          <a:xfrm>
            <a:off x="990600" y="990600"/>
            <a:ext cx="9372600" cy="1305486"/>
          </a:xfrm>
          <a:prstGeom prst="rect">
            <a:avLst/>
          </a:prstGeom>
        </p:spPr>
        <p:txBody>
          <a:bodyPr vert="horz" wrap="square" lIns="0" tIns="12700" rIns="0" bIns="0" rtlCol="0">
            <a:spAutoFit/>
          </a:bodyPr>
          <a:lstStyle/>
          <a:p>
            <a:endParaRPr lang="en-GB" dirty="0">
              <a:solidFill>
                <a:schemeClr val="bg1"/>
              </a:solidFill>
            </a:endParaRPr>
          </a:p>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sp>
        <p:nvSpPr>
          <p:cNvPr id="6" name="object 3">
            <a:extLst>
              <a:ext uri="{FF2B5EF4-FFF2-40B4-BE49-F238E27FC236}">
                <a16:creationId xmlns:a16="http://schemas.microsoft.com/office/drawing/2014/main" id="{2DA8EBA8-088B-1D40-9F66-5897A1819944}"/>
              </a:ext>
            </a:extLst>
          </p:cNvPr>
          <p:cNvSpPr txBox="1"/>
          <p:nvPr/>
        </p:nvSpPr>
        <p:spPr>
          <a:xfrm>
            <a:off x="685800" y="990600"/>
            <a:ext cx="11353800" cy="5183470"/>
          </a:xfrm>
          <a:prstGeom prst="rect">
            <a:avLst/>
          </a:prstGeom>
        </p:spPr>
        <p:txBody>
          <a:bodyPr vert="horz" wrap="square" lIns="0" tIns="12700" rIns="0" bIns="0" rtlCol="0">
            <a:spAutoFit/>
          </a:bodyPr>
          <a:lstStyle/>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 is the theme template engine in Drupal as of version 8. Like any code, there are guidelines and standards that dictate both the style and the structure of the code. </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docblock</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Variables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Expressions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Attributes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Whitespace control</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Filters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Comments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Syntax</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24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twig.symfony.com</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/doc/2.x/</a:t>
            </a:r>
            <a:r>
              <a:rPr lang="en-GB" sz="24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coding_standards.html</a:t>
            </a:r>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75110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Twig: The </a:t>
            </a:r>
            <a:r>
              <a:rPr lang="en-GB" sz="3600" dirty="0" err="1">
                <a:latin typeface="Helvetica Neue" panose="02000503000000020004" pitchFamily="2" charset="0"/>
                <a:ea typeface="Helvetica Neue" panose="02000503000000020004" pitchFamily="2" charset="0"/>
                <a:cs typeface="Helvetica Neue" panose="02000503000000020004" pitchFamily="2" charset="0"/>
              </a:rPr>
              <a:t>docblock</a:t>
            </a:r>
            <a:r>
              <a:rPr lang="en-GB" sz="3600" dirty="0">
                <a:latin typeface="Helvetica Neue" panose="02000503000000020004" pitchFamily="2" charset="0"/>
                <a:ea typeface="Helvetica Neue" panose="02000503000000020004" pitchFamily="2" charset="0"/>
                <a:cs typeface="Helvetica Neue" panose="02000503000000020004" pitchFamily="2" charset="0"/>
              </a:rPr>
              <a:t> – File doc blocks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582484"/>
          </a:xfrm>
          <a:prstGeom prst="rect">
            <a:avLst/>
          </a:prstGeom>
        </p:spPr>
        <p:txBody>
          <a:bodyPr vert="horz" wrap="square" lIns="0" tIns="12700" rIns="0" bIns="0" rtlCol="0">
            <a:spAutoFit/>
          </a:bodyPr>
          <a:lstStyle/>
          <a:p>
            <a:endParaRPr lang="en-GB" dirty="0">
              <a:solidFill>
                <a:schemeClr val="bg1"/>
              </a:solidFill>
            </a:endParaRPr>
          </a:p>
          <a:p>
            <a:endParaRPr lang="en-GB" dirty="0">
              <a:solidFill>
                <a:schemeClr val="bg1"/>
              </a:solidFill>
            </a:endParaRPr>
          </a:p>
          <a:p>
            <a:br>
              <a:rPr lang="en-GB" dirty="0"/>
            </a:br>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DC26960C-03D2-9146-AB8E-86A07189849C}"/>
              </a:ext>
            </a:extLst>
          </p:cNvPr>
          <p:cNvSpPr txBox="1"/>
          <p:nvPr/>
        </p:nvSpPr>
        <p:spPr>
          <a:xfrm>
            <a:off x="990600" y="990600"/>
            <a:ext cx="9372600" cy="1305486"/>
          </a:xfrm>
          <a:prstGeom prst="rect">
            <a:avLst/>
          </a:prstGeom>
        </p:spPr>
        <p:txBody>
          <a:bodyPr vert="horz" wrap="square" lIns="0" tIns="12700" rIns="0" bIns="0" rtlCol="0">
            <a:spAutoFit/>
          </a:bodyPr>
          <a:lstStyle/>
          <a:p>
            <a:endParaRPr lang="en-GB" dirty="0">
              <a:solidFill>
                <a:schemeClr val="bg1"/>
              </a:solidFill>
            </a:endParaRPr>
          </a:p>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pic>
        <p:nvPicPr>
          <p:cNvPr id="7" name="Picture 6" descr="Graphical user interface, text, application, email&#10;&#10;Description automatically generated">
            <a:extLst>
              <a:ext uri="{FF2B5EF4-FFF2-40B4-BE49-F238E27FC236}">
                <a16:creationId xmlns:a16="http://schemas.microsoft.com/office/drawing/2014/main" id="{999E707F-2919-7547-9CBB-9AF2CE63A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837104"/>
            <a:ext cx="6607358" cy="5981225"/>
          </a:xfrm>
          <a:prstGeom prst="rect">
            <a:avLst/>
          </a:prstGeom>
        </p:spPr>
      </p:pic>
    </p:spTree>
    <p:extLst>
      <p:ext uri="{BB962C8B-B14F-4D97-AF65-F5344CB8AC3E}">
        <p14:creationId xmlns:p14="http://schemas.microsoft.com/office/powerpoint/2010/main" val="1246062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Twig: The </a:t>
            </a:r>
            <a:r>
              <a:rPr lang="en-GB" sz="3600" dirty="0" err="1">
                <a:latin typeface="Helvetica Neue" panose="02000503000000020004" pitchFamily="2" charset="0"/>
                <a:ea typeface="Helvetica Neue" panose="02000503000000020004" pitchFamily="2" charset="0"/>
                <a:cs typeface="Helvetica Neue" panose="02000503000000020004" pitchFamily="2" charset="0"/>
              </a:rPr>
              <a:t>docblock</a:t>
            </a:r>
            <a:r>
              <a:rPr lang="en-GB" sz="3600" dirty="0">
                <a:latin typeface="Helvetica Neue" panose="02000503000000020004" pitchFamily="2" charset="0"/>
                <a:ea typeface="Helvetica Neue" panose="02000503000000020004" pitchFamily="2" charset="0"/>
                <a:cs typeface="Helvetica Neue" panose="02000503000000020004" pitchFamily="2" charset="0"/>
              </a:rPr>
              <a:t> – Function doc blocks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582484"/>
          </a:xfrm>
          <a:prstGeom prst="rect">
            <a:avLst/>
          </a:prstGeom>
        </p:spPr>
        <p:txBody>
          <a:bodyPr vert="horz" wrap="square" lIns="0" tIns="12700" rIns="0" bIns="0" rtlCol="0">
            <a:spAutoFit/>
          </a:bodyPr>
          <a:lstStyle/>
          <a:p>
            <a:endParaRPr lang="en-GB" dirty="0">
              <a:solidFill>
                <a:schemeClr val="bg1"/>
              </a:solidFill>
            </a:endParaRPr>
          </a:p>
          <a:p>
            <a:endParaRPr lang="en-GB" dirty="0">
              <a:solidFill>
                <a:schemeClr val="bg1"/>
              </a:solidFill>
            </a:endParaRPr>
          </a:p>
          <a:p>
            <a:br>
              <a:rPr lang="en-GB" dirty="0"/>
            </a:br>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DC26960C-03D2-9146-AB8E-86A07189849C}"/>
              </a:ext>
            </a:extLst>
          </p:cNvPr>
          <p:cNvSpPr txBox="1"/>
          <p:nvPr/>
        </p:nvSpPr>
        <p:spPr>
          <a:xfrm>
            <a:off x="990600" y="990600"/>
            <a:ext cx="9372600" cy="1305486"/>
          </a:xfrm>
          <a:prstGeom prst="rect">
            <a:avLst/>
          </a:prstGeom>
        </p:spPr>
        <p:txBody>
          <a:bodyPr vert="horz" wrap="square" lIns="0" tIns="12700" rIns="0" bIns="0" rtlCol="0">
            <a:spAutoFit/>
          </a:bodyPr>
          <a:lstStyle/>
          <a:p>
            <a:endParaRPr lang="en-GB" dirty="0">
              <a:solidFill>
                <a:schemeClr val="bg1"/>
              </a:solidFill>
            </a:endParaRPr>
          </a:p>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pic>
        <p:nvPicPr>
          <p:cNvPr id="6" name="Picture 5" descr="Graphical user interface, text, application&#10;&#10;Description automatically generated">
            <a:extLst>
              <a:ext uri="{FF2B5EF4-FFF2-40B4-BE49-F238E27FC236}">
                <a16:creationId xmlns:a16="http://schemas.microsoft.com/office/drawing/2014/main" id="{672616AC-FF54-AD4C-BD98-C3A8249B5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877905"/>
            <a:ext cx="6914428" cy="5899624"/>
          </a:xfrm>
          <a:prstGeom prst="rect">
            <a:avLst/>
          </a:prstGeom>
        </p:spPr>
      </p:pic>
    </p:spTree>
    <p:extLst>
      <p:ext uri="{BB962C8B-B14F-4D97-AF65-F5344CB8AC3E}">
        <p14:creationId xmlns:p14="http://schemas.microsoft.com/office/powerpoint/2010/main" val="1132148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Twig: Tag doc blocks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582484"/>
          </a:xfrm>
          <a:prstGeom prst="rect">
            <a:avLst/>
          </a:prstGeom>
        </p:spPr>
        <p:txBody>
          <a:bodyPr vert="horz" wrap="square" lIns="0" tIns="12700" rIns="0" bIns="0" rtlCol="0">
            <a:spAutoFit/>
          </a:bodyPr>
          <a:lstStyle/>
          <a:p>
            <a:endParaRPr lang="en-GB" dirty="0">
              <a:solidFill>
                <a:schemeClr val="bg1"/>
              </a:solidFill>
            </a:endParaRPr>
          </a:p>
          <a:p>
            <a:endParaRPr lang="en-GB" dirty="0">
              <a:solidFill>
                <a:schemeClr val="bg1"/>
              </a:solidFill>
            </a:endParaRPr>
          </a:p>
          <a:p>
            <a:br>
              <a:rPr lang="en-GB" dirty="0"/>
            </a:br>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DC26960C-03D2-9146-AB8E-86A07189849C}"/>
              </a:ext>
            </a:extLst>
          </p:cNvPr>
          <p:cNvSpPr txBox="1"/>
          <p:nvPr/>
        </p:nvSpPr>
        <p:spPr>
          <a:xfrm>
            <a:off x="990600" y="990600"/>
            <a:ext cx="9372600" cy="1305486"/>
          </a:xfrm>
          <a:prstGeom prst="rect">
            <a:avLst/>
          </a:prstGeom>
        </p:spPr>
        <p:txBody>
          <a:bodyPr vert="horz" wrap="square" lIns="0" tIns="12700" rIns="0" bIns="0" rtlCol="0">
            <a:spAutoFit/>
          </a:bodyPr>
          <a:lstStyle/>
          <a:p>
            <a:endParaRPr lang="en-GB" dirty="0">
              <a:solidFill>
                <a:schemeClr val="bg1"/>
              </a:solidFill>
            </a:endParaRPr>
          </a:p>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sp>
        <p:nvSpPr>
          <p:cNvPr id="7" name="object 3">
            <a:extLst>
              <a:ext uri="{FF2B5EF4-FFF2-40B4-BE49-F238E27FC236}">
                <a16:creationId xmlns:a16="http://schemas.microsoft.com/office/drawing/2014/main" id="{75D5E4AC-8B3F-8F4D-AE65-EB1C4A733B91}"/>
              </a:ext>
            </a:extLst>
          </p:cNvPr>
          <p:cNvSpPr txBox="1"/>
          <p:nvPr/>
        </p:nvSpPr>
        <p:spPr>
          <a:xfrm>
            <a:off x="838200" y="990600"/>
            <a:ext cx="11353800" cy="5183470"/>
          </a:xfrm>
          <a:prstGeom prst="rect">
            <a:avLst/>
          </a:prstGeom>
        </p:spPr>
        <p:txBody>
          <a:bodyPr vert="horz" wrap="square" lIns="0" tIns="12700" rIns="0" bIns="0" rtlCol="0">
            <a:spAutoFit/>
          </a:bodyPr>
          <a:lstStyle/>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There are a variety of tags you can use in your doc blocks to indicate what this documentation is about, and they're expected to go </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in a certain order</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as follows: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One-line summary, ending in a period, preferably 80 characters or fewer</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Additional paragraph(s) of explanation wrapped at 80 characters</a:t>
            </a:r>
          </a:p>
          <a:p>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@var</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Document a variables data type</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5">
                  <a:extLst>
                    <a:ext uri="{A12FA001-AC4F-418D-AE19-62706E023703}">
                      <ahyp:hlinkClr xmlns:ahyp="http://schemas.microsoft.com/office/drawing/2018/hyperlinkcolor" val="tx"/>
                    </a:ext>
                  </a:extLst>
                </a:hlinkClick>
              </a:rPr>
              <a:t>@param</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Document parameters for a function or method</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6">
                  <a:extLst>
                    <a:ext uri="{A12FA001-AC4F-418D-AE19-62706E023703}">
                      <ahyp:hlinkClr xmlns:ahyp="http://schemas.microsoft.com/office/drawing/2018/hyperlinkcolor" val="tx"/>
                    </a:ext>
                  </a:extLst>
                </a:hlinkClick>
              </a:rPr>
              <a:t>@return</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Document return values for a function or method</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7">
                  <a:extLst>
                    <a:ext uri="{A12FA001-AC4F-418D-AE19-62706E023703}">
                      <ahyp:hlinkClr xmlns:ahyp="http://schemas.microsoft.com/office/drawing/2018/hyperlinkcolor" val="tx"/>
                    </a:ext>
                  </a:extLst>
                </a:hlinkClick>
              </a:rPr>
              <a:t>@throws</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Document exceptions thrown</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8">
                  <a:extLst>
                    <a:ext uri="{A12FA001-AC4F-418D-AE19-62706E023703}">
                      <ahyp:hlinkClr xmlns:ahyp="http://schemas.microsoft.com/office/drawing/2018/hyperlinkcolor" val="tx"/>
                    </a:ext>
                  </a:extLst>
                </a:hlinkClick>
              </a:rPr>
              <a:t>@ingroup</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Indicate this code belongs to a @</a:t>
            </a:r>
            <a:r>
              <a:rPr lang="en-GB" sz="24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defgroup</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topic</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9">
                  <a:extLst>
                    <a:ext uri="{A12FA001-AC4F-418D-AE19-62706E023703}">
                      <ahyp:hlinkClr xmlns:ahyp="http://schemas.microsoft.com/office/drawing/2018/hyperlinkcolor" val="tx"/>
                    </a:ext>
                  </a:extLst>
                </a:hlinkClick>
              </a:rPr>
              <a:t>@deprecated</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Indicate that this code has been deprecated</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10">
                  <a:extLst>
                    <a:ext uri="{A12FA001-AC4F-418D-AE19-62706E023703}">
                      <ahyp:hlinkClr xmlns:ahyp="http://schemas.microsoft.com/office/drawing/2018/hyperlinkcolor" val="tx"/>
                    </a:ext>
                  </a:extLst>
                </a:hlinkClick>
              </a:rPr>
              <a:t>@see</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Reference related code or topics</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11">
                  <a:extLst>
                    <a:ext uri="{A12FA001-AC4F-418D-AE19-62706E023703}">
                      <ahyp:hlinkClr xmlns:ahyp="http://schemas.microsoft.com/office/drawing/2018/hyperlinkcolor" val="tx"/>
                    </a:ext>
                  </a:extLst>
                </a:hlinkClick>
              </a:rPr>
              <a:t>@todo</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List of known to-do items related to a block of code</a:t>
            </a:r>
          </a:p>
          <a:p>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12">
                  <a:extLst>
                    <a:ext uri="{A12FA001-AC4F-418D-AE19-62706E023703}">
                      <ahyp:hlinkClr xmlns:ahyp="http://schemas.microsoft.com/office/drawing/2018/hyperlinkcolor" val="tx"/>
                    </a:ext>
                  </a:extLst>
                </a:hlinkClick>
              </a:rPr>
              <a:t>@Plugin</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and other </a:t>
            </a:r>
            <a:r>
              <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13">
                  <a:extLst>
                    <a:ext uri="{A12FA001-AC4F-418D-AE19-62706E023703}">
                      <ahyp:hlinkClr xmlns:ahyp="http://schemas.microsoft.com/office/drawing/2018/hyperlinkcolor" val="tx"/>
                    </a:ext>
                  </a:extLst>
                </a:hlinkClick>
              </a:rPr>
              <a:t>annotations</a:t>
            </a:r>
            <a:endParaRPr lang="en-GB"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830667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Twig:  Lists doc blocks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582484"/>
          </a:xfrm>
          <a:prstGeom prst="rect">
            <a:avLst/>
          </a:prstGeom>
        </p:spPr>
        <p:txBody>
          <a:bodyPr vert="horz" wrap="square" lIns="0" tIns="12700" rIns="0" bIns="0" rtlCol="0">
            <a:spAutoFit/>
          </a:bodyPr>
          <a:lstStyle/>
          <a:p>
            <a:endParaRPr lang="en-GB" dirty="0">
              <a:solidFill>
                <a:schemeClr val="bg1"/>
              </a:solidFill>
            </a:endParaRPr>
          </a:p>
          <a:p>
            <a:endParaRPr lang="en-GB" dirty="0">
              <a:solidFill>
                <a:schemeClr val="bg1"/>
              </a:solidFill>
            </a:endParaRPr>
          </a:p>
          <a:p>
            <a:br>
              <a:rPr lang="en-GB" dirty="0"/>
            </a:br>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DC26960C-03D2-9146-AB8E-86A07189849C}"/>
              </a:ext>
            </a:extLst>
          </p:cNvPr>
          <p:cNvSpPr txBox="1"/>
          <p:nvPr/>
        </p:nvSpPr>
        <p:spPr>
          <a:xfrm>
            <a:off x="990600" y="990600"/>
            <a:ext cx="9372600" cy="1305486"/>
          </a:xfrm>
          <a:prstGeom prst="rect">
            <a:avLst/>
          </a:prstGeom>
        </p:spPr>
        <p:txBody>
          <a:bodyPr vert="horz" wrap="square" lIns="0" tIns="12700" rIns="0" bIns="0" rtlCol="0">
            <a:spAutoFit/>
          </a:bodyPr>
          <a:lstStyle/>
          <a:p>
            <a:endParaRPr lang="en-GB" dirty="0">
              <a:solidFill>
                <a:schemeClr val="bg1"/>
              </a:solidFill>
            </a:endParaRPr>
          </a:p>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sp>
        <p:nvSpPr>
          <p:cNvPr id="7" name="object 3">
            <a:extLst>
              <a:ext uri="{FF2B5EF4-FFF2-40B4-BE49-F238E27FC236}">
                <a16:creationId xmlns:a16="http://schemas.microsoft.com/office/drawing/2014/main" id="{75D5E4AC-8B3F-8F4D-AE65-EB1C4A733B91}"/>
              </a:ext>
            </a:extLst>
          </p:cNvPr>
          <p:cNvSpPr txBox="1"/>
          <p:nvPr/>
        </p:nvSpPr>
        <p:spPr>
          <a:xfrm>
            <a:off x="990600" y="990600"/>
            <a:ext cx="9372600" cy="1028487"/>
          </a:xfrm>
          <a:prstGeom prst="rect">
            <a:avLst/>
          </a:prstGeom>
        </p:spPr>
        <p:txBody>
          <a:bodyPr vert="horz" wrap="square" lIns="0" tIns="12700" rIns="0" bIns="0" rtlCol="0">
            <a:spAutoFit/>
          </a:bodyPr>
          <a:lstStyle/>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sp>
        <p:nvSpPr>
          <p:cNvPr id="6" name="object 3">
            <a:extLst>
              <a:ext uri="{FF2B5EF4-FFF2-40B4-BE49-F238E27FC236}">
                <a16:creationId xmlns:a16="http://schemas.microsoft.com/office/drawing/2014/main" id="{34D39CA5-B0EE-9541-969B-A792F546DDB2}"/>
              </a:ext>
            </a:extLst>
          </p:cNvPr>
          <p:cNvSpPr txBox="1"/>
          <p:nvPr/>
        </p:nvSpPr>
        <p:spPr>
          <a:xfrm>
            <a:off x="990600" y="990600"/>
            <a:ext cx="10744200" cy="3029034"/>
          </a:xfrm>
          <a:prstGeom prst="rect">
            <a:avLst/>
          </a:prstGeom>
        </p:spPr>
        <p:txBody>
          <a:bodyPr vert="horz" wrap="square" lIns="0" tIns="12700" rIns="0" bIns="0" rtlCol="0">
            <a:spAutoFit/>
          </a:bodyPr>
          <a:lstStyle/>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You can create lists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your doc blocks that will be interpreted by the API module as unordered lists. They can also make it easier to read. Start the line with a hyphen to indicate a list item. </a:t>
            </a: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Here is an example from the </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CKEditor</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module:</a:t>
            </a:r>
            <a:b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 name="Picture 7" descr="Text&#10;&#10;Description automatically generated">
            <a:extLst>
              <a:ext uri="{FF2B5EF4-FFF2-40B4-BE49-F238E27FC236}">
                <a16:creationId xmlns:a16="http://schemas.microsoft.com/office/drawing/2014/main" id="{E3705AAC-4AA4-634C-A228-283DAFDA99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000" y="3657600"/>
            <a:ext cx="10312400" cy="2781300"/>
          </a:xfrm>
          <a:prstGeom prst="rect">
            <a:avLst/>
          </a:prstGeom>
        </p:spPr>
      </p:pic>
    </p:spTree>
    <p:extLst>
      <p:ext uri="{BB962C8B-B14F-4D97-AF65-F5344CB8AC3E}">
        <p14:creationId xmlns:p14="http://schemas.microsoft.com/office/powerpoint/2010/main" val="711228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Twig:  Inline comments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582484"/>
          </a:xfrm>
          <a:prstGeom prst="rect">
            <a:avLst/>
          </a:prstGeom>
        </p:spPr>
        <p:txBody>
          <a:bodyPr vert="horz" wrap="square" lIns="0" tIns="12700" rIns="0" bIns="0" rtlCol="0">
            <a:spAutoFit/>
          </a:bodyPr>
          <a:lstStyle/>
          <a:p>
            <a:endParaRPr lang="en-GB" dirty="0">
              <a:solidFill>
                <a:schemeClr val="bg1"/>
              </a:solidFill>
            </a:endParaRPr>
          </a:p>
          <a:p>
            <a:endParaRPr lang="en-GB" dirty="0">
              <a:solidFill>
                <a:schemeClr val="bg1"/>
              </a:solidFill>
            </a:endParaRPr>
          </a:p>
          <a:p>
            <a:br>
              <a:rPr lang="en-GB" dirty="0"/>
            </a:br>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DC26960C-03D2-9146-AB8E-86A07189849C}"/>
              </a:ext>
            </a:extLst>
          </p:cNvPr>
          <p:cNvSpPr txBox="1"/>
          <p:nvPr/>
        </p:nvSpPr>
        <p:spPr>
          <a:xfrm>
            <a:off x="990600" y="990600"/>
            <a:ext cx="9372600" cy="1305486"/>
          </a:xfrm>
          <a:prstGeom prst="rect">
            <a:avLst/>
          </a:prstGeom>
        </p:spPr>
        <p:txBody>
          <a:bodyPr vert="horz" wrap="square" lIns="0" tIns="12700" rIns="0" bIns="0" rtlCol="0">
            <a:spAutoFit/>
          </a:bodyPr>
          <a:lstStyle/>
          <a:p>
            <a:endParaRPr lang="en-GB" dirty="0">
              <a:solidFill>
                <a:schemeClr val="bg1"/>
              </a:solidFill>
            </a:endParaRPr>
          </a:p>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sp>
        <p:nvSpPr>
          <p:cNvPr id="7" name="object 3">
            <a:extLst>
              <a:ext uri="{FF2B5EF4-FFF2-40B4-BE49-F238E27FC236}">
                <a16:creationId xmlns:a16="http://schemas.microsoft.com/office/drawing/2014/main" id="{75D5E4AC-8B3F-8F4D-AE65-EB1C4A733B91}"/>
              </a:ext>
            </a:extLst>
          </p:cNvPr>
          <p:cNvSpPr txBox="1"/>
          <p:nvPr/>
        </p:nvSpPr>
        <p:spPr>
          <a:xfrm>
            <a:off x="990600" y="990600"/>
            <a:ext cx="9372600" cy="1028487"/>
          </a:xfrm>
          <a:prstGeom prst="rect">
            <a:avLst/>
          </a:prstGeom>
        </p:spPr>
        <p:txBody>
          <a:bodyPr vert="horz" wrap="square" lIns="0" tIns="12700" rIns="0" bIns="0" rtlCol="0">
            <a:spAutoFit/>
          </a:bodyPr>
          <a:lstStyle/>
          <a:p>
            <a:br>
              <a:rPr lang="en-GB" dirty="0">
                <a:solidFill>
                  <a:schemeClr val="bg1"/>
                </a:solidFill>
              </a:rPr>
            </a:br>
            <a:br>
              <a:rPr lang="en-GB" sz="2400" dirty="0">
                <a:solidFill>
                  <a:schemeClr val="bg1"/>
                </a:solidFill>
              </a:rPr>
            </a:br>
            <a:endParaRPr lang="en-GB" sz="2400" dirty="0">
              <a:solidFill>
                <a:schemeClr val="bg1"/>
              </a:solidFill>
              <a:cs typeface="Calibri"/>
            </a:endParaRPr>
          </a:p>
        </p:txBody>
      </p:sp>
      <p:sp>
        <p:nvSpPr>
          <p:cNvPr id="6" name="object 3">
            <a:extLst>
              <a:ext uri="{FF2B5EF4-FFF2-40B4-BE49-F238E27FC236}">
                <a16:creationId xmlns:a16="http://schemas.microsoft.com/office/drawing/2014/main" id="{34D39CA5-B0EE-9541-969B-A792F546DDB2}"/>
              </a:ext>
            </a:extLst>
          </p:cNvPr>
          <p:cNvSpPr txBox="1"/>
          <p:nvPr/>
        </p:nvSpPr>
        <p:spPr>
          <a:xfrm>
            <a:off x="990600" y="990600"/>
            <a:ext cx="5334000" cy="2967479"/>
          </a:xfrm>
          <a:prstGeom prst="rect">
            <a:avLst/>
          </a:prstGeom>
        </p:spPr>
        <p:txBody>
          <a:bodyPr vert="horz" wrap="square" lIns="0" tIns="12700" rIns="0" bIns="0" rtlCol="0">
            <a:spAutoFit/>
          </a:bodyPr>
          <a:lstStyle/>
          <a:p>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Remember that inline comments must always end with a period and must never be longer than 80 characters.</a:t>
            </a:r>
            <a:b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9" name="Picture 8" descr="Graphical user interface, table&#10;&#10;Description automatically generated with medium confidence">
            <a:extLst>
              <a:ext uri="{FF2B5EF4-FFF2-40B4-BE49-F238E27FC236}">
                <a16:creationId xmlns:a16="http://schemas.microsoft.com/office/drawing/2014/main" id="{8A2C7C3F-2731-344A-8263-FED17FA28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343" y="0"/>
            <a:ext cx="5470071" cy="6858000"/>
          </a:xfrm>
          <a:prstGeom prst="rect">
            <a:avLst/>
          </a:prstGeom>
        </p:spPr>
      </p:pic>
    </p:spTree>
    <p:extLst>
      <p:ext uri="{BB962C8B-B14F-4D97-AF65-F5344CB8AC3E}">
        <p14:creationId xmlns:p14="http://schemas.microsoft.com/office/powerpoint/2010/main" val="2933775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Read the docs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1397819"/>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a:p>
            <a:br>
              <a:rPr lang="en-GB" dirty="0">
                <a:solidFill>
                  <a:schemeClr val="bg1"/>
                </a:solidFill>
              </a:rPr>
            </a:br>
            <a:endParaRPr lang="en-GB" dirty="0">
              <a:solidFill>
                <a:schemeClr val="bg1"/>
              </a:solidFill>
            </a:endParaRPr>
          </a:p>
          <a:p>
            <a:endParaRPr lang="en-GB" dirty="0">
              <a:solidFill>
                <a:schemeClr val="bg1"/>
              </a:solidFill>
            </a:endParaRPr>
          </a:p>
        </p:txBody>
      </p:sp>
      <p:sp>
        <p:nvSpPr>
          <p:cNvPr id="6" name="object 3">
            <a:extLst>
              <a:ext uri="{FF2B5EF4-FFF2-40B4-BE49-F238E27FC236}">
                <a16:creationId xmlns:a16="http://schemas.microsoft.com/office/drawing/2014/main" id="{17FAA90E-8B96-AF49-ABF6-12C2C29956C3}"/>
              </a:ext>
            </a:extLst>
          </p:cNvPr>
          <p:cNvSpPr txBox="1"/>
          <p:nvPr/>
        </p:nvSpPr>
        <p:spPr>
          <a:xfrm>
            <a:off x="762000" y="914400"/>
            <a:ext cx="11201400" cy="5614357"/>
          </a:xfrm>
          <a:prstGeom prst="rect">
            <a:avLst/>
          </a:prstGeom>
        </p:spPr>
        <p:txBody>
          <a:bodyPr vert="horz" wrap="square" lIns="0" tIns="12700" rIns="0" bIns="0" rtlCol="0">
            <a:spAutoFit/>
          </a:bodyPr>
          <a:lstStyle/>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Your task now is to go through the Drupal site and browse the links</a:t>
            </a:r>
            <a:b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www.drupal.org</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/docs/develop/standards/</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api-documentation-and-comment-standards#templates</a:t>
            </a:r>
            <a:endPar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www.drupal.org</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/docs/develop/standards/</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api</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-documentation-samples</a:t>
            </a: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About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PhpCodesniffer</a:t>
            </a: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chromatichq.com</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/insights/learn-and-enforce-coding-standards-</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php</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codesniffer</a:t>
            </a:r>
            <a:endPar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github.com</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squizlabs</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PHP_CodeSniffer</a:t>
            </a:r>
            <a:endPar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12908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Structure of a Theme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1397819"/>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a:p>
            <a:br>
              <a:rPr lang="en-GB" dirty="0">
                <a:solidFill>
                  <a:schemeClr val="bg1"/>
                </a:solidFill>
              </a:rPr>
            </a:br>
            <a:endParaRPr lang="en-GB" dirty="0">
              <a:solidFill>
                <a:schemeClr val="bg1"/>
              </a:solidFill>
            </a:endParaRPr>
          </a:p>
          <a:p>
            <a:endParaRPr lang="en-GB" dirty="0">
              <a:solidFill>
                <a:schemeClr val="bg1"/>
              </a:solidFill>
            </a:endParaRPr>
          </a:p>
        </p:txBody>
      </p:sp>
      <p:sp>
        <p:nvSpPr>
          <p:cNvPr id="6" name="object 3">
            <a:extLst>
              <a:ext uri="{FF2B5EF4-FFF2-40B4-BE49-F238E27FC236}">
                <a16:creationId xmlns:a16="http://schemas.microsoft.com/office/drawing/2014/main" id="{17FAA90E-8B96-AF49-ABF6-12C2C29956C3}"/>
              </a:ext>
            </a:extLst>
          </p:cNvPr>
          <p:cNvSpPr txBox="1"/>
          <p:nvPr/>
        </p:nvSpPr>
        <p:spPr>
          <a:xfrm>
            <a:off x="838200" y="1143000"/>
            <a:ext cx="11277600" cy="5614357"/>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Each theme is a collection of files that define a presentation layer for Drupal.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While only a </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THEMENAME.info.yml</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file is required, most themes will contain other files as well.</a:t>
            </a: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Where should your themes go so Drupal can find them?</a:t>
            </a:r>
          </a:p>
          <a:p>
            <a:endPar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Each theme is contained within a single directory. The directory name should match the theme's unique name.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If your theme is named </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icecream</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your theme's code would all lives within the directory </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icecream</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name must be all lowercase, start with a letter, and use an underscore (_) instead of spaces.</a:t>
            </a:r>
            <a:endPar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258139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Structure of a Theme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1397819"/>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a:p>
            <a:br>
              <a:rPr lang="en-GB" dirty="0">
                <a:solidFill>
                  <a:schemeClr val="bg1"/>
                </a:solidFill>
              </a:rPr>
            </a:br>
            <a:endParaRPr lang="en-GB" dirty="0">
              <a:solidFill>
                <a:schemeClr val="bg1"/>
              </a:solidFill>
            </a:endParaRPr>
          </a:p>
          <a:p>
            <a:endParaRPr lang="en-GB" dirty="0">
              <a:solidFill>
                <a:schemeClr val="bg1"/>
              </a:solidFill>
            </a:endParaRPr>
          </a:p>
        </p:txBody>
      </p:sp>
      <p:sp>
        <p:nvSpPr>
          <p:cNvPr id="6" name="object 3">
            <a:extLst>
              <a:ext uri="{FF2B5EF4-FFF2-40B4-BE49-F238E27FC236}">
                <a16:creationId xmlns:a16="http://schemas.microsoft.com/office/drawing/2014/main" id="{17FAA90E-8B96-AF49-ABF6-12C2C29956C3}"/>
              </a:ext>
            </a:extLst>
          </p:cNvPr>
          <p:cNvSpPr txBox="1"/>
          <p:nvPr/>
        </p:nvSpPr>
        <p:spPr>
          <a:xfrm>
            <a:off x="838200" y="1066800"/>
            <a:ext cx="11049000" cy="5614357"/>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Themes that you develop yourself, or any that you download from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Drupal.org</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should be placed in the </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themes/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folder in the root of your Drupal project.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Additionally, I recommend further sub-dividing the </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themes/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folder into </a:t>
            </a:r>
            <a:r>
              <a:rPr lang="en-GB" sz="2800" b="1"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themes/</a:t>
            </a:r>
            <a:r>
              <a:rPr lang="en-GB" sz="2800" b="1"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contrib</a:t>
            </a:r>
            <a:r>
              <a:rPr lang="en-GB" sz="2800" b="1"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for all themes downloaded from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drupal.org</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and </a:t>
            </a:r>
            <a:r>
              <a:rPr lang="en-GB" sz="2800" b="1"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themes/custom/</a:t>
            </a:r>
            <a:r>
              <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for your own custom themes. </a:t>
            </a: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Placing your custom themes in the root </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themes/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directory instead of the </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core/themes/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directory ensures that when you need to update Drupal core you can replace the contents of the </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core/</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directory without worrying about losing any of your personal additions.</a:t>
            </a: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53413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7622261"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Lando commands</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object 3">
            <a:extLst>
              <a:ext uri="{FF2B5EF4-FFF2-40B4-BE49-F238E27FC236}">
                <a16:creationId xmlns:a16="http://schemas.microsoft.com/office/drawing/2014/main" id="{07BBFD08-BB7E-4143-9E8D-D1802EBB5D97}"/>
              </a:ext>
            </a:extLst>
          </p:cNvPr>
          <p:cNvSpPr txBox="1"/>
          <p:nvPr/>
        </p:nvSpPr>
        <p:spPr>
          <a:xfrm>
            <a:off x="914400" y="1066800"/>
            <a:ext cx="8747761" cy="5324535"/>
          </a:xfrm>
          <a:prstGeom prst="rect">
            <a:avLst/>
          </a:prstGeom>
        </p:spPr>
        <p:txBody>
          <a:bodyPr vert="horz" wrap="square" lIns="0" tIns="12700" rIns="0" bIns="0" rtlCol="0">
            <a:spAutoFit/>
          </a:bodyPr>
          <a:lstStyle/>
          <a:p>
            <a:pPr marL="241300" indent="-228600">
              <a:lnSpc>
                <a:spcPct val="100000"/>
              </a:lnSpc>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commands</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start</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stop</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info</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drush</a:t>
            </a: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drush</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cc</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drush</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cache-rebuild</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logs</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composer</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composer require drupal/module-name</a:t>
            </a:r>
          </a:p>
          <a:p>
            <a:pPr marL="698500" lvl="1" indent="-228600">
              <a:spcBef>
                <a:spcPts val="100"/>
              </a:spcBef>
              <a:buFont typeface="BPG Sans GPL&amp;GNU"/>
              <a:buChar char="-"/>
              <a:tabLst>
                <a:tab pos="241300" algn="l"/>
              </a:tabLst>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lando composer remove drupal/module-name</a:t>
            </a:r>
          </a:p>
          <a:p>
            <a:pPr marL="698500" lvl="1" indent="-228600">
              <a:spcBef>
                <a:spcPts val="100"/>
              </a:spcBef>
              <a:buFont typeface="BPG Sans GPL&amp;GNU"/>
              <a:buChar char="-"/>
              <a:tabLst>
                <a:tab pos="241300" algn="l"/>
              </a:tabLst>
            </a:pP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731233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Structure of a Theme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1397819"/>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a:p>
            <a:br>
              <a:rPr lang="en-GB" dirty="0">
                <a:solidFill>
                  <a:schemeClr val="bg1"/>
                </a:solidFill>
              </a:rPr>
            </a:br>
            <a:endParaRPr lang="en-GB" dirty="0">
              <a:solidFill>
                <a:schemeClr val="bg1"/>
              </a:solidFill>
            </a:endParaRPr>
          </a:p>
          <a:p>
            <a:endParaRPr lang="en-GB" dirty="0">
              <a:solidFill>
                <a:schemeClr val="bg1"/>
              </a:solidFill>
            </a:endParaRPr>
          </a:p>
        </p:txBody>
      </p:sp>
      <p:sp>
        <p:nvSpPr>
          <p:cNvPr id="6" name="object 3">
            <a:extLst>
              <a:ext uri="{FF2B5EF4-FFF2-40B4-BE49-F238E27FC236}">
                <a16:creationId xmlns:a16="http://schemas.microsoft.com/office/drawing/2014/main" id="{17FAA90E-8B96-AF49-ABF6-12C2C29956C3}"/>
              </a:ext>
            </a:extLst>
          </p:cNvPr>
          <p:cNvSpPr txBox="1"/>
          <p:nvPr/>
        </p:nvSpPr>
        <p:spPr>
          <a:xfrm>
            <a:off x="990600" y="1447800"/>
            <a:ext cx="9296400" cy="566822"/>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p:txBody>
      </p:sp>
      <p:pic>
        <p:nvPicPr>
          <p:cNvPr id="7" name="Picture 6" descr="Graphical user interface, text&#10;&#10;Description automatically generated">
            <a:extLst>
              <a:ext uri="{FF2B5EF4-FFF2-40B4-BE49-F238E27FC236}">
                <a16:creationId xmlns:a16="http://schemas.microsoft.com/office/drawing/2014/main" id="{434B0BA9-C452-0843-9C98-92BE756D1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19200"/>
            <a:ext cx="9310128" cy="5063196"/>
          </a:xfrm>
          <a:prstGeom prst="rect">
            <a:avLst/>
          </a:prstGeom>
        </p:spPr>
      </p:pic>
    </p:spTree>
    <p:extLst>
      <p:ext uri="{BB962C8B-B14F-4D97-AF65-F5344CB8AC3E}">
        <p14:creationId xmlns:p14="http://schemas.microsoft.com/office/powerpoint/2010/main" val="3291134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7622261"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13: Install a “</a:t>
            </a:r>
            <a:r>
              <a:rPr lang="en-GB" sz="3600" dirty="0" err="1">
                <a:latin typeface="Helvetica Neue" panose="02000503000000020004" pitchFamily="2" charset="0"/>
                <a:ea typeface="Helvetica Neue" panose="02000503000000020004" pitchFamily="2" charset="0"/>
                <a:cs typeface="Helvetica Neue" panose="02000503000000020004" pitchFamily="2" charset="0"/>
              </a:rPr>
              <a:t>devel</a:t>
            </a:r>
            <a:r>
              <a:rPr lang="en-GB" sz="3600" dirty="0">
                <a:latin typeface="Helvetica Neue" panose="02000503000000020004" pitchFamily="2" charset="0"/>
                <a:ea typeface="Helvetica Neue" panose="02000503000000020004" pitchFamily="2" charset="0"/>
                <a:cs typeface="Helvetica Neue" panose="02000503000000020004" pitchFamily="2" charset="0"/>
              </a:rPr>
              <a:t>” module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666206" y="1110417"/>
            <a:ext cx="11449594" cy="5193729"/>
          </a:xfrm>
          <a:prstGeom prst="rect">
            <a:avLst/>
          </a:prstGeom>
        </p:spPr>
        <p:txBody>
          <a:bodyPr vert="horz" wrap="square" lIns="0" tIns="12700" rIns="0" bIns="0" rtlCol="0">
            <a:spAutoFit/>
          </a:bodyPr>
          <a:lstStyle/>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From Extend menu, check if you have ‘’</a:t>
            </a:r>
            <a:r>
              <a:rPr lang="en-GB" sz="3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devel</a:t>
            </a: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module installed</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If not installed, download using lando composer https://</a:t>
            </a:r>
            <a:r>
              <a:rPr lang="en-GB" sz="3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www.drupal.org</a:t>
            </a: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/project/</a:t>
            </a:r>
            <a:r>
              <a:rPr lang="en-GB" sz="3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devel</a:t>
            </a:r>
            <a:endPar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Install the module from Extend menu</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Once installed, enable it from that Extend menu</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web profiler and enabled it. </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 web profiler menu, you can click on Configure</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Check the boxes for Events, Routing and Services</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Save</a:t>
            </a:r>
          </a:p>
          <a:p>
            <a:pPr marL="298450" indent="-285750">
              <a:spcBef>
                <a:spcPts val="100"/>
              </a:spcBef>
              <a:buFontTx/>
              <a:buChar char="-"/>
              <a:tabLst>
                <a:tab pos="241300" algn="l"/>
              </a:tabLst>
            </a:pPr>
            <a:r>
              <a:rPr lang="en-GB" sz="3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Click on any icon in the toolbar it will go to new section called profiler</a:t>
            </a:r>
          </a:p>
        </p:txBody>
      </p:sp>
    </p:spTree>
    <p:extLst>
      <p:ext uri="{BB962C8B-B14F-4D97-AF65-F5344CB8AC3E}">
        <p14:creationId xmlns:p14="http://schemas.microsoft.com/office/powerpoint/2010/main" val="864522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1632498"/>
          </a:xfrm>
          <a:prstGeom prst="rect">
            <a:avLst/>
          </a:prstGeom>
        </p:spPr>
        <p:txBody>
          <a:bodyPr vert="horz" wrap="square" lIns="0" tIns="1651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Create a simple custom theme</a:t>
            </a:r>
            <a:br>
              <a:rPr lang="en-GB" dirty="0">
                <a:latin typeface="Helvetica Neue" panose="02000503000000020004" pitchFamily="2" charset="0"/>
                <a:ea typeface="Helvetica Neue" panose="02000503000000020004" pitchFamily="2" charset="0"/>
                <a:cs typeface="Helvetica Neue" panose="02000503000000020004" pitchFamily="2" charset="0"/>
              </a:rPr>
            </a:br>
            <a:br>
              <a:rPr lang="en-GB" dirty="0">
                <a:latin typeface="Helvetica Neue" panose="02000503000000020004" pitchFamily="2" charset="0"/>
                <a:ea typeface="Helvetica Neue" panose="02000503000000020004" pitchFamily="2" charset="0"/>
                <a:cs typeface="Helvetica Neue" panose="02000503000000020004" pitchFamily="2" charset="0"/>
              </a:rPr>
            </a:br>
            <a:endParaRPr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1397819"/>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a:p>
            <a:br>
              <a:rPr lang="en-GB" dirty="0">
                <a:solidFill>
                  <a:schemeClr val="bg1"/>
                </a:solidFill>
              </a:rPr>
            </a:br>
            <a:endParaRPr lang="en-GB" dirty="0">
              <a:solidFill>
                <a:schemeClr val="bg1"/>
              </a:solidFill>
            </a:endParaRPr>
          </a:p>
          <a:p>
            <a:endParaRPr lang="en-GB" dirty="0">
              <a:solidFill>
                <a:schemeClr val="bg1"/>
              </a:solidFill>
            </a:endParaRPr>
          </a:p>
        </p:txBody>
      </p:sp>
      <p:sp>
        <p:nvSpPr>
          <p:cNvPr id="6" name="object 3">
            <a:extLst>
              <a:ext uri="{FF2B5EF4-FFF2-40B4-BE49-F238E27FC236}">
                <a16:creationId xmlns:a16="http://schemas.microsoft.com/office/drawing/2014/main" id="{17FAA90E-8B96-AF49-ABF6-12C2C29956C3}"/>
              </a:ext>
            </a:extLst>
          </p:cNvPr>
          <p:cNvSpPr txBox="1"/>
          <p:nvPr/>
        </p:nvSpPr>
        <p:spPr>
          <a:xfrm>
            <a:off x="990600" y="1447800"/>
            <a:ext cx="9296400" cy="566822"/>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p:txBody>
      </p:sp>
      <p:sp>
        <p:nvSpPr>
          <p:cNvPr id="8" name="object 3">
            <a:extLst>
              <a:ext uri="{FF2B5EF4-FFF2-40B4-BE49-F238E27FC236}">
                <a16:creationId xmlns:a16="http://schemas.microsoft.com/office/drawing/2014/main" id="{B299AA62-F1E4-CE4C-9F64-0752C0F1412B}"/>
              </a:ext>
            </a:extLst>
          </p:cNvPr>
          <p:cNvSpPr txBox="1"/>
          <p:nvPr/>
        </p:nvSpPr>
        <p:spPr>
          <a:xfrm>
            <a:off x="685800" y="1044849"/>
            <a:ext cx="11282082" cy="4752583"/>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VS code and under themes folder, create a </a:t>
            </a:r>
            <a:r>
              <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custom</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folder</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Name your theme e.g. icecream_theme</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Under icecream_theme folder, create a new  icecream_theme</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.info.yml</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file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Review the required key/value pairs of an </a:t>
            </a:r>
            <a:r>
              <a:rPr lang="en-GB" sz="28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GB" sz="2800" i="1"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info.yml</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file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configuration</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performanceClear</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all cache</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can see your new custom theme from Appearance</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Enable our new custom theme and set it as default</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will see how beautiful theme we created</a:t>
            </a:r>
          </a:p>
          <a:p>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22094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363200" cy="1632498"/>
          </a:xfrm>
          <a:prstGeom prst="rect">
            <a:avLst/>
          </a:prstGeom>
        </p:spPr>
        <p:txBody>
          <a:bodyPr vert="horz" wrap="square" lIns="0" tIns="1651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Create a simple custom theme</a:t>
            </a:r>
            <a:br>
              <a:rPr lang="en-GB" dirty="0">
                <a:latin typeface="Helvetica Neue" panose="02000503000000020004" pitchFamily="2" charset="0"/>
                <a:ea typeface="Helvetica Neue" panose="02000503000000020004" pitchFamily="2" charset="0"/>
                <a:cs typeface="Helvetica Neue" panose="02000503000000020004" pitchFamily="2" charset="0"/>
              </a:rPr>
            </a:br>
            <a:br>
              <a:rPr lang="en-GB" dirty="0">
                <a:latin typeface="Helvetica Neue" panose="02000503000000020004" pitchFamily="2" charset="0"/>
                <a:ea typeface="Helvetica Neue" panose="02000503000000020004" pitchFamily="2" charset="0"/>
                <a:cs typeface="Helvetica Neue" panose="02000503000000020004" pitchFamily="2" charset="0"/>
              </a:rPr>
            </a:br>
            <a:endParaRPr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1447800"/>
            <a:ext cx="9296400" cy="1859483"/>
          </a:xfrm>
          <a:prstGeom prst="rect">
            <a:avLst/>
          </a:prstGeom>
        </p:spPr>
        <p:txBody>
          <a:bodyPr vert="horz" wrap="square" lIns="0" tIns="12700" rIns="0" bIns="0" rtlCol="0">
            <a:spAutoFit/>
          </a:bodyPr>
          <a:lstStyle/>
          <a:p>
            <a:endParaRPr lang="en-GB" dirty="0">
              <a:solidFill>
                <a:schemeClr val="bg1"/>
              </a:solidFill>
            </a:endParaRPr>
          </a:p>
          <a:p>
            <a:br>
              <a:rPr lang="en-GB" dirty="0"/>
            </a:br>
            <a:endParaRPr lang="en-GB" dirty="0"/>
          </a:p>
          <a:p>
            <a:endParaRPr lang="en-GB" dirty="0">
              <a:solidFill>
                <a:schemeClr val="bg1"/>
              </a:solidFill>
            </a:endParaRPr>
          </a:p>
          <a:p>
            <a:br>
              <a:rPr lang="en-GB" sz="2400" dirty="0">
                <a:solidFill>
                  <a:schemeClr val="bg1"/>
                </a:solidFill>
              </a:rPr>
            </a:br>
            <a:endParaRPr lang="en-GB" sz="2400" dirty="0">
              <a:solidFill>
                <a:schemeClr val="bg1"/>
              </a:solidFill>
              <a:cs typeface="Calibri"/>
            </a:endParaRPr>
          </a:p>
        </p:txBody>
      </p:sp>
      <p:sp>
        <p:nvSpPr>
          <p:cNvPr id="5" name="object 3">
            <a:extLst>
              <a:ext uri="{FF2B5EF4-FFF2-40B4-BE49-F238E27FC236}">
                <a16:creationId xmlns:a16="http://schemas.microsoft.com/office/drawing/2014/main" id="{84983B0F-09C0-4746-B655-361D2BE290F6}"/>
              </a:ext>
            </a:extLst>
          </p:cNvPr>
          <p:cNvSpPr txBox="1"/>
          <p:nvPr/>
        </p:nvSpPr>
        <p:spPr>
          <a:xfrm>
            <a:off x="990600" y="1447800"/>
            <a:ext cx="9296400" cy="1397819"/>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a:p>
            <a:br>
              <a:rPr lang="en-GB" dirty="0">
                <a:solidFill>
                  <a:schemeClr val="bg1"/>
                </a:solidFill>
              </a:rPr>
            </a:br>
            <a:endParaRPr lang="en-GB" dirty="0">
              <a:solidFill>
                <a:schemeClr val="bg1"/>
              </a:solidFill>
            </a:endParaRPr>
          </a:p>
          <a:p>
            <a:endParaRPr lang="en-GB" dirty="0">
              <a:solidFill>
                <a:schemeClr val="bg1"/>
              </a:solidFill>
            </a:endParaRPr>
          </a:p>
        </p:txBody>
      </p:sp>
      <p:sp>
        <p:nvSpPr>
          <p:cNvPr id="6" name="object 3">
            <a:extLst>
              <a:ext uri="{FF2B5EF4-FFF2-40B4-BE49-F238E27FC236}">
                <a16:creationId xmlns:a16="http://schemas.microsoft.com/office/drawing/2014/main" id="{17FAA90E-8B96-AF49-ABF6-12C2C29956C3}"/>
              </a:ext>
            </a:extLst>
          </p:cNvPr>
          <p:cNvSpPr txBox="1"/>
          <p:nvPr/>
        </p:nvSpPr>
        <p:spPr>
          <a:xfrm>
            <a:off x="990600" y="1447800"/>
            <a:ext cx="9296400" cy="566822"/>
          </a:xfrm>
          <a:prstGeom prst="rect">
            <a:avLst/>
          </a:prstGeom>
        </p:spPr>
        <p:txBody>
          <a:bodyPr vert="horz" wrap="square" lIns="0" tIns="12700" rIns="0" bIns="0" rtlCol="0">
            <a:spAutoFit/>
          </a:bodyPr>
          <a:lstStyle/>
          <a:p>
            <a:br>
              <a:rPr lang="en-GB" dirty="0">
                <a:solidFill>
                  <a:schemeClr val="bg1"/>
                </a:solidFill>
              </a:rPr>
            </a:br>
            <a:endParaRPr lang="en-GB" dirty="0">
              <a:solidFill>
                <a:schemeClr val="bg1"/>
              </a:solidFill>
            </a:endParaRPr>
          </a:p>
        </p:txBody>
      </p:sp>
      <p:sp>
        <p:nvSpPr>
          <p:cNvPr id="8" name="object 3">
            <a:extLst>
              <a:ext uri="{FF2B5EF4-FFF2-40B4-BE49-F238E27FC236}">
                <a16:creationId xmlns:a16="http://schemas.microsoft.com/office/drawing/2014/main" id="{B299AA62-F1E4-CE4C-9F64-0752C0F1412B}"/>
              </a:ext>
            </a:extLst>
          </p:cNvPr>
          <p:cNvSpPr txBox="1"/>
          <p:nvPr/>
        </p:nvSpPr>
        <p:spPr>
          <a:xfrm>
            <a:off x="685800" y="1044849"/>
            <a:ext cx="11282082" cy="5614357"/>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can add some styles</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Create a new file e.g.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icecream_theme.libraries.yml</a:t>
            </a:r>
            <a:endPar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You will need to tell info file that we created a libraries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So add inside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info.yml</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file</a:t>
            </a:r>
          </a:p>
          <a:p>
            <a:pPr lvl="1"/>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e.g. libraries:</a:t>
            </a:r>
          </a:p>
          <a:p>
            <a:pPr lvl="1"/>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 icecream_theme/global</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Create a folder called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css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under your icecream_theme folder</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Inside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css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folder, create a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global.css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file</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some trivial </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css</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Clear cache and see how your theme is updated</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Also inspect the with inspector</a:t>
            </a:r>
          </a:p>
          <a:p>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You can use theme generators to create theme more quickly</a:t>
            </a:r>
          </a:p>
          <a:p>
            <a:pPr marL="457200" indent="-457200">
              <a:buFont typeface="Arial" panose="020B0604020202020204" pitchFamily="34" charset="0"/>
              <a:buChar char="•"/>
            </a:pP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www.drupal.org</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/project/</a:t>
            </a:r>
            <a:r>
              <a:rPr lang="en-GB" sz="28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rocketship_theme_generator</a:t>
            </a:r>
            <a:r>
              <a:rPr lang="en-GB"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p>
        </p:txBody>
      </p:sp>
    </p:spTree>
    <p:extLst>
      <p:ext uri="{BB962C8B-B14F-4D97-AF65-F5344CB8AC3E}">
        <p14:creationId xmlns:p14="http://schemas.microsoft.com/office/powerpoint/2010/main" val="224467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10972800" cy="570669"/>
          </a:xfrm>
          <a:prstGeom prst="rect">
            <a:avLst/>
          </a:prstGeom>
        </p:spPr>
        <p:txBody>
          <a:bodyPr vert="horz" wrap="square" lIns="0" tIns="16510" rIns="0" bIns="0" rtlCol="0">
            <a:spAutoFit/>
          </a:bodyPr>
          <a:lstStyle/>
          <a:p>
            <a:pPr marL="12700">
              <a:lnSpc>
                <a:spcPct val="100000"/>
              </a:lnSpc>
              <a:spcBef>
                <a:spcPts val="130"/>
              </a:spcBef>
            </a:pPr>
            <a:r>
              <a:rPr lang="en-GB" sz="3600" dirty="0">
                <a:latin typeface="Helvetica Neue" panose="02000503000000020004" pitchFamily="2" charset="0"/>
                <a:ea typeface="Helvetica Neue" panose="02000503000000020004" pitchFamily="2" charset="0"/>
                <a:cs typeface="Helvetica Neue" panose="02000503000000020004" pitchFamily="2" charset="0"/>
              </a:rPr>
              <a:t>Practice 1: Exploration of Drupal Source Code</a:t>
            </a:r>
            <a:endParaRPr sz="3600" spc="35"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object 3">
            <a:extLst>
              <a:ext uri="{FF2B5EF4-FFF2-40B4-BE49-F238E27FC236}">
                <a16:creationId xmlns:a16="http://schemas.microsoft.com/office/drawing/2014/main" id="{9BFAF7D1-FD59-FF46-B8EF-9BCF54B38E2B}"/>
              </a:ext>
            </a:extLst>
          </p:cNvPr>
          <p:cNvSpPr txBox="1"/>
          <p:nvPr/>
        </p:nvSpPr>
        <p:spPr>
          <a:xfrm>
            <a:off x="990600" y="990600"/>
            <a:ext cx="10134600" cy="5519460"/>
          </a:xfrm>
          <a:prstGeom prst="rect">
            <a:avLst/>
          </a:prstGeom>
        </p:spPr>
        <p:txBody>
          <a:bodyPr vert="horz" wrap="square" lIns="0" tIns="12700" rIns="0" bIns="0" rtlCol="0">
            <a:spAutoFit/>
          </a:bodyPr>
          <a:lstStyle/>
          <a:p>
            <a:pPr marL="12700">
              <a:spcBef>
                <a:spcPts val="100"/>
              </a:spcBef>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Read the source code structure of Drupal 9</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Try to find the modules folder</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 which folder will you create your module?</a:t>
            </a:r>
          </a:p>
          <a:p>
            <a:pPr marL="1212850" lvl="2"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Where should you create a “custom” module in Drupal?</a:t>
            </a:r>
          </a:p>
          <a:p>
            <a:pPr marL="1212850" lvl="2"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Browse through different folders to see how this source code is written in </a:t>
            </a:r>
          </a:p>
          <a:p>
            <a:pPr marL="1670050" lvl="3"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Read </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composer.json</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file</a:t>
            </a:r>
          </a:p>
          <a:p>
            <a:pPr marL="1212850" lvl="2"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Why do you think we have empty “modules” and “themes” folders?</a:t>
            </a:r>
          </a:p>
          <a:p>
            <a:pPr marL="1670050" lvl="3"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54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9B48-69C5-FCDF-B0EC-E7F26A8960FB}"/>
              </a:ext>
            </a:extLst>
          </p:cNvPr>
          <p:cNvSpPr>
            <a:spLocks noGrp="1"/>
          </p:cNvSpPr>
          <p:nvPr>
            <p:ph type="title"/>
          </p:nvPr>
        </p:nvSpPr>
        <p:spPr>
          <a:xfrm>
            <a:off x="701040" y="228600"/>
            <a:ext cx="9296400" cy="553998"/>
          </a:xfrm>
        </p:spPr>
        <p:txBody>
          <a:bodyPr/>
          <a:lstStyle/>
          <a:p>
            <a:r>
              <a:rPr lang="en-FI" sz="3600" dirty="0">
                <a:latin typeface="Helvetica Neue" panose="02000503000000020004" pitchFamily="2" charset="0"/>
                <a:ea typeface="Helvetica Neue" panose="02000503000000020004" pitchFamily="2" charset="0"/>
                <a:cs typeface="Helvetica Neue" panose="02000503000000020004" pitchFamily="2" charset="0"/>
              </a:rPr>
              <a:t>Practice 2:  Modify the front page of Drupal</a:t>
            </a:r>
          </a:p>
        </p:txBody>
      </p:sp>
      <p:sp>
        <p:nvSpPr>
          <p:cNvPr id="3" name="Text Placeholder 2">
            <a:extLst>
              <a:ext uri="{FF2B5EF4-FFF2-40B4-BE49-F238E27FC236}">
                <a16:creationId xmlns:a16="http://schemas.microsoft.com/office/drawing/2014/main" id="{607E1270-CD29-6F98-55DA-3CDA13B14105}"/>
              </a:ext>
            </a:extLst>
          </p:cNvPr>
          <p:cNvSpPr>
            <a:spLocks noGrp="1"/>
          </p:cNvSpPr>
          <p:nvPr>
            <p:ph type="body" idx="1"/>
          </p:nvPr>
        </p:nvSpPr>
        <p:spPr>
          <a:xfrm>
            <a:off x="701040" y="1112117"/>
            <a:ext cx="11353799" cy="5519460"/>
          </a:xfrm>
        </p:spPr>
        <p:txBody>
          <a:bodyPr wrap="square" lIns="0" tIns="0" rIns="0" bIns="0" anchor="t">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Explore your newly created Drupal site</a:t>
            </a:r>
          </a:p>
          <a:p>
            <a:pPr marL="12700">
              <a:spcBef>
                <a:spcPts val="100"/>
              </a:spcBef>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Change theme (appearance-&gt;Set as default)</a:t>
            </a:r>
          </a:p>
          <a:p>
            <a:pPr marL="469900" lvl="1">
              <a:spcBef>
                <a:spcPts val="100"/>
              </a:spcBef>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Change logo name (configuration-&gt;basic site settings-&gt;settings)</a:t>
            </a:r>
          </a:p>
          <a:p>
            <a:pPr marL="469900" lvl="1">
              <a:spcBef>
                <a:spcPts val="100"/>
              </a:spcBef>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Edit header and or footer (structure-&gt;block)</a:t>
            </a:r>
          </a:p>
          <a:p>
            <a:pPr marL="469900" lvl="1">
              <a:spcBef>
                <a:spcPts val="100"/>
              </a:spcBef>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755650" lvl="1" indent="-285750">
              <a:spcBef>
                <a:spcPts val="100"/>
              </a:spcBef>
              <a:buFontTx/>
              <a:buChar char="-"/>
              <a:tabLst>
                <a:tab pos="241300" algn="l"/>
              </a:tabLst>
            </a:pPr>
            <a:r>
              <a:rPr lang="en-GB" sz="3200" dirty="0">
                <a:solidFill>
                  <a:schemeClr val="bg1"/>
                </a:solidFill>
                <a:latin typeface="Helvetica Neue"/>
                <a:ea typeface="Helvetica Neue" panose="02000503000000020004" pitchFamily="2" charset="0"/>
                <a:cs typeface="Helvetica Neue" panose="02000503000000020004" pitchFamily="2" charset="0"/>
              </a:rPr>
              <a:t>Change Olivero Colour Scheme (appearance-&gt;default theme-&gt;settings)</a:t>
            </a:r>
          </a:p>
        </p:txBody>
      </p:sp>
    </p:spTree>
    <p:extLst>
      <p:ext uri="{BB962C8B-B14F-4D97-AF65-F5344CB8AC3E}">
        <p14:creationId xmlns:p14="http://schemas.microsoft.com/office/powerpoint/2010/main" val="34531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9B48-69C5-FCDF-B0EC-E7F26A8960FB}"/>
              </a:ext>
            </a:extLst>
          </p:cNvPr>
          <p:cNvSpPr>
            <a:spLocks noGrp="1"/>
          </p:cNvSpPr>
          <p:nvPr>
            <p:ph type="title"/>
          </p:nvPr>
        </p:nvSpPr>
        <p:spPr>
          <a:xfrm>
            <a:off x="701040" y="228600"/>
            <a:ext cx="9296400" cy="553998"/>
          </a:xfrm>
        </p:spPr>
        <p:txBody>
          <a:bodyPr/>
          <a:lstStyle/>
          <a:p>
            <a:r>
              <a:rPr lang="en-FI" sz="3600" dirty="0">
                <a:latin typeface="Helvetica Neue" panose="02000503000000020004" pitchFamily="2" charset="0"/>
                <a:ea typeface="Helvetica Neue" panose="02000503000000020004" pitchFamily="2" charset="0"/>
                <a:cs typeface="Helvetica Neue" panose="02000503000000020004" pitchFamily="2" charset="0"/>
              </a:rPr>
              <a:t>Practice 3:  Modify the front page of Drupal</a:t>
            </a:r>
          </a:p>
        </p:txBody>
      </p:sp>
      <p:sp>
        <p:nvSpPr>
          <p:cNvPr id="3" name="Text Placeholder 2">
            <a:extLst>
              <a:ext uri="{FF2B5EF4-FFF2-40B4-BE49-F238E27FC236}">
                <a16:creationId xmlns:a16="http://schemas.microsoft.com/office/drawing/2014/main" id="{607E1270-CD29-6F98-55DA-3CDA13B14105}"/>
              </a:ext>
            </a:extLst>
          </p:cNvPr>
          <p:cNvSpPr>
            <a:spLocks noGrp="1"/>
          </p:cNvSpPr>
          <p:nvPr>
            <p:ph type="body" idx="1"/>
          </p:nvPr>
        </p:nvSpPr>
        <p:spPr>
          <a:xfrm>
            <a:off x="696686" y="1066800"/>
            <a:ext cx="11353799" cy="5027017"/>
          </a:xfrm>
        </p:spPr>
        <p:txBody>
          <a:bodyPr/>
          <a:lstStyle/>
          <a:p>
            <a:pPr marL="12700">
              <a:spcBef>
                <a:spcPts val="100"/>
              </a:spcBef>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Edit footer programmatically</a:t>
            </a: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Find what theme you are using</a:t>
            </a: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themes folder in VS Code</a:t>
            </a: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Find templates</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blockblock</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--system-powered-by-</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block.html.twig</a:t>
            </a: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endParaRP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endParaRP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Change it from Drupal to “whatever you want it to be”</a:t>
            </a: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23760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4811-ECFA-B758-D881-1E4E78319BC7}"/>
              </a:ext>
            </a:extLst>
          </p:cNvPr>
          <p:cNvSpPr>
            <a:spLocks noGrp="1"/>
          </p:cNvSpPr>
          <p:nvPr>
            <p:ph type="title"/>
          </p:nvPr>
        </p:nvSpPr>
        <p:spPr>
          <a:xfrm>
            <a:off x="838200" y="228600"/>
            <a:ext cx="5726545" cy="553998"/>
          </a:xfrm>
        </p:spPr>
        <p:txBody>
          <a:bodyPr/>
          <a:lstStyle/>
          <a:p>
            <a:r>
              <a:rPr lang="en-FI" sz="3600" dirty="0">
                <a:latin typeface="Helvetica Neue" panose="02000503000000020004" pitchFamily="2" charset="0"/>
                <a:ea typeface="Helvetica Neue" panose="02000503000000020004" pitchFamily="2" charset="0"/>
                <a:cs typeface="Helvetica Neue" panose="02000503000000020004" pitchFamily="2" charset="0"/>
              </a:rPr>
              <a:t>Practice 4: Add more users</a:t>
            </a:r>
          </a:p>
        </p:txBody>
      </p:sp>
      <p:sp>
        <p:nvSpPr>
          <p:cNvPr id="3" name="Text Placeholder 2">
            <a:extLst>
              <a:ext uri="{FF2B5EF4-FFF2-40B4-BE49-F238E27FC236}">
                <a16:creationId xmlns:a16="http://schemas.microsoft.com/office/drawing/2014/main" id="{2D414C04-C0F2-A681-BB98-6E7C4C2CBA58}"/>
              </a:ext>
            </a:extLst>
          </p:cNvPr>
          <p:cNvSpPr>
            <a:spLocks noGrp="1"/>
          </p:cNvSpPr>
          <p:nvPr>
            <p:ph type="body" idx="1"/>
          </p:nvPr>
        </p:nvSpPr>
        <p:spPr>
          <a:xfrm>
            <a:off x="1158239" y="1329435"/>
            <a:ext cx="9875520" cy="2993127"/>
          </a:xfrm>
        </p:spPr>
        <p:txBody>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 more users to your new drupal site</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Create more than one users in your new drupal site</a:t>
            </a:r>
          </a:p>
          <a:p>
            <a:pPr marL="469900" lvl="1">
              <a:spcBef>
                <a:spcPts val="100"/>
              </a:spcBef>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Try to login from those newly created users</a:t>
            </a:r>
          </a:p>
          <a:p>
            <a:pPr marL="298450" indent="-285750">
              <a:spcBef>
                <a:spcPts val="100"/>
              </a:spcBef>
              <a:buFontTx/>
              <a:buChar char="-"/>
              <a:tabLst>
                <a:tab pos="241300" algn="l"/>
              </a:tabLst>
            </a:pPr>
            <a:endPar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FI" sz="3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10B6A53B-9ADE-A6A6-E71F-582A4A1BD889}"/>
              </a:ext>
            </a:extLst>
          </p:cNvPr>
          <p:cNvSpPr txBox="1"/>
          <p:nvPr/>
        </p:nvSpPr>
        <p:spPr>
          <a:xfrm>
            <a:off x="1066800" y="3581400"/>
            <a:ext cx="10515600" cy="2087751"/>
          </a:xfrm>
          <a:prstGeom prst="rect">
            <a:avLst/>
          </a:prstGeom>
          <a:noFill/>
        </p:spPr>
        <p:txBody>
          <a:bodyPr wrap="square">
            <a:spAutoFit/>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Assign roles and permission </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Give some roles and permission to a user</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Login from the user who has specific roles and permission</a:t>
            </a:r>
          </a:p>
        </p:txBody>
      </p:sp>
    </p:spTree>
    <p:extLst>
      <p:ext uri="{BB962C8B-B14F-4D97-AF65-F5344CB8AC3E}">
        <p14:creationId xmlns:p14="http://schemas.microsoft.com/office/powerpoint/2010/main" val="239361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7481-BF48-3A35-8256-26BC05ACB829}"/>
              </a:ext>
            </a:extLst>
          </p:cNvPr>
          <p:cNvSpPr>
            <a:spLocks noGrp="1"/>
          </p:cNvSpPr>
          <p:nvPr>
            <p:ph type="title"/>
          </p:nvPr>
        </p:nvSpPr>
        <p:spPr>
          <a:xfrm>
            <a:off x="990600" y="276076"/>
            <a:ext cx="10515600" cy="553998"/>
          </a:xfrm>
        </p:spPr>
        <p:txBody>
          <a:bodyPr/>
          <a:lstStyle/>
          <a:p>
            <a:r>
              <a:rPr lang="en-FI" sz="3600" dirty="0">
                <a:latin typeface="Helvetica Neue" panose="02000503000000020004" pitchFamily="2" charset="0"/>
                <a:ea typeface="Helvetica Neue" panose="02000503000000020004" pitchFamily="2" charset="0"/>
                <a:cs typeface="Helvetica Neue" panose="02000503000000020004" pitchFamily="2" charset="0"/>
              </a:rPr>
              <a:t>Practice 5: Install “blog” module and Create a blog</a:t>
            </a:r>
          </a:p>
        </p:txBody>
      </p:sp>
      <p:sp>
        <p:nvSpPr>
          <p:cNvPr id="3" name="Text Placeholder 2">
            <a:extLst>
              <a:ext uri="{FF2B5EF4-FFF2-40B4-BE49-F238E27FC236}">
                <a16:creationId xmlns:a16="http://schemas.microsoft.com/office/drawing/2014/main" id="{350D50DA-694B-75F0-9210-CE2950E86AD2}"/>
              </a:ext>
            </a:extLst>
          </p:cNvPr>
          <p:cNvSpPr>
            <a:spLocks noGrp="1"/>
          </p:cNvSpPr>
          <p:nvPr>
            <p:ph type="body" idx="1"/>
          </p:nvPr>
        </p:nvSpPr>
        <p:spPr>
          <a:xfrm>
            <a:off x="1005840" y="1325081"/>
            <a:ext cx="9875520" cy="5014193"/>
          </a:xfrm>
        </p:spPr>
        <p:txBody>
          <a:bodyPr/>
          <a:lstStyle/>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Install a blog module using lando composer</a:t>
            </a:r>
          </a:p>
          <a:p>
            <a:pPr marL="755650" lvl="1"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https://</a:t>
            </a:r>
            <a:r>
              <a:rPr lang="en-GB" sz="32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www.drupal.org</a:t>
            </a: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/project/blog</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Search your newly installed module “blog” from “Extend” menu</a:t>
            </a:r>
          </a:p>
          <a:p>
            <a:pPr marL="469900" indent="-45720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Enable the ”blog” module</a:t>
            </a:r>
          </a:p>
          <a:p>
            <a:pPr marL="469900" indent="-45720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Go to Content--&gt; Add content--&gt; Blog post</a:t>
            </a:r>
          </a:p>
          <a:p>
            <a:pPr marL="298450" indent="-285750">
              <a:spcBef>
                <a:spcPts val="100"/>
              </a:spcBef>
              <a:buFontTx/>
              <a:buChar char="-"/>
              <a:tabLst>
                <a:tab pos="241300" algn="l"/>
              </a:tabLst>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Create a blog post</a:t>
            </a:r>
          </a:p>
          <a:p>
            <a:pPr marL="1212850" lvl="2" indent="-285750">
              <a:spcBef>
                <a:spcPts val="100"/>
              </a:spcBef>
              <a:buChar char="-"/>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Create a blog</a:t>
            </a:r>
          </a:p>
          <a:p>
            <a:pPr marL="1212850" lvl="2" indent="-285750">
              <a:spcBef>
                <a:spcPts val="100"/>
              </a:spcBef>
              <a:buChar char="-"/>
            </a:pPr>
            <a:r>
              <a:rPr lang="en-GB"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Edit a blog</a:t>
            </a:r>
          </a:p>
          <a:p>
            <a:endParaRPr lang="en-FI" sz="3200" dirty="0"/>
          </a:p>
        </p:txBody>
      </p:sp>
    </p:spTree>
    <p:extLst>
      <p:ext uri="{BB962C8B-B14F-4D97-AF65-F5344CB8AC3E}">
        <p14:creationId xmlns:p14="http://schemas.microsoft.com/office/powerpoint/2010/main" val="4118569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2273</TotalTime>
  <Words>3033</Words>
  <Application>Microsoft Office PowerPoint</Application>
  <PresentationFormat>Widescreen</PresentationFormat>
  <Paragraphs>462</Paragraphs>
  <Slides>43</Slides>
  <Notes>41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Drupal Recap</vt:lpstr>
      <vt:lpstr>Drupal Topics</vt:lpstr>
      <vt:lpstr>Lando commands</vt:lpstr>
      <vt:lpstr>Practice 1: Exploration of Drupal Source Code</vt:lpstr>
      <vt:lpstr>Practice 2:  Modify the front page of Drupal</vt:lpstr>
      <vt:lpstr>Practice 3:  Modify the front page of Drupal</vt:lpstr>
      <vt:lpstr>Practice 4: Add more users</vt:lpstr>
      <vt:lpstr>Practice 5: Install “blog” module and Create a blog</vt:lpstr>
      <vt:lpstr>Practice 6: Clear Drupal Cache and add a shortcut</vt:lpstr>
      <vt:lpstr>Practice 7: Add an article</vt:lpstr>
      <vt:lpstr>Practice 8: Add a basic page</vt:lpstr>
      <vt:lpstr>Practice 9: Move menus</vt:lpstr>
      <vt:lpstr>Practice 10: Add URL alias</vt:lpstr>
      <vt:lpstr>Practice 11: Add Custom Block</vt:lpstr>
      <vt:lpstr>Practice 12: Add taxonomy</vt:lpstr>
      <vt:lpstr>Concepts / Theory</vt:lpstr>
      <vt:lpstr>Intro about YAML – YAML Aint’s Markup Language</vt:lpstr>
      <vt:lpstr>Syntax of YAML value</vt:lpstr>
      <vt:lpstr>Example of YAML value</vt:lpstr>
      <vt:lpstr>YAML in Drupal</vt:lpstr>
      <vt:lpstr>Example of YAML value</vt:lpstr>
      <vt:lpstr>What are Drupal Code Standards?</vt:lpstr>
      <vt:lpstr>What are Drupal Code Standards?</vt:lpstr>
      <vt:lpstr>What are Drupal Code Standards?</vt:lpstr>
      <vt:lpstr>What are Drupal Code Standards?</vt:lpstr>
      <vt:lpstr>What are Drupal Code Standards?</vt:lpstr>
      <vt:lpstr>Explore and Read the docs</vt:lpstr>
      <vt:lpstr>Twig in Drupal</vt:lpstr>
      <vt:lpstr>Twig in Drupal</vt:lpstr>
      <vt:lpstr>Drupal Code Standards: Twig</vt:lpstr>
      <vt:lpstr>Twig: The docblock – File doc blocks</vt:lpstr>
      <vt:lpstr>Twig: The docblock – Function doc blocks</vt:lpstr>
      <vt:lpstr>Twig: Tag doc blocks</vt:lpstr>
      <vt:lpstr>Twig:  Lists doc blocks</vt:lpstr>
      <vt:lpstr>Twig:  Inline comments</vt:lpstr>
      <vt:lpstr>Practice: Read the docs</vt:lpstr>
      <vt:lpstr>Structure of a Theme</vt:lpstr>
      <vt:lpstr>Structure of a Theme</vt:lpstr>
      <vt:lpstr>Structure of a Theme</vt:lpstr>
      <vt:lpstr>Practice 13: Install a “devel” module</vt:lpstr>
      <vt:lpstr>Create a simple custom theme  </vt:lpstr>
      <vt:lpstr>Create a simple custom theme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Kalwar Santosh</cp:lastModifiedBy>
  <cp:revision>462</cp:revision>
  <dcterms:created xsi:type="dcterms:W3CDTF">2021-08-09T07:01:51Z</dcterms:created>
  <dcterms:modified xsi:type="dcterms:W3CDTF">2022-08-18T07:33:00Z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2021-03-22T00:00:00Z</vt:filetime>
  </property>
  <property fmtid="{D5CDD505-2E9C-101B-9397-08002B2CF9AE}" pid="3" name="LastSaved">
    <vt:filetime>2021-08-09T00:00:00Z</vt:filetime>
  </property>
</Properties>
</file>