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75" r:id="rId3"/>
    <p:sldId id="288" r:id="rId4"/>
    <p:sldId id="287" r:id="rId5"/>
    <p:sldId id="289" r:id="rId6"/>
    <p:sldId id="291" r:id="rId7"/>
    <p:sldId id="290" r:id="rId8"/>
    <p:sldId id="292" r:id="rId9"/>
    <p:sldId id="293" r:id="rId10"/>
    <p:sldId id="296" r:id="rId11"/>
    <p:sldId id="294" r:id="rId12"/>
    <p:sldId id="295" r:id="rId13"/>
  </p:sldIdLst>
  <p:sldSz cx="12192000" cy="6858000"/>
  <p:notesSz cx="12192000" cy="6858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05"/>
    <p:restoredTop sz="78083"/>
  </p:normalViewPr>
  <p:slideViewPr>
    <p:cSldViewPr>
      <p:cViewPr varScale="1">
        <p:scale>
          <a:sx n="117" d="100"/>
          <a:sy n="117" d="100"/>
        </p:scale>
        <p:origin x="176" y="4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D93F52-A208-D84E-9A1B-215B0F1D5A3D}" type="datetimeFigureOut">
              <a:rPr lang="en-FI" smtClean="0"/>
              <a:t>23.8.2022</a:t>
            </a:fld>
            <a:endParaRPr lang="en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B009-7129-5E48-99C6-87F53199474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127146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1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7292998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10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073951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11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230773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12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608940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2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500286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3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824119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4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45018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5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025035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6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008892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7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805835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8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998750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9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179897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9704" y="0"/>
            <a:ext cx="11742420" cy="6858000"/>
          </a:xfrm>
          <a:custGeom>
            <a:avLst/>
            <a:gdLst/>
            <a:ahLst/>
            <a:cxnLst/>
            <a:rect l="l" t="t" r="r" b="b"/>
            <a:pathLst>
              <a:path w="11742420" h="6858000">
                <a:moveTo>
                  <a:pt x="0" y="6857999"/>
                </a:moveTo>
                <a:lnTo>
                  <a:pt x="11742295" y="6857999"/>
                </a:lnTo>
                <a:lnTo>
                  <a:pt x="11742295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1" y="0"/>
            <a:ext cx="450215" cy="6858000"/>
          </a:xfrm>
          <a:custGeom>
            <a:avLst/>
            <a:gdLst/>
            <a:ahLst/>
            <a:cxnLst/>
            <a:rect l="l" t="t" r="r" b="b"/>
            <a:pathLst>
              <a:path w="450215" h="6858000">
                <a:moveTo>
                  <a:pt x="449705" y="0"/>
                </a:moveTo>
                <a:lnTo>
                  <a:pt x="0" y="0"/>
                </a:lnTo>
                <a:lnTo>
                  <a:pt x="0" y="6857999"/>
                </a:lnTo>
                <a:lnTo>
                  <a:pt x="449705" y="6857999"/>
                </a:lnTo>
                <a:lnTo>
                  <a:pt x="44970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17655" y="359829"/>
            <a:ext cx="2156688" cy="563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58239" y="1329435"/>
            <a:ext cx="9875520" cy="1668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62200" y="1828800"/>
            <a:ext cx="8187373" cy="97783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fi-FI" sz="6250" spc="-16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Drupal Basics</a:t>
            </a:r>
            <a:endParaRPr sz="625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7483" y="4572000"/>
            <a:ext cx="2376805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i-FI" sz="2400" spc="45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Santosh Kalwar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i-FI" sz="2400" spc="45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  25.08</a:t>
            </a:r>
            <a:endParaRPr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990600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57200" lvl="1"/>
            <a:r>
              <a:rPr lang="en-GB" sz="32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Devel</a:t>
            </a: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and </a:t>
            </a:r>
            <a:r>
              <a:rPr lang="en-GB" sz="32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Webprofiler</a:t>
            </a:r>
            <a:endParaRPr lang="en-GB" sz="32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7BBFD08-BB7E-4143-9E8D-D1802EBB5D97}"/>
              </a:ext>
            </a:extLst>
          </p:cNvPr>
          <p:cNvSpPr txBox="1"/>
          <p:nvPr/>
        </p:nvSpPr>
        <p:spPr>
          <a:xfrm>
            <a:off x="838200" y="1066800"/>
            <a:ext cx="5257800" cy="5652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Drupal’s well known </a:t>
            </a:r>
            <a:r>
              <a:rPr lang="en-GB" sz="28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Devel</a:t>
            </a: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module contains a toolbar especially for developers install the module and enable </a:t>
            </a:r>
            <a:r>
              <a:rPr lang="en-GB" sz="28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Webprofiler</a:t>
            </a: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endParaRPr lang="en-GB" sz="28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Webprofiler</a:t>
            </a: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is a tool for using while developing. It indicates the current route, the load time of the controller and a lot of other stuff.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endParaRPr lang="en-GB" sz="28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50B61CF-8A2D-BE3A-1F33-6721631D95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81000"/>
            <a:ext cx="4716963" cy="5912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CD0A0D-99DD-4BD0-D61C-8F028C4A6A54}"/>
              </a:ext>
            </a:extLst>
          </p:cNvPr>
          <p:cNvSpPr txBox="1"/>
          <p:nvPr/>
        </p:nvSpPr>
        <p:spPr>
          <a:xfrm>
            <a:off x="7315200" y="6445632"/>
            <a:ext cx="4488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FI" sz="16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https://git.drupalcode.org/project/webprofiler</a:t>
            </a:r>
          </a:p>
        </p:txBody>
      </p:sp>
    </p:spTree>
    <p:extLst>
      <p:ext uri="{BB962C8B-B14F-4D97-AF65-F5344CB8AC3E}">
        <p14:creationId xmlns:p14="http://schemas.microsoft.com/office/powerpoint/2010/main" val="845478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1074420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57200" lvl="1"/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Installing the </a:t>
            </a:r>
            <a:r>
              <a:rPr lang="en-GB" sz="32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devel</a:t>
            </a: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plugin and exploring Drupal UI 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7BBFD08-BB7E-4143-9E8D-D1802EBB5D97}"/>
              </a:ext>
            </a:extLst>
          </p:cNvPr>
          <p:cNvSpPr txBox="1"/>
          <p:nvPr/>
        </p:nvSpPr>
        <p:spPr>
          <a:xfrm>
            <a:off x="699436" y="990600"/>
            <a:ext cx="6248400" cy="52860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Devel</a:t>
            </a: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is used for drupal development 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lando composer require 'drupal/</a:t>
            </a:r>
            <a:r>
              <a:rPr lang="en-GB" sz="28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devel</a:t>
            </a: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:^4.1’</a:t>
            </a:r>
          </a:p>
          <a:p>
            <a:pPr marL="1384300" lvl="2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lando </a:t>
            </a:r>
            <a:r>
              <a:rPr lang="en-GB" sz="28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drush</a:t>
            </a: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GB" sz="28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</a:t>
            </a: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GB" sz="28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webprofiler</a:t>
            </a:r>
            <a:endParaRPr lang="en-GB" sz="28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1384300" lvl="2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lando </a:t>
            </a:r>
            <a:r>
              <a:rPr lang="en-GB" sz="28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drush</a:t>
            </a: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GB" sz="28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</a:t>
            </a: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GB" sz="28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devel</a:t>
            </a:r>
            <a:endParaRPr lang="en-GB" sz="28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Select </a:t>
            </a:r>
            <a:r>
              <a:rPr lang="en-GB" sz="28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Devel</a:t>
            </a: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menu toolbar settings 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Enable </a:t>
            </a:r>
            <a:r>
              <a:rPr lang="en-GB" sz="28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Devel</a:t>
            </a: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menu items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Save configuration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Search for Routes info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Find your custom module route</a:t>
            </a:r>
          </a:p>
        </p:txBody>
      </p:sp>
      <p:pic>
        <p:nvPicPr>
          <p:cNvPr id="6" name="Picture 5" descr="Graphical user interface, text, application, email, Teams&#10;&#10;Description automatically generated">
            <a:extLst>
              <a:ext uri="{FF2B5EF4-FFF2-40B4-BE49-F238E27FC236}">
                <a16:creationId xmlns:a16="http://schemas.microsoft.com/office/drawing/2014/main" id="{46EC4861-1063-7A9B-2DB9-05FF91E5DB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668" y="977618"/>
            <a:ext cx="4851132" cy="52491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FC7F76-1ACD-1D77-45D4-9737D1181A94}"/>
              </a:ext>
            </a:extLst>
          </p:cNvPr>
          <p:cNvSpPr txBox="1"/>
          <p:nvPr/>
        </p:nvSpPr>
        <p:spPr>
          <a:xfrm>
            <a:off x="7913571" y="6400800"/>
            <a:ext cx="35052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FI" sz="1600" i="1" dirty="0">
                <a:solidFill>
                  <a:schemeClr val="bg1"/>
                </a:solidFill>
              </a:rPr>
              <a:t>https://www.drupal.org/project/devel</a:t>
            </a:r>
          </a:p>
        </p:txBody>
      </p:sp>
    </p:spTree>
    <p:extLst>
      <p:ext uri="{BB962C8B-B14F-4D97-AF65-F5344CB8AC3E}">
        <p14:creationId xmlns:p14="http://schemas.microsoft.com/office/powerpoint/2010/main" val="548964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229" y="107760"/>
            <a:ext cx="11627208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57200" lvl="1"/>
            <a:r>
              <a:rPr lang="en-GB" sz="36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Creating content automatically with </a:t>
            </a:r>
            <a:r>
              <a:rPr lang="en-GB" sz="36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Devel</a:t>
            </a:r>
            <a:r>
              <a:rPr lang="en-GB" sz="36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generate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7BBFD08-BB7E-4143-9E8D-D1802EBB5D97}"/>
              </a:ext>
            </a:extLst>
          </p:cNvPr>
          <p:cNvSpPr txBox="1"/>
          <p:nvPr/>
        </p:nvSpPr>
        <p:spPr>
          <a:xfrm>
            <a:off x="381000" y="938098"/>
            <a:ext cx="6705600" cy="56913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Enable </a:t>
            </a:r>
            <a:r>
              <a:rPr lang="en-GB" sz="28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devel</a:t>
            </a: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generate from Extend menu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Go to Configuration</a:t>
            </a: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 Generate Content¨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Select Content type: Article, Event List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Add how many nodes you will like to generate: 15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Max. number of words in the title: 2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To find out if it worked, go to Content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You should see all generated contents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FC7F76-1ACD-1D77-45D4-9737D1181A94}"/>
              </a:ext>
            </a:extLst>
          </p:cNvPr>
          <p:cNvSpPr txBox="1"/>
          <p:nvPr/>
        </p:nvSpPr>
        <p:spPr>
          <a:xfrm>
            <a:off x="7086600" y="6349738"/>
            <a:ext cx="50740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i="1" dirty="0">
                <a:solidFill>
                  <a:schemeClr val="bg1"/>
                </a:solidFill>
              </a:rPr>
              <a:t>https://</a:t>
            </a:r>
            <a:r>
              <a:rPr lang="en-GB" sz="1400" i="1" dirty="0" err="1">
                <a:solidFill>
                  <a:schemeClr val="bg1"/>
                </a:solidFill>
              </a:rPr>
              <a:t>gitlab.com</a:t>
            </a:r>
            <a:r>
              <a:rPr lang="en-GB" sz="1400" i="1" dirty="0">
                <a:solidFill>
                  <a:schemeClr val="bg1"/>
                </a:solidFill>
              </a:rPr>
              <a:t>/</a:t>
            </a:r>
            <a:r>
              <a:rPr lang="en-GB" sz="1400" i="1" dirty="0" err="1">
                <a:solidFill>
                  <a:schemeClr val="bg1"/>
                </a:solidFill>
              </a:rPr>
              <a:t>drupalspoons</a:t>
            </a:r>
            <a:r>
              <a:rPr lang="en-GB" sz="1400" i="1" dirty="0">
                <a:solidFill>
                  <a:schemeClr val="bg1"/>
                </a:solidFill>
              </a:rPr>
              <a:t>/</a:t>
            </a:r>
            <a:r>
              <a:rPr lang="en-GB" sz="1400" i="1" dirty="0" err="1">
                <a:solidFill>
                  <a:schemeClr val="bg1"/>
                </a:solidFill>
              </a:rPr>
              <a:t>devel</a:t>
            </a:r>
            <a:r>
              <a:rPr lang="en-GB" sz="1400" i="1" dirty="0">
                <a:solidFill>
                  <a:schemeClr val="bg1"/>
                </a:solidFill>
              </a:rPr>
              <a:t>/-/tree/4.x/</a:t>
            </a:r>
            <a:r>
              <a:rPr lang="en-GB" sz="1400" i="1" dirty="0" err="1">
                <a:solidFill>
                  <a:schemeClr val="bg1"/>
                </a:solidFill>
              </a:rPr>
              <a:t>devel_generate</a:t>
            </a:r>
            <a:endParaRPr lang="en-FI" sz="1400" i="1" dirty="0">
              <a:solidFill>
                <a:schemeClr val="bg1"/>
              </a:solidFill>
            </a:endParaRP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D58FED7-89FA-ED8E-EA32-030EEFB72B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928335"/>
            <a:ext cx="4921608" cy="532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825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22261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GB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Drupal Recap</a:t>
            </a:r>
            <a:endParaRPr sz="3600" spc="35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7BBFD08-BB7E-4143-9E8D-D1802EBB5D97}"/>
              </a:ext>
            </a:extLst>
          </p:cNvPr>
          <p:cNvSpPr txBox="1"/>
          <p:nvPr/>
        </p:nvSpPr>
        <p:spPr>
          <a:xfrm>
            <a:off x="914400" y="1066800"/>
            <a:ext cx="11125200" cy="54809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BPG Sans GPL&amp;GNU"/>
              <a:buChar char="-"/>
              <a:tabLst>
                <a:tab pos="241300" algn="l"/>
              </a:tabLst>
            </a:pP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 we studied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Some lando commands, practices 1-12, concepts, docs, YAML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3200" spc="4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 created a very simple custom theme</a:t>
            </a:r>
          </a:p>
          <a:p>
            <a:pPr marL="241300" indent="-228600">
              <a:spcBef>
                <a:spcPts val="100"/>
              </a:spcBef>
              <a:buFont typeface="BPG Sans GPL&amp;GNU"/>
              <a:buChar char="-"/>
              <a:tabLst>
                <a:tab pos="241300" algn="l"/>
              </a:tabLst>
            </a:pP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Today topics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Improving our custom theme (a bit)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Creating a very basic custom module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Practising creating a very basic custom module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Installing the </a:t>
            </a:r>
            <a:r>
              <a:rPr lang="en-GB" sz="32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devel</a:t>
            </a: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plugin and exploring Drupal UI </a:t>
            </a:r>
          </a:p>
          <a:p>
            <a:pPr lvl="1"/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(if time else continue next time)</a:t>
            </a:r>
          </a:p>
          <a:p>
            <a:pPr marL="469900" lvl="1">
              <a:spcBef>
                <a:spcPts val="100"/>
              </a:spcBef>
              <a:tabLst>
                <a:tab pos="241300" algn="l"/>
              </a:tabLst>
            </a:pPr>
            <a:endParaRPr lang="en-GB" sz="32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290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22261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GB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Improving our custom theme</a:t>
            </a:r>
            <a:endParaRPr sz="3600" spc="35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7BBFD08-BB7E-4143-9E8D-D1802EBB5D97}"/>
              </a:ext>
            </a:extLst>
          </p:cNvPr>
          <p:cNvSpPr txBox="1"/>
          <p:nvPr/>
        </p:nvSpPr>
        <p:spPr>
          <a:xfrm>
            <a:off x="685800" y="914026"/>
            <a:ext cx="11353800" cy="44858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4250" lvl="1" indent="-514350">
              <a:spcBef>
                <a:spcPts val="100"/>
              </a:spcBef>
              <a:buFont typeface="+mj-lt"/>
              <a:buAutoNum type="arabicPeriod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Open your </a:t>
            </a:r>
            <a:r>
              <a:rPr lang="en-GB" sz="28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icecream</a:t>
            </a: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theme </a:t>
            </a:r>
            <a:r>
              <a:rPr lang="en-GB" sz="28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info.yml</a:t>
            </a: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file</a:t>
            </a:r>
          </a:p>
          <a:p>
            <a:pPr marL="984250" lvl="1" indent="-514350">
              <a:spcBef>
                <a:spcPts val="100"/>
              </a:spcBef>
              <a:buFont typeface="+mj-lt"/>
              <a:buAutoNum type="arabicPeriod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Change base theme: false</a:t>
            </a:r>
          </a:p>
          <a:p>
            <a:pPr marL="984250" lvl="1" indent="-514350">
              <a:spcBef>
                <a:spcPts val="100"/>
              </a:spcBef>
              <a:buFont typeface="+mj-lt"/>
              <a:buAutoNum type="arabicPeriod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Add </a:t>
            </a:r>
            <a:r>
              <a:rPr lang="en-GB" sz="28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semVer</a:t>
            </a: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to your theme</a:t>
            </a:r>
          </a:p>
          <a:p>
            <a:pPr marL="984250" lvl="1" indent="-514350">
              <a:spcBef>
                <a:spcPts val="100"/>
              </a:spcBef>
              <a:buFont typeface="+mj-lt"/>
              <a:buAutoNum type="arabicPeriod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Add regions: header, menu</a:t>
            </a:r>
          </a:p>
          <a:p>
            <a:pPr marL="984250" lvl="1" indent="-514350">
              <a:spcBef>
                <a:spcPts val="100"/>
              </a:spcBef>
              <a:buFont typeface="+mj-lt"/>
              <a:buAutoNum type="arabicPeriod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Open your </a:t>
            </a:r>
            <a:r>
              <a:rPr lang="en-GB" sz="28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icecream</a:t>
            </a: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libraries </a:t>
            </a:r>
            <a:r>
              <a:rPr lang="en-GB" sz="28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yml</a:t>
            </a: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file</a:t>
            </a:r>
          </a:p>
          <a:p>
            <a:pPr marL="984250" lvl="1" indent="-514350">
              <a:spcBef>
                <a:spcPts val="100"/>
              </a:spcBef>
              <a:buFont typeface="+mj-lt"/>
              <a:buAutoNum type="arabicPeriod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Create a new folder inside icecream_theme folder called “templates”</a:t>
            </a:r>
          </a:p>
          <a:p>
            <a:pPr marL="984250" lvl="1" indent="-514350">
              <a:spcBef>
                <a:spcPts val="100"/>
              </a:spcBef>
              <a:buFont typeface="+mj-lt"/>
              <a:buAutoNum type="arabicPeriod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Inside “templates” folder, create a file </a:t>
            </a:r>
            <a:r>
              <a:rPr lang="en-GB" sz="28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page.html.twig</a:t>
            </a:r>
            <a:endParaRPr lang="en-GB" sz="28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984250" lvl="1" indent="-514350">
              <a:spcBef>
                <a:spcPts val="100"/>
              </a:spcBef>
              <a:buFont typeface="+mj-lt"/>
              <a:buAutoNum type="arabicPeriod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Inside </a:t>
            </a:r>
            <a:r>
              <a:rPr lang="en-GB" sz="28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page.html.twig</a:t>
            </a: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add </a:t>
            </a:r>
            <a:r>
              <a:rPr lang="en-GB" sz="2800" dirty="0">
                <a:solidFill>
                  <a:schemeClr val="bg1"/>
                </a:solidFill>
              </a:rPr>
              <a:t>{{ </a:t>
            </a:r>
            <a:r>
              <a:rPr lang="en-GB" sz="2800" dirty="0" err="1">
                <a:solidFill>
                  <a:schemeClr val="bg1"/>
                </a:solidFill>
              </a:rPr>
              <a:t>page.header</a:t>
            </a:r>
            <a:r>
              <a:rPr lang="en-GB" sz="2800" dirty="0">
                <a:solidFill>
                  <a:schemeClr val="bg1"/>
                </a:solidFill>
              </a:rPr>
              <a:t> }}</a:t>
            </a:r>
          </a:p>
          <a:p>
            <a:pPr marL="469900" lvl="1">
              <a:spcBef>
                <a:spcPts val="100"/>
              </a:spcBef>
              <a:tabLst>
                <a:tab pos="241300" algn="l"/>
              </a:tabLst>
            </a:pPr>
            <a:endParaRPr lang="en-GB" sz="32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B87922-74A4-FAA8-A681-819763660EF9}"/>
              </a:ext>
            </a:extLst>
          </p:cNvPr>
          <p:cNvSpPr txBox="1"/>
          <p:nvPr/>
        </p:nvSpPr>
        <p:spPr>
          <a:xfrm>
            <a:off x="2057401" y="6444734"/>
            <a:ext cx="9829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FI" i="1" dirty="0">
                <a:solidFill>
                  <a:schemeClr val="bg1"/>
                </a:solidFill>
              </a:rPr>
              <a:t>https://www.drupal.org/docs/theming-drupal/sub-theming-using-stablestable-9-as-a-base-theme</a:t>
            </a:r>
          </a:p>
        </p:txBody>
      </p:sp>
    </p:spTree>
    <p:extLst>
      <p:ext uri="{BB962C8B-B14F-4D97-AF65-F5344CB8AC3E}">
        <p14:creationId xmlns:p14="http://schemas.microsoft.com/office/powerpoint/2010/main" val="2695327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22261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GB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Improving our custom theme</a:t>
            </a:r>
            <a:endParaRPr sz="3600" spc="35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7BBFD08-BB7E-4143-9E8D-D1802EBB5D97}"/>
              </a:ext>
            </a:extLst>
          </p:cNvPr>
          <p:cNvSpPr txBox="1"/>
          <p:nvPr/>
        </p:nvSpPr>
        <p:spPr>
          <a:xfrm>
            <a:off x="656492" y="1066800"/>
            <a:ext cx="11125200" cy="571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4250" lvl="1" indent="-514350">
              <a:spcBef>
                <a:spcPts val="100"/>
              </a:spcBef>
              <a:buFont typeface="+mj-lt"/>
              <a:buAutoNum type="arabicPeriod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Clear cache, lando </a:t>
            </a:r>
            <a:r>
              <a:rPr lang="en-GB" sz="28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drush</a:t>
            </a: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GB" sz="28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</a:t>
            </a:r>
            <a:endParaRPr lang="en-GB" sz="28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984250" lvl="1" indent="-514350">
              <a:spcBef>
                <a:spcPts val="100"/>
              </a:spcBef>
              <a:buFont typeface="+mj-lt"/>
              <a:buAutoNum type="arabicPeriod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Check Structure-&gt;Block layout</a:t>
            </a: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 Demonstrate your theme regions</a:t>
            </a:r>
          </a:p>
          <a:p>
            <a:pPr marL="984250" lvl="1" indent="-514350">
              <a:spcBef>
                <a:spcPts val="100"/>
              </a:spcBef>
              <a:buFont typeface="+mj-lt"/>
              <a:buAutoNum type="arabicPeriod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 do you see? </a:t>
            </a:r>
          </a:p>
          <a:p>
            <a:pPr marL="984250" lvl="1" indent="-514350">
              <a:spcBef>
                <a:spcPts val="100"/>
              </a:spcBef>
              <a:buFont typeface="+mj-lt"/>
              <a:buAutoNum type="arabicPeriod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Repeat step 4 from previous slide with adding new region e.g. content</a:t>
            </a:r>
          </a:p>
          <a:p>
            <a:pPr marL="984250" lvl="1" indent="-514350">
              <a:spcBef>
                <a:spcPts val="100"/>
              </a:spcBef>
              <a:buFont typeface="+mj-lt"/>
              <a:buAutoNum type="arabicPeriod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Repeat step 8 from previous slide with , add </a:t>
            </a:r>
          </a:p>
          <a:p>
            <a:pPr marL="469900" lvl="1">
              <a:spcBef>
                <a:spcPts val="100"/>
              </a:spcBef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 {{ </a:t>
            </a:r>
            <a:r>
              <a:rPr lang="en-GB" sz="28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page.content</a:t>
            </a: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}}</a:t>
            </a:r>
          </a:p>
          <a:p>
            <a:pPr marL="984250" lvl="1" indent="-514350">
              <a:spcBef>
                <a:spcPts val="100"/>
              </a:spcBef>
              <a:buAutoNum type="arabicPeriod" startAt="6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Repeat step 4 and 8 again by adding a new region e.g. sidebar, {{ </a:t>
            </a:r>
            <a:r>
              <a:rPr lang="en-GB" sz="28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page.sidebar</a:t>
            </a: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}}</a:t>
            </a:r>
          </a:p>
          <a:p>
            <a:pPr marL="984250" lvl="1" indent="-514350">
              <a:spcBef>
                <a:spcPts val="100"/>
              </a:spcBef>
              <a:buFontTx/>
              <a:buAutoNum type="arabicPeriod" startAt="6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Repeat step 4 and 8 again by adding a new region e.g. footer, </a:t>
            </a:r>
          </a:p>
          <a:p>
            <a:pPr marL="469900" lvl="1">
              <a:spcBef>
                <a:spcPts val="100"/>
              </a:spcBef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{{ </a:t>
            </a:r>
            <a:r>
              <a:rPr lang="en-GB" sz="28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page.footer</a:t>
            </a: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}}</a:t>
            </a:r>
          </a:p>
          <a:p>
            <a:pPr marL="984250" lvl="1" indent="-514350">
              <a:spcBef>
                <a:spcPts val="100"/>
              </a:spcBef>
              <a:buAutoNum type="arabicPeriod" startAt="6"/>
              <a:tabLst>
                <a:tab pos="241300" algn="l"/>
              </a:tabLst>
            </a:pPr>
            <a:endParaRPr lang="en-GB" sz="28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073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22261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GB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Improving our custom theme</a:t>
            </a:r>
            <a:endParaRPr sz="3600" spc="35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7BBFD08-BB7E-4143-9E8D-D1802EBB5D97}"/>
              </a:ext>
            </a:extLst>
          </p:cNvPr>
          <p:cNvSpPr txBox="1"/>
          <p:nvPr/>
        </p:nvSpPr>
        <p:spPr>
          <a:xfrm>
            <a:off x="656492" y="1066800"/>
            <a:ext cx="11125200" cy="44114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4250" lvl="1" indent="-514350">
              <a:spcBef>
                <a:spcPts val="100"/>
              </a:spcBef>
              <a:buFont typeface="+mj-lt"/>
              <a:buAutoNum type="arabicPeriod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Add custom block inside or drag and drop block </a:t>
            </a:r>
          </a:p>
          <a:p>
            <a:pPr marL="469900" lvl="1">
              <a:spcBef>
                <a:spcPts val="100"/>
              </a:spcBef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from header to specific regions </a:t>
            </a:r>
          </a:p>
          <a:p>
            <a:pPr marL="984250" lvl="1" indent="-514350">
              <a:spcBef>
                <a:spcPts val="100"/>
              </a:spcBef>
              <a:buAutoNum type="arabicPeriod" startAt="2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 Structure </a:t>
            </a: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 Block layout</a:t>
            </a:r>
          </a:p>
          <a:p>
            <a:pPr marL="984250" lvl="1" indent="-514350">
              <a:spcBef>
                <a:spcPts val="100"/>
              </a:spcBef>
              <a:buAutoNum type="arabicPeriod" startAt="2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Inspect and check the block regions using Inspector</a:t>
            </a:r>
          </a:p>
          <a:p>
            <a:pPr marL="984250" lvl="1" indent="-514350">
              <a:spcBef>
                <a:spcPts val="100"/>
              </a:spcBef>
              <a:buAutoNum type="arabicPeriod" startAt="2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Create a &lt;div&gt; with an id e.g. “header”, “content” and “footer” and wrap twig actions in </a:t>
            </a:r>
            <a:r>
              <a:rPr lang="en-GB" sz="28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page.html.twig</a:t>
            </a:r>
            <a:endParaRPr lang="en-GB" sz="28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  <a:sym typeface="Wingdings" pitchFamily="2" charset="2"/>
            </a:endParaRPr>
          </a:p>
          <a:p>
            <a:pPr marL="984250" lvl="1" indent="-514350">
              <a:spcBef>
                <a:spcPts val="100"/>
              </a:spcBef>
              <a:buAutoNum type="arabicPeriod" startAt="2"/>
              <a:tabLst>
                <a:tab pos="241300" algn="l"/>
              </a:tabLst>
            </a:pPr>
            <a:r>
              <a:rPr lang="en-GB" sz="28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Note</a:t>
            </a: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: Remember to clear cache every time you make changes either through GUI or through lando </a:t>
            </a:r>
            <a:r>
              <a:rPr lang="en-GB" sz="28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drush</a:t>
            </a: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</a:t>
            </a:r>
            <a:r>
              <a:rPr lang="en-GB" sz="28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cr</a:t>
            </a: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command</a:t>
            </a:r>
          </a:p>
          <a:p>
            <a:pPr marL="469900" lvl="1">
              <a:spcBef>
                <a:spcPts val="100"/>
              </a:spcBef>
              <a:tabLst>
                <a:tab pos="241300" algn="l"/>
              </a:tabLst>
            </a:pPr>
            <a:endParaRPr lang="en-GB" sz="28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  <a:sym typeface="Wingdings" pitchFamily="2" charset="2"/>
            </a:endParaRPr>
          </a:p>
          <a:p>
            <a:pPr marL="469900" lvl="1">
              <a:spcBef>
                <a:spcPts val="100"/>
              </a:spcBef>
              <a:tabLst>
                <a:tab pos="241300" algn="l"/>
              </a:tabLst>
            </a:pPr>
            <a:endParaRPr lang="en-GB" sz="28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972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22261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GB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Why create a custom module?</a:t>
            </a:r>
            <a:endParaRPr sz="3600" spc="35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7BBFD08-BB7E-4143-9E8D-D1802EBB5D97}"/>
              </a:ext>
            </a:extLst>
          </p:cNvPr>
          <p:cNvSpPr txBox="1"/>
          <p:nvPr/>
        </p:nvSpPr>
        <p:spPr>
          <a:xfrm>
            <a:off x="533400" y="990600"/>
            <a:ext cx="11216054" cy="57297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 most use cases, you will </a:t>
            </a:r>
            <a:r>
              <a:rPr lang="en-GB" sz="28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never</a:t>
            </a: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have to create a custom module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There are already 49k+ modules created by Drupal communities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Search from here: https://</a:t>
            </a:r>
            <a:r>
              <a:rPr lang="en-GB" sz="28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www.drupal.org</a:t>
            </a: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/project/</a:t>
            </a:r>
            <a:r>
              <a:rPr lang="en-GB" sz="28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project_module</a:t>
            </a:r>
            <a:endParaRPr lang="en-GB" sz="28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 will learn to create them to understand</a:t>
            </a:r>
          </a:p>
          <a:p>
            <a:pPr marL="1384300" lvl="2" indent="-457200">
              <a:spcBef>
                <a:spcPts val="100"/>
              </a:spcBef>
              <a:buFontTx/>
              <a:buChar char="-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How Drupal inner core work</a:t>
            </a:r>
          </a:p>
          <a:p>
            <a:pPr marL="1384300" lvl="2" indent="-457200">
              <a:spcBef>
                <a:spcPts val="100"/>
              </a:spcBef>
              <a:buFontTx/>
              <a:buChar char="-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real power of Drupal is unleashed when you can create custom modules and themes based on your needs.</a:t>
            </a:r>
          </a:p>
          <a:p>
            <a:pPr marL="1384300" lvl="2" indent="-457200">
              <a:spcBef>
                <a:spcPts val="100"/>
              </a:spcBef>
              <a:buFontTx/>
              <a:buChar char="-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Our course name is “Drupal </a:t>
            </a:r>
            <a:r>
              <a:rPr lang="en-GB" sz="28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Module Development.</a:t>
            </a: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”</a:t>
            </a:r>
          </a:p>
          <a:p>
            <a:pPr marL="1384300" lvl="2" indent="-457200">
              <a:spcBef>
                <a:spcPts val="100"/>
              </a:spcBef>
              <a:buFontTx/>
              <a:buChar char="-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 will create 4-7 custom modules max</a:t>
            </a:r>
          </a:p>
          <a:p>
            <a:pPr marL="1384300" lvl="2" indent="-457200">
              <a:spcBef>
                <a:spcPts val="100"/>
              </a:spcBef>
              <a:buFontTx/>
              <a:buChar char="-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Some popular modules we will download and use</a:t>
            </a:r>
          </a:p>
          <a:p>
            <a:pPr marL="1384300" lvl="2" indent="-457200">
              <a:spcBef>
                <a:spcPts val="100"/>
              </a:spcBef>
              <a:buFontTx/>
              <a:buChar char="-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See how they work and explore</a:t>
            </a:r>
          </a:p>
        </p:txBody>
      </p:sp>
    </p:spTree>
    <p:extLst>
      <p:ext uri="{BB962C8B-B14F-4D97-AF65-F5344CB8AC3E}">
        <p14:creationId xmlns:p14="http://schemas.microsoft.com/office/powerpoint/2010/main" val="1601652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11430000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GB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Creating a very basic custom module</a:t>
            </a:r>
            <a:endParaRPr sz="3600" spc="35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7BBFD08-BB7E-4143-9E8D-D1802EBB5D97}"/>
              </a:ext>
            </a:extLst>
          </p:cNvPr>
          <p:cNvSpPr txBox="1"/>
          <p:nvPr/>
        </p:nvSpPr>
        <p:spPr>
          <a:xfrm>
            <a:off x="656492" y="1066800"/>
            <a:ext cx="11002108" cy="44242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lvl="1">
              <a:spcBef>
                <a:spcPts val="100"/>
              </a:spcBef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Step 1: Create a folder; where?</a:t>
            </a:r>
          </a:p>
          <a:p>
            <a:pPr marL="469900" lvl="1">
              <a:spcBef>
                <a:spcPts val="100"/>
              </a:spcBef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Step 2: Name the folder, e.g. </a:t>
            </a:r>
            <a:r>
              <a:rPr lang="en-GB" sz="28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first_module</a:t>
            </a:r>
            <a:endParaRPr lang="en-GB" sz="28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927100" lvl="2">
              <a:spcBef>
                <a:spcPts val="100"/>
              </a:spcBef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name of your module should never start with uppercase</a:t>
            </a:r>
          </a:p>
          <a:p>
            <a:pPr marL="927100" lvl="2">
              <a:spcBef>
                <a:spcPts val="100"/>
              </a:spcBef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 spaces between words</a:t>
            </a:r>
          </a:p>
          <a:p>
            <a:pPr marL="469900" lvl="1">
              <a:spcBef>
                <a:spcPts val="100"/>
              </a:spcBef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Step 3:  Attract the attention of Drupal core by creating the </a:t>
            </a:r>
            <a:r>
              <a:rPr lang="en-GB" sz="28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first_module.info.yml</a:t>
            </a: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file</a:t>
            </a:r>
          </a:p>
          <a:p>
            <a:pPr marL="469900" lvl="1">
              <a:spcBef>
                <a:spcPts val="100"/>
              </a:spcBef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Step 4: What will you require to create a page?</a:t>
            </a:r>
          </a:p>
          <a:p>
            <a:pPr marL="469900" lvl="1">
              <a:spcBef>
                <a:spcPts val="100"/>
              </a:spcBef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Remember Symfony ( in Drupal 9 case Symfony 4/5)</a:t>
            </a:r>
          </a:p>
          <a:p>
            <a:pPr marL="469900" lvl="1">
              <a:spcBef>
                <a:spcPts val="100"/>
              </a:spcBef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 + what equals a page?</a:t>
            </a:r>
          </a:p>
          <a:p>
            <a:pPr marL="469900" lvl="1">
              <a:spcBef>
                <a:spcPts val="100"/>
              </a:spcBef>
              <a:tabLst>
                <a:tab pos="241300" algn="l"/>
              </a:tabLst>
            </a:pPr>
            <a:endParaRPr lang="en-GB" sz="28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892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11430000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GB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Creating a very basic custom module</a:t>
            </a:r>
            <a:endParaRPr sz="3600" spc="35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7BBFD08-BB7E-4143-9E8D-D1802EBB5D97}"/>
              </a:ext>
            </a:extLst>
          </p:cNvPr>
          <p:cNvSpPr txBox="1"/>
          <p:nvPr/>
        </p:nvSpPr>
        <p:spPr>
          <a:xfrm>
            <a:off x="656492" y="1066800"/>
            <a:ext cx="11002108" cy="39934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lvl="1">
              <a:spcBef>
                <a:spcPts val="100"/>
              </a:spcBef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Step 5: Create a </a:t>
            </a:r>
            <a:r>
              <a:rPr lang="en-GB" sz="28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routing.yml</a:t>
            </a: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e.g. </a:t>
            </a:r>
            <a:r>
              <a:rPr lang="en-GB" sz="28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first_module.routing.yml</a:t>
            </a:r>
            <a:endParaRPr lang="en-GB" sz="28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469900" lvl="1">
              <a:spcBef>
                <a:spcPts val="100"/>
              </a:spcBef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Step 6: Create a controller</a:t>
            </a:r>
          </a:p>
          <a:p>
            <a:pPr marL="469900" lvl="1">
              <a:spcBef>
                <a:spcPts val="100"/>
              </a:spcBef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Step 7: Add a controller class</a:t>
            </a:r>
          </a:p>
          <a:p>
            <a:pPr marL="469900" lvl="1">
              <a:spcBef>
                <a:spcPts val="100"/>
              </a:spcBef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Step 8: Add a public method</a:t>
            </a:r>
          </a:p>
          <a:p>
            <a:pPr marL="469900" lvl="1">
              <a:spcBef>
                <a:spcPts val="100"/>
              </a:spcBef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Step 9: Check from your Drupal site, Extend menu</a:t>
            </a:r>
          </a:p>
          <a:p>
            <a:pPr marL="469900" lvl="1">
              <a:spcBef>
                <a:spcPts val="100"/>
              </a:spcBef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Step 10: Visit the /first/page, </a:t>
            </a:r>
          </a:p>
          <a:p>
            <a:pPr marL="927100" lvl="2">
              <a:spcBef>
                <a:spcPts val="100"/>
              </a:spcBef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Page Not Found, error ---- Good!</a:t>
            </a:r>
          </a:p>
          <a:p>
            <a:pPr marL="469900" lvl="1">
              <a:spcBef>
                <a:spcPts val="100"/>
              </a:spcBef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Step 11: Clear cache</a:t>
            </a:r>
          </a:p>
          <a:p>
            <a:pPr marL="469900" lvl="1">
              <a:spcBef>
                <a:spcPts val="100"/>
              </a:spcBef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Step 12: Visit again, success ---- Good!</a:t>
            </a:r>
          </a:p>
        </p:txBody>
      </p:sp>
    </p:spTree>
    <p:extLst>
      <p:ext uri="{BB962C8B-B14F-4D97-AF65-F5344CB8AC3E}">
        <p14:creationId xmlns:p14="http://schemas.microsoft.com/office/powerpoint/2010/main" val="817081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990600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57200" lvl="1"/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Practising creating a very basic custom module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7BBFD08-BB7E-4143-9E8D-D1802EBB5D97}"/>
              </a:ext>
            </a:extLst>
          </p:cNvPr>
          <p:cNvSpPr txBox="1"/>
          <p:nvPr/>
        </p:nvSpPr>
        <p:spPr>
          <a:xfrm>
            <a:off x="838200" y="1066800"/>
            <a:ext cx="10820400" cy="39805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Create your basic custom module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Name your module as per your wish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Follow previous slides and steps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Remember Symfony: ? + ? = a page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Ask questions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Commit your changes to GitHub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Extra</a:t>
            </a: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Can you update your basic custom module controller class with render array </a:t>
            </a:r>
            <a:r>
              <a:rPr lang="en-GB" sz="28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StringTranslationTrait</a:t>
            </a: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?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endParaRPr lang="en-GB" sz="28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E16943-1CF0-BA31-7E5F-B9C7323560BE}"/>
              </a:ext>
            </a:extLst>
          </p:cNvPr>
          <p:cNvSpPr txBox="1"/>
          <p:nvPr/>
        </p:nvSpPr>
        <p:spPr>
          <a:xfrm>
            <a:off x="1600200" y="6368261"/>
            <a:ext cx="9753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FI" sz="1200" i="1" dirty="0">
                <a:solidFill>
                  <a:schemeClr val="bg1"/>
                </a:solidFill>
              </a:rPr>
              <a:t>https://api.drupal.org/api/drupal/core%21lib%21Drupal%21Core%21StringTranslation%21StringTranslationTrait.php/trait/StringTranslationTrait/9.0.x</a:t>
            </a:r>
          </a:p>
        </p:txBody>
      </p:sp>
    </p:spTree>
    <p:extLst>
      <p:ext uri="{BB962C8B-B14F-4D97-AF65-F5344CB8AC3E}">
        <p14:creationId xmlns:p14="http://schemas.microsoft.com/office/powerpoint/2010/main" val="1073905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3634</TotalTime>
  <Words>940</Words>
  <Application>Microsoft Macintosh PowerPoint</Application>
  <PresentationFormat>Widescreen</PresentationFormat>
  <Paragraphs>116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BPG Sans GPL&amp;GNU</vt:lpstr>
      <vt:lpstr>Calibri</vt:lpstr>
      <vt:lpstr>Helvetica Neue</vt:lpstr>
      <vt:lpstr>Office Theme</vt:lpstr>
      <vt:lpstr>PowerPoint Presentation</vt:lpstr>
      <vt:lpstr>Drupal Recap</vt:lpstr>
      <vt:lpstr>Improving our custom theme</vt:lpstr>
      <vt:lpstr>Improving our custom theme</vt:lpstr>
      <vt:lpstr>Improving our custom theme</vt:lpstr>
      <vt:lpstr>Why create a custom module?</vt:lpstr>
      <vt:lpstr>Creating a very basic custom module</vt:lpstr>
      <vt:lpstr>Creating a very basic custom module</vt:lpstr>
      <vt:lpstr>Practising creating a very basic custom module</vt:lpstr>
      <vt:lpstr>Devel and Webprofiler</vt:lpstr>
      <vt:lpstr>Installing the devel plugin and exploring Drupal UI </vt:lpstr>
      <vt:lpstr>Creating content automatically with Devel generate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Kalwar Santosh</cp:lastModifiedBy>
  <cp:revision>535</cp:revision>
  <dcterms:created xsi:type="dcterms:W3CDTF">2021-08-09T07:01:51Z</dcterms:created>
  <dcterms:modified xsi:type="dcterms:W3CDTF">2022-08-24T08:28:41Z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2021-03-22T00:00:00Z</vt:filetime>
  </property>
  <property fmtid="{D5CDD505-2E9C-101B-9397-08002B2CF9AE}" pid="3" name="LastSaved">
    <vt:filetime>2021-08-09T00:00:00Z</vt:filetime>
  </property>
</Properties>
</file>