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89" r:id="rId4"/>
    <p:sldId id="290" r:id="rId5"/>
    <p:sldId id="291" r:id="rId6"/>
    <p:sldId id="292" r:id="rId7"/>
    <p:sldId id="293" r:id="rId8"/>
    <p:sldId id="294" r:id="rId9"/>
    <p:sldId id="310" r:id="rId10"/>
    <p:sldId id="31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2" r:id="rId27"/>
    <p:sldId id="313" r:id="rId28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4E9EC-574C-4381-B310-33BD29D4A494}" v="1202" dt="2022-09-01T13:44:54.168"/>
    <p1510:client id="{72A11F00-2C56-4CF4-891C-636E8DB6672D}" v="160" dt="2022-09-01T14:24:04.255"/>
    <p1510:client id="{757F9092-828E-4151-B2C8-0143DF3C4E05}" v="24" dt="2022-09-01T10:55:33.871"/>
    <p1510:client id="{ADAA388E-EC89-44BB-8F3C-B149888310A2}" v="12" dt="2022-09-01T09:03:07.516"/>
    <p1510:client id="{B176A0B0-FF97-41B4-A454-38102789D4A2}" v="9" dt="2022-09-01T11:07:41.698"/>
    <p1510:client id="{EA7B4349-01DA-447F-AB8F-945C48B9AE1D}" v="10" dt="2022-09-01T11:01:18.2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9"/>
    <p:restoredTop sz="78116"/>
  </p:normalViewPr>
  <p:slideViewPr>
    <p:cSldViewPr>
      <p:cViewPr varScale="1">
        <p:scale>
          <a:sx n="135" d="100"/>
          <a:sy n="135" d="100"/>
        </p:scale>
        <p:origin x="184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1.9.2022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9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31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580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722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481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447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2690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8113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38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180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849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0286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725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4582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47515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7971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440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88893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49684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103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088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7268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026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806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5220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3980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5662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ize.me/tutorial/what-are-hooks?p=276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upal.org/docs/creating-custom-modules/understanding-hook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rupal.org/api/drupal/core!lib!Drupal!Core!Link.php/class/Link/9.4.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drupal.org/api/drupal/core%21lib%21Drupal%21Core%21Url.php/class/Url/9.4.x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upal.org/project/webform" TargetMode="External"/><Relationship Id="rId3" Type="http://schemas.openxmlformats.org/officeDocument/2006/relationships/hyperlink" Target="https://www.drupal.org/project/environment_indicator" TargetMode="External"/><Relationship Id="rId7" Type="http://schemas.openxmlformats.org/officeDocument/2006/relationships/hyperlink" Target="https://www.drupal.org/project/content_lo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upal.org/project/seckit" TargetMode="External"/><Relationship Id="rId5" Type="http://schemas.openxmlformats.org/officeDocument/2006/relationships/hyperlink" Target="https://www.drupal.org/project/pathauto" TargetMode="External"/><Relationship Id="rId4" Type="http://schemas.openxmlformats.org/officeDocument/2006/relationships/hyperlink" Target="https://www.drupal.org/project/field_group" TargetMode="External"/><Relationship Id="rId9" Type="http://schemas.openxmlformats.org/officeDocument/2006/relationships/hyperlink" Target="https://www.drupal.org/project/backup_migrat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realistic_dummy_cont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828800"/>
            <a:ext cx="8187373" cy="10316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i-FI" sz="6600" spc="-16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</a:t>
            </a:r>
            <a:endParaRPr sz="6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5720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Santosh</a:t>
            </a: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Kalwar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5F60C5-1292-9746-8E24-225D789E588C}"/>
              </a:ext>
            </a:extLst>
          </p:cNvPr>
          <p:cNvSpPr txBox="1"/>
          <p:nvPr/>
        </p:nvSpPr>
        <p:spPr>
          <a:xfrm>
            <a:off x="5403574" y="5105400"/>
            <a:ext cx="23768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0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01.09 – 02.09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Views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0" y="910248"/>
            <a:ext cx="115824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And, would you please sort them in publication date order, then by the last name … 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online shopping, you have similar views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89CB8D8-2276-4119-F580-7986D689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8382000" cy="4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Views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5545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Extend menu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for “Views”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 sure “Views” and “Views UI” is enabled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 sure you have some content in your local drupal (e.g. you can use devel generate to generate content)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To create a new view, just click on Add View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Provide view name: “Latest articles.”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View settings: Content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Of type “Article” sorted by “Newest first.”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can enable “Create a page”  Save and edit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04: Convert articles to table                      1/3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553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for the view you just created e.g. “latest-articles”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“edit”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on Format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“Unformatted list”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 it to “Table” and you will see dialog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with default option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on Fields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Add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Search for “body”  enable body Add and configure field Apply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“Content: Body (Body)” field, change Formatter to “Trimmed” Trimmed limit  200  Apply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8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04: Convert articles to table                       2/3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551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on Fields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Add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Search for “authored on”  enable “authored on” Make sure the category is “Content.” Add and configure the field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Change Date format: HTML Date format: YYYY-MM-DD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Check the preview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on Fields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Add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Search for “Image”  Add and configure the field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From Image style change it to “Thumbnail” and Link image to  Content  Apply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Check the preview </a:t>
            </a:r>
          </a:p>
        </p:txBody>
      </p:sp>
    </p:spTree>
    <p:extLst>
      <p:ext uri="{BB962C8B-B14F-4D97-AF65-F5344CB8AC3E}">
        <p14:creationId xmlns:p14="http://schemas.microsoft.com/office/powerpoint/2010/main" val="414633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04: Convert articles to table                       3/3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4042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Re-order or arrange the table columns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Fields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select dropdown   Rearrange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Drag and drop the arrangements  Apply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Check the preview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Click on “Save” in the views section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now to Back to the site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204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05: Add views in a block                             1/2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501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the view which you have created, e.g. “latest-article”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 </a:t>
            </a:r>
            <a:r>
              <a:rPr lang="en-GB" sz="3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Displays </a:t>
            </a:r>
            <a:r>
              <a:rPr lang="en-GB" sz="32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Click 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on “Add”Block  Save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Block will look similar to the page, except there will be “Block settings”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Change your theme to Olivero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can now go to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StructureBlock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Layout 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Search for Sidebar  Place blockLatest articles Place block Save block</a:t>
            </a:r>
          </a:p>
        </p:txBody>
      </p:sp>
    </p:spTree>
    <p:extLst>
      <p:ext uri="{BB962C8B-B14F-4D97-AF65-F5344CB8AC3E}">
        <p14:creationId xmlns:p14="http://schemas.microsoft.com/office/powerpoint/2010/main" val="179512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05: Add views in a block                            2/2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501419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Select “Block” from Views settings section</a:t>
            </a:r>
            <a:endParaRPr lang="en-US" dirty="0">
              <a:solidFill>
                <a:schemeClr val="bg1"/>
              </a:solidFill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any of the fields to override the block fields e.g. “Content: Title”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Select the view which you have created, e.g. “latest-article” </a:t>
            </a:r>
            <a:r>
              <a:rPr lang="en-GB" sz="32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GB" sz="3200" b="1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For </a:t>
            </a:r>
            <a:r>
              <a:rPr lang="en-GB" sz="32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“This block (override)” Apply</a:t>
            </a:r>
            <a:endParaRPr lang="en-GB" sz="3200" dirty="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will see that the “Block” from Views is in Italics format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Remove “Body”, and “Authored On” columns from fields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on “Save”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Go back to your site and see modified views block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8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06: Add view tab in admin content section                         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782AFF-3D16-FF77-0995-4FAF5DBE4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696200" cy="55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06: Add view tab in admin content section                         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228600" y="990600"/>
            <a:ext cx="10896600" cy="45166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your view e.g. “latest-articles” edit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page settings, click on path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Change the path to admin/content/latest-articles Apply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Menu: No menu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Change the menu type to “Menu tab”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Insert the Menu link title: Latest articles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Under Parent: &lt;Administration&gt;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Apply - Save View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Go to Content and check a new view tab</a:t>
            </a:r>
          </a:p>
        </p:txBody>
      </p:sp>
    </p:spTree>
    <p:extLst>
      <p:ext uri="{BB962C8B-B14F-4D97-AF65-F5344CB8AC3E}">
        <p14:creationId xmlns:p14="http://schemas.microsoft.com/office/powerpoint/2010/main" val="81321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07: Change view tab in admin permission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304800" y="835712"/>
            <a:ext cx="102870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Grab the URL and Open a new tab in other browser now you see the content section is visible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can change the permission in View section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Change permission from “View published content” to “Access the Content overview page”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Grab the URL and Open a new tab in other browser now you see the content section should require permission.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6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Recap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381000" y="1295400"/>
            <a:ext cx="9829800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improved our custom theme a bit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Created a very basic custom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practised creating a basic custom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installed the devel plugin and web profiler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3200" spc="4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9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08: Expose search filter in content section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304800" y="835712"/>
            <a:ext cx="10287000" cy="494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Click on Add Filter criteria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In For: This page (override)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Search: ”title”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Select Title with category Content  Apply (this display)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Then tick checkbox on “Expose this filter to visitor, to allow them to change it”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In Operator box you can change the criteria to “Contains”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Now you click on Apply (this display)   Save your view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 go to admin content section</a:t>
            </a:r>
          </a:p>
        </p:txBody>
      </p:sp>
    </p:spTree>
    <p:extLst>
      <p:ext uri="{BB962C8B-B14F-4D97-AF65-F5344CB8AC3E}">
        <p14:creationId xmlns:p14="http://schemas.microsoft.com/office/powerpoint/2010/main" val="320589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Hooks implementation for our custom module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304800" y="685800"/>
            <a:ext cx="11618494" cy="53655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Hooks are one of the ways for modules to interact with contributed modules or Drupal core subsystems.</a:t>
            </a:r>
            <a:endParaRPr lang="en-GB" sz="2800" dirty="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,Sans-Serif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Calibri"/>
              </a:rPr>
              <a:t>The purpose of the hook is to provide Drupal with some help text about what the module does. 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us add a hook by creating a file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E.g.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first_module.module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The format should be “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module_name_hook_name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” format where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hook_name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is replaced by the name of the hook being implemented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hook must go inside a .module file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After the implementation, you check the hook from “help” 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377A-FC59-D5EA-8C87-6078C25D1BC5}"/>
              </a:ext>
            </a:extLst>
          </p:cNvPr>
          <p:cNvSpPr txBox="1"/>
          <p:nvPr/>
        </p:nvSpPr>
        <p:spPr>
          <a:xfrm>
            <a:off x="5943600" y="61562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600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https://drupalize.me/tutorial/what-are-hooks?p=2766</a:t>
            </a:r>
            <a:endParaRPr lang="en-FI" sz="16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BAC77-53A3-25DA-3219-F0878B2E04B1}"/>
              </a:ext>
            </a:extLst>
          </p:cNvPr>
          <p:cNvSpPr txBox="1"/>
          <p:nvPr/>
        </p:nvSpPr>
        <p:spPr>
          <a:xfrm>
            <a:off x="5539874" y="6462295"/>
            <a:ext cx="690523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https://www.drupal.org/docs/creating-custom-modules/understanding-hooks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endParaRPr lang="en-US" sz="16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7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09: Add hook for your own custom module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304800" y="685800"/>
            <a:ext cx="9372600" cy="1854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Follow steps from previous slide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your function  for hook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the changes in Drupal site</a:t>
            </a:r>
          </a:p>
        </p:txBody>
      </p:sp>
    </p:spTree>
    <p:extLst>
      <p:ext uri="{BB962C8B-B14F-4D97-AF65-F5344CB8AC3E}">
        <p14:creationId xmlns:p14="http://schemas.microsoft.com/office/powerpoint/2010/main" val="398170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another simple custom module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685800" y="990600"/>
            <a:ext cx="10972800" cy="49475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us assume we want a module which helps us navigate between various admin pages and to front pages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let us also assume we cannot find it from Drupal site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 is such that users can use this module to</a:t>
            </a:r>
          </a:p>
          <a:p>
            <a:pPr marL="1155700" lvl="2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block admin page</a:t>
            </a:r>
          </a:p>
          <a:p>
            <a:pPr marL="1155700" lvl="2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content admin page</a:t>
            </a:r>
          </a:p>
          <a:p>
            <a:pPr marL="1155700" lvl="2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user admin page</a:t>
            </a:r>
          </a:p>
          <a:p>
            <a:pPr marL="1155700" lvl="2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front page of the site</a:t>
            </a:r>
          </a:p>
          <a:p>
            <a:pPr marL="1155700" lvl="2" indent="-228600"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en-FI" sz="280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Go to external link</a:t>
            </a:r>
            <a:endParaRPr lang="en-GB" sz="280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another simple custom module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457200" y="1066800"/>
            <a:ext cx="11347561" cy="45166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create a module structure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links_example.info.yml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Links_example.routing.yml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We continue in the controller together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 “Routes Info” gives us more info about routes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block.admin_display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system.admin_content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Entity.user.collection</a:t>
            </a:r>
            <a:endParaRPr lang="en-GB" sz="28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Optional/Extra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: can you add </a:t>
            </a:r>
            <a:r>
              <a:rPr lang="en-GB" sz="2800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hook_help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() for this module?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EEC2C-ACEB-1FBD-CC80-75D4404092AF}"/>
              </a:ext>
            </a:extLst>
          </p:cNvPr>
          <p:cNvSpPr txBox="1"/>
          <p:nvPr/>
        </p:nvSpPr>
        <p:spPr>
          <a:xfrm>
            <a:off x="3810000" y="5791200"/>
            <a:ext cx="800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600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https://api.drupal.org/api/drupal/core!lib!Drupal!Core!Link.php/class/Link/9.4.x</a:t>
            </a:r>
            <a:endParaRPr lang="en-FI" sz="1600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B0B21-BC01-7D1D-CEA1-898B6088F8A3}"/>
              </a:ext>
            </a:extLst>
          </p:cNvPr>
          <p:cNvSpPr txBox="1"/>
          <p:nvPr/>
        </p:nvSpPr>
        <p:spPr>
          <a:xfrm>
            <a:off x="3810000" y="6258339"/>
            <a:ext cx="800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6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https://api.drupal.org/api/drupal/core%21lib%21Drupal%21Core%21Url.php/class/Url/9.4.x</a:t>
            </a:r>
            <a:endParaRPr lang="en-FI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33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Group work                                                                1/2</a:t>
            </a:r>
            <a:endParaRPr sz="3600" spc="35" dirty="0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685800" y="990600"/>
            <a:ext cx="10972800" cy="40729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 this group work, your task is to select one of these 7 modules.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Environmental indicator   </a:t>
            </a:r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https://www.drupal.org/project/environment_indicator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Field group module          </a:t>
            </a:r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https://www.drupal.org/project/field_group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Pathauto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module             </a:t>
            </a:r>
            <a:r>
              <a:rPr lang="en-GB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https://www.drupal.org/project/pathauto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SecKit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module                 </a:t>
            </a:r>
            <a:r>
              <a:rPr lang="en-GB" sz="16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https://www.drupal.org/project/seckit</a:t>
            </a:r>
            <a:endParaRPr lang="en-GB" dirty="0">
              <a:solidFill>
                <a:srgbClr val="000000"/>
              </a:solidFill>
              <a:latin typeface="Calibri"/>
              <a:ea typeface="Helvetica Neue" panose="02000503000000020004" pitchFamily="2" charset="0"/>
              <a:cs typeface="Calibri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Calibri"/>
              </a:rPr>
              <a:t>Content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Calibri"/>
              </a:rPr>
              <a:t> Locking</a:t>
            </a:r>
            <a:r>
              <a:rPr lang="en-GB" sz="28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  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                       </a:t>
            </a:r>
            <a:r>
              <a:rPr lang="en-GB" sz="1600" dirty="0">
                <a:solidFill>
                  <a:schemeClr val="bg1"/>
                </a:solidFill>
                <a:latin typeface="Calibri"/>
                <a:ea typeface="+mn-lt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://www.drupal.org/project/content_lock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GB" sz="1600" dirty="0">
              <a:solidFill>
                <a:schemeClr val="bg1"/>
              </a:solidFill>
              <a:cs typeface="Calibri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Web Form</a:t>
            </a:r>
            <a:r>
              <a:rPr lang="en-GB" sz="16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                                         </a:t>
            </a:r>
            <a:r>
              <a:rPr lang="en-GB" sz="1600" dirty="0">
                <a:solidFill>
                  <a:schemeClr val="bg1"/>
                </a:solidFill>
                <a:latin typeface="Calibri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://www.drupal.org/project/webform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GB" sz="1600" dirty="0">
              <a:solidFill>
                <a:schemeClr val="bg1"/>
              </a:solidFill>
              <a:latin typeface="Calibri"/>
              <a:ea typeface="Helvetica Neue" panose="02000503000000020004" pitchFamily="2" charset="0"/>
              <a:cs typeface="Calibri"/>
            </a:endParaRPr>
          </a:p>
          <a:p>
            <a:pPr marL="527050" indent="-514350"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Backup and Migrate </a:t>
            </a:r>
            <a:r>
              <a:rPr lang="en-GB" sz="16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           </a:t>
            </a:r>
            <a:r>
              <a:rPr lang="en-GB" sz="1600" dirty="0">
                <a:solidFill>
                  <a:schemeClr val="bg1"/>
                </a:solidFill>
                <a:latin typeface="Calibri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://www.drupal.org/project/backup_migrate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6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Group work                                                                 2/2</a:t>
            </a:r>
            <a:endParaRPr sz="3600" spc="35" dirty="0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685800" y="990600"/>
            <a:ext cx="10972800" cy="40600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Install, and Use one of these contributed modules with your teammates</a:t>
            </a:r>
            <a:endParaRPr lang="en-US" sz="2800" dirty="0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Work in teams and find out how this module works</a:t>
            </a: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Do you think this module would be useful? </a:t>
            </a: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In what situations? And use-cases</a:t>
            </a:r>
            <a:endParaRPr lang="en-GB" dirty="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Create a short presentation  (steps, pic, screenshots)</a:t>
            </a:r>
            <a:endParaRPr lang="en-US" sz="2800" dirty="0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Present your findings to everyone</a:t>
            </a:r>
            <a:endParaRPr lang="en-US" sz="2800" dirty="0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5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1353800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600" dirty="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Group Presentation                                                   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0C725-F7B7-096F-4310-0E42CC57A9CC}"/>
              </a:ext>
            </a:extLst>
          </p:cNvPr>
          <p:cNvSpPr txBox="1"/>
          <p:nvPr/>
        </p:nvSpPr>
        <p:spPr>
          <a:xfrm>
            <a:off x="685800" y="990600"/>
            <a:ext cx="10972800" cy="40600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Group presentation will start at 13:45</a:t>
            </a:r>
            <a:endParaRPr lang="en-US" sz="2800" dirty="0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Max 5-10 minutes per group</a:t>
            </a:r>
            <a:endParaRPr lang="en-GB" dirty="0">
              <a:solidFill>
                <a:schemeClr val="bg1"/>
              </a:solidFill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Others will evaluate the presentation and provide feedback in </a:t>
            </a:r>
            <a:r>
              <a:rPr lang="en-GB" sz="2800" dirty="0" err="1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itsLearning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 -&gt; Group work results</a:t>
            </a:r>
            <a:endParaRPr lang="en-GB" dirty="0">
              <a:solidFill>
                <a:schemeClr val="bg1"/>
              </a:solidFill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Ask questions and answers</a:t>
            </a:r>
            <a:endParaRPr lang="en-GB" dirty="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Note: Remember not to vote for your own group</a:t>
            </a:r>
            <a:endParaRPr lang="en-US" sz="2800" dirty="0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  <a:p>
            <a:pPr marL="469900" indent="-457200">
              <a:spcBef>
                <a:spcPts val="100"/>
              </a:spcBef>
              <a:buFont typeface="Arial,Sans-Serif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Upload the slides in Group work folder in </a:t>
            </a:r>
            <a:r>
              <a:rPr lang="en-GB" sz="2800" dirty="0" err="1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itsLearning</a:t>
            </a:r>
            <a:endParaRPr lang="en-US" sz="2800" dirty="0" err="1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Topics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457200" y="1066800"/>
            <a:ext cx="11582400" cy="5768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Continue improving our custom theme a bit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Practices 1-3 devel generate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Views: Overview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Drupal Views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articles to table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views in a block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tab in content section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Expose filter in admin content section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Look into hooks implementation for our custom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practice creating a hook for your custom module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another simple module for links in Drupal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50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Continue Improving our custom theme a bit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978AF4-63E6-EDC5-4868-D5C9EF56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9601200" cy="51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9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 generate to automatically generate contents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9753600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Very Useful if you want to generate dummy Drupal contents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also use “Realistic Dummy Content”  module with devel generate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Provides freely licensed images, and stock photography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spc="4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01: Use Devel generate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0363200" cy="5483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devel to generate 15 nodes automatically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devel to generate 20 nodes with 4 comments using 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command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try following commands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genc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20 4</a:t>
            </a:r>
          </a:p>
          <a:p>
            <a:pPr marL="1841500" lvl="3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 – 20 nodes, number of nodes to generate</a:t>
            </a:r>
          </a:p>
          <a:p>
            <a:pPr marL="1841500" lvl="3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 – 4 comments, max number of comments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Delete previously created nodes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genc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 4 --kill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spc="4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02: Use Devel generate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0363200" cy="598881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devel to generate 15 blogs and articles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You can use the following command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 err="1">
                <a:solidFill>
                  <a:schemeClr val="bg1"/>
                </a:solidFill>
                <a:ea typeface="+mn-lt"/>
                <a:cs typeface="+mn-lt"/>
              </a:rPr>
              <a:t>lando</a:t>
            </a: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GB" sz="3200" dirty="0" err="1">
                <a:solidFill>
                  <a:schemeClr val="bg1"/>
                </a:solidFill>
                <a:ea typeface="+mn-lt"/>
                <a:cs typeface="+mn-lt"/>
              </a:rPr>
              <a:t>drush</a:t>
            </a: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GB" sz="3200" dirty="0" err="1">
                <a:solidFill>
                  <a:schemeClr val="bg1"/>
                </a:solidFill>
                <a:ea typeface="+mn-lt"/>
                <a:cs typeface="+mn-lt"/>
              </a:rPr>
              <a:t>genc</a:t>
            </a: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 15 4 --bundles=</a:t>
            </a:r>
            <a:r>
              <a:rPr lang="en-GB" sz="3200" dirty="0" err="1">
                <a:solidFill>
                  <a:schemeClr val="bg1"/>
                </a:solidFill>
                <a:ea typeface="+mn-lt"/>
                <a:cs typeface="+mn-lt"/>
              </a:rPr>
              <a:t>blog_post,article</a:t>
            </a:r>
            <a:endParaRPr lang="en-GB" sz="3200" dirty="0" err="1">
              <a:solidFill>
                <a:schemeClr val="bg1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use options such as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--feedback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--skip-fields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--languages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also try other commands for other entity types</a:t>
            </a:r>
          </a:p>
          <a:p>
            <a:pPr marL="1841500" lvl="3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generate-menus (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genm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1841500" lvl="3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generate-users (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genu)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spc="4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8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03: Use Devel generate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201400" cy="4042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Download the Realistic Dummy Content module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https://www.drupal.org/project/realistic_dummy_content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use devel to generate 5 blogs and articles</a:t>
            </a:r>
          </a:p>
          <a:p>
            <a:pPr marL="1841500" lvl="3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generate-content (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genc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1384300" lvl="3">
              <a:spcBef>
                <a:spcPts val="100"/>
              </a:spcBef>
              <a:tabLst>
                <a:tab pos="241300" algn="l"/>
              </a:tabLst>
            </a:pP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spc="4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you see any difference from Devel generate?</a:t>
            </a:r>
            <a:endParaRPr lang="en-GB" sz="2800" spc="4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0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97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Views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BCDD61-1ECF-6C4F-0E9B-9D2F0A027FB2}"/>
              </a:ext>
            </a:extLst>
          </p:cNvPr>
          <p:cNvSpPr txBox="1"/>
          <p:nvPr/>
        </p:nvSpPr>
        <p:spPr>
          <a:xfrm>
            <a:off x="457200" y="1066800"/>
            <a:ext cx="11582400" cy="553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 selects, orders, and presents your content or any part of it based on the criteria you define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Originally it was part of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Contrib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of Drupal 8, it is now part of core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Drupal sites are now using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Imagine Views as visiting library and asking librarian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need a book published before 2015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Whose author last name starts with “K”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the book has more than 100+ pages and cover is in Blue</a:t>
            </a:r>
          </a:p>
        </p:txBody>
      </p:sp>
    </p:spTree>
    <p:extLst>
      <p:ext uri="{BB962C8B-B14F-4D97-AF65-F5344CB8AC3E}">
        <p14:creationId xmlns:p14="http://schemas.microsoft.com/office/powerpoint/2010/main" val="36282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1870</Words>
  <Application>Microsoft Macintosh PowerPoint</Application>
  <PresentationFormat>Widescreen</PresentationFormat>
  <Paragraphs>246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Arial,Sans-Serif</vt:lpstr>
      <vt:lpstr>BPG Sans GPL&amp;GNU</vt:lpstr>
      <vt:lpstr>Calibri</vt:lpstr>
      <vt:lpstr>Helvetica Neue</vt:lpstr>
      <vt:lpstr>Office Theme</vt:lpstr>
      <vt:lpstr>PowerPoint Presentation</vt:lpstr>
      <vt:lpstr>Drupal Recap</vt:lpstr>
      <vt:lpstr>Today Topics</vt:lpstr>
      <vt:lpstr>Continue Improving our custom theme a bit</vt:lpstr>
      <vt:lpstr>devel generate to automatically generate contents</vt:lpstr>
      <vt:lpstr>Practice 01: Use Devel generate</vt:lpstr>
      <vt:lpstr>Practice 02: Use Devel generate</vt:lpstr>
      <vt:lpstr>Practice 03: Use Devel generate</vt:lpstr>
      <vt:lpstr>Drupal Views</vt:lpstr>
      <vt:lpstr>Drupal Views</vt:lpstr>
      <vt:lpstr>Drupal Views</vt:lpstr>
      <vt:lpstr>Practice 04: Convert articles to table                      1/3</vt:lpstr>
      <vt:lpstr>Practice 04: Convert articles to table                       2/3</vt:lpstr>
      <vt:lpstr>Practice 04: Convert articles to table                       3/3</vt:lpstr>
      <vt:lpstr>Practice 05: Add views in a block                             1/2</vt:lpstr>
      <vt:lpstr>Practice 05: Add views in a block                            2/2</vt:lpstr>
      <vt:lpstr>Practice 06: Add view tab in admin content section                         </vt:lpstr>
      <vt:lpstr>Practice 06: Add view tab in admin content section                         </vt:lpstr>
      <vt:lpstr>Practice 07: Change view tab in admin permission</vt:lpstr>
      <vt:lpstr>Practice 08: Expose search filter in content section</vt:lpstr>
      <vt:lpstr>Hooks implementation for our custom module</vt:lpstr>
      <vt:lpstr>Practice 09: Add hook for your own custom module</vt:lpstr>
      <vt:lpstr>Create another simple custom module</vt:lpstr>
      <vt:lpstr>Create another simple custom module</vt:lpstr>
      <vt:lpstr>Group work                                                                1/2</vt:lpstr>
      <vt:lpstr>Group work                                                                 2/2</vt:lpstr>
      <vt:lpstr>Group Presentation                                                   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698</cp:revision>
  <dcterms:created xsi:type="dcterms:W3CDTF">2021-08-09T07:01:51Z</dcterms:created>
  <dcterms:modified xsi:type="dcterms:W3CDTF">2022-09-01T15:16:10Z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