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75" r:id="rId3"/>
    <p:sldId id="289" r:id="rId4"/>
    <p:sldId id="290" r:id="rId5"/>
    <p:sldId id="291" r:id="rId6"/>
    <p:sldId id="292" r:id="rId7"/>
    <p:sldId id="293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294" r:id="rId24"/>
    <p:sldId id="296" r:id="rId25"/>
    <p:sldId id="298" r:id="rId26"/>
  </p:sldIdLst>
  <p:sldSz cx="12192000" cy="6858000"/>
  <p:notesSz cx="12192000" cy="6858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D83743-97A6-4448-BCED-55D40E96BD56}" v="27" dt="2022-09-09T04:53:44.65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24"/>
    <p:restoredTop sz="78115"/>
  </p:normalViewPr>
  <p:slideViewPr>
    <p:cSldViewPr>
      <p:cViewPr>
        <p:scale>
          <a:sx n="100" d="100"/>
          <a:sy n="100" d="100"/>
        </p:scale>
        <p:origin x="496" y="6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h Kalwar" userId="GiF2jbEckqPwT6uhf9s8Hw5hT2VjXcEmaeH3l6dA23I=" providerId="None" clId="Web-{EBD83743-97A6-4448-BCED-55D40E96BD56}"/>
    <pc:docChg chg="modSld">
      <pc:chgData name="Santosh Kalwar" userId="GiF2jbEckqPwT6uhf9s8Hw5hT2VjXcEmaeH3l6dA23I=" providerId="None" clId="Web-{EBD83743-97A6-4448-BCED-55D40E96BD56}" dt="2022-09-09T04:53:44.659" v="18" actId="1076"/>
      <pc:docMkLst>
        <pc:docMk/>
      </pc:docMkLst>
      <pc:sldChg chg="modSp">
        <pc:chgData name="Santosh Kalwar" userId="GiF2jbEckqPwT6uhf9s8Hw5hT2VjXcEmaeH3l6dA23I=" providerId="None" clId="Web-{EBD83743-97A6-4448-BCED-55D40E96BD56}" dt="2022-09-09T04:53:44.659" v="18" actId="1076"/>
        <pc:sldMkLst>
          <pc:docMk/>
          <pc:sldMk cId="735900750" sldId="291"/>
        </pc:sldMkLst>
        <pc:spChg chg="mod">
          <ac:chgData name="Santosh Kalwar" userId="GiF2jbEckqPwT6uhf9s8Hw5hT2VjXcEmaeH3l6dA23I=" providerId="None" clId="Web-{EBD83743-97A6-4448-BCED-55D40E96BD56}" dt="2022-09-09T04:53:44.659" v="18" actId="1076"/>
          <ac:spMkLst>
            <pc:docMk/>
            <pc:sldMk cId="735900750" sldId="291"/>
            <ac:spMk id="3" creationId="{2374209E-6862-D35C-CD37-B9DD91B7506B}"/>
          </ac:spMkLst>
        </pc:spChg>
      </pc:sldChg>
      <pc:sldChg chg="modSp">
        <pc:chgData name="Santosh Kalwar" userId="GiF2jbEckqPwT6uhf9s8Hw5hT2VjXcEmaeH3l6dA23I=" providerId="None" clId="Web-{EBD83743-97A6-4448-BCED-55D40E96BD56}" dt="2022-09-09T04:49:33.801" v="12" actId="1076"/>
        <pc:sldMkLst>
          <pc:docMk/>
          <pc:sldMk cId="1985410516" sldId="309"/>
        </pc:sldMkLst>
        <pc:spChg chg="mod">
          <ac:chgData name="Santosh Kalwar" userId="GiF2jbEckqPwT6uhf9s8Hw5hT2VjXcEmaeH3l6dA23I=" providerId="None" clId="Web-{EBD83743-97A6-4448-BCED-55D40E96BD56}" dt="2022-09-09T04:49:33.801" v="12" actId="1076"/>
          <ac:spMkLst>
            <pc:docMk/>
            <pc:sldMk cId="1985410516" sldId="309"/>
            <ac:spMk id="5" creationId="{0B1CD234-A3AD-5972-8EEE-5F0D7DA60C20}"/>
          </ac:spMkLst>
        </pc:spChg>
      </pc:sldChg>
      <pc:sldChg chg="modSp">
        <pc:chgData name="Santosh Kalwar" userId="GiF2jbEckqPwT6uhf9s8Hw5hT2VjXcEmaeH3l6dA23I=" providerId="None" clId="Web-{EBD83743-97A6-4448-BCED-55D40E96BD56}" dt="2022-09-09T04:50:08.551" v="14" actId="20577"/>
        <pc:sldMkLst>
          <pc:docMk/>
          <pc:sldMk cId="4223485568" sldId="310"/>
        </pc:sldMkLst>
        <pc:spChg chg="mod">
          <ac:chgData name="Santosh Kalwar" userId="GiF2jbEckqPwT6uhf9s8Hw5hT2VjXcEmaeH3l6dA23I=" providerId="None" clId="Web-{EBD83743-97A6-4448-BCED-55D40E96BD56}" dt="2022-09-09T04:50:08.551" v="14" actId="20577"/>
          <ac:spMkLst>
            <pc:docMk/>
            <pc:sldMk cId="4223485568" sldId="310"/>
            <ac:spMk id="5" creationId="{0B1CD234-A3AD-5972-8EEE-5F0D7DA60C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93F52-A208-D84E-9A1B-215B0F1D5A3D}" type="datetimeFigureOut">
              <a:rPr lang="en-FI" smtClean="0"/>
              <a:t>09/08/2022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B009-7129-5E48-99C6-87F53199474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2714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29299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46531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53380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64354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99635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78696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46097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79140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49584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2123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20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9788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00286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21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23393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22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4073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23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60014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24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06082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25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94330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80882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21683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7322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97145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9397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59029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10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1139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9704" y="0"/>
            <a:ext cx="11742420" cy="6858000"/>
          </a:xfrm>
          <a:custGeom>
            <a:avLst/>
            <a:gdLst/>
            <a:ahLst/>
            <a:cxnLst/>
            <a:rect l="l" t="t" r="r" b="b"/>
            <a:pathLst>
              <a:path w="11742420" h="6858000">
                <a:moveTo>
                  <a:pt x="0" y="6857999"/>
                </a:moveTo>
                <a:lnTo>
                  <a:pt x="11742295" y="6857999"/>
                </a:lnTo>
                <a:lnTo>
                  <a:pt x="11742295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" y="0"/>
            <a:ext cx="450215" cy="6858000"/>
          </a:xfrm>
          <a:custGeom>
            <a:avLst/>
            <a:gdLst/>
            <a:ahLst/>
            <a:cxnLst/>
            <a:rect l="l" t="t" r="r" b="b"/>
            <a:pathLst>
              <a:path w="450215" h="6858000">
                <a:moveTo>
                  <a:pt x="449705" y="0"/>
                </a:moveTo>
                <a:lnTo>
                  <a:pt x="0" y="0"/>
                </a:lnTo>
                <a:lnTo>
                  <a:pt x="0" y="6857999"/>
                </a:lnTo>
                <a:lnTo>
                  <a:pt x="449705" y="6857999"/>
                </a:lnTo>
                <a:lnTo>
                  <a:pt x="44970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7655" y="359829"/>
            <a:ext cx="2156688" cy="56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8239" y="1329435"/>
            <a:ext cx="9875520" cy="166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lwar/lando-drupal/blob/main/themes/custom/react_drupal_theme/webpack.config.j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2200" y="1828800"/>
            <a:ext cx="8187373" cy="103169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fi-FI" sz="6600" spc="-16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</a:t>
            </a:r>
            <a:endParaRPr sz="6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0200" y="4572000"/>
            <a:ext cx="2376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i-FI" sz="2400" spc="45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Santosh</a:t>
            </a:r>
            <a:r>
              <a:rPr lang="fi-FI" sz="2400" spc="45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Kalwar</a:t>
            </a:r>
            <a:endParaRPr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25F60C5-1292-9746-8E24-225D789E588C}"/>
              </a:ext>
            </a:extLst>
          </p:cNvPr>
          <p:cNvSpPr txBox="1"/>
          <p:nvPr/>
        </p:nvSpPr>
        <p:spPr>
          <a:xfrm>
            <a:off x="5403574" y="5105400"/>
            <a:ext cx="23768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i-FI" sz="2000" spc="45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08.09 – 09.09</a:t>
            </a:r>
            <a:endParaRPr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ABC-73B8-42E5-D45A-B585D66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9296399" cy="553998"/>
          </a:xfrm>
        </p:spPr>
        <p:txBody>
          <a:bodyPr/>
          <a:lstStyle/>
          <a:p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 Configuration </a:t>
            </a:r>
            <a:endParaRPr lang="en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04BBE-1B14-B79C-BC12-481AE547C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026" y="4356034"/>
            <a:ext cx="10420066" cy="1292662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use configuration management for bringing configuration from website </a:t>
            </a:r>
            <a:r>
              <a:rPr lang="en-GB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staging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website </a:t>
            </a:r>
            <a:r>
              <a:rPr lang="en-GB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production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endParaRPr lang="en-FI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FC55B2E-6AFD-EEC2-CDA0-C1C657715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104200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6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ABC-73B8-42E5-D45A-B585D66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9296399" cy="553998"/>
          </a:xfrm>
        </p:spPr>
        <p:txBody>
          <a:bodyPr/>
          <a:lstStyle/>
          <a:p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 Configuration </a:t>
            </a:r>
            <a:endParaRPr lang="en-FI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E872789-D269-F992-E410-175BD1538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1079970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2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ABC-73B8-42E5-D45A-B585D66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9296399" cy="553998"/>
          </a:xfrm>
        </p:spPr>
        <p:txBody>
          <a:bodyPr/>
          <a:lstStyle/>
          <a:p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 Configuration </a:t>
            </a:r>
            <a:endParaRPr lang="en-FI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0244E4F-520F-11BF-5CD0-7C09BC357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658877"/>
            <a:ext cx="7772400" cy="5148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E3B6EA-47F7-8BEB-9BFC-A3A770D74BFB}"/>
              </a:ext>
            </a:extLst>
          </p:cNvPr>
          <p:cNvSpPr txBox="1"/>
          <p:nvPr/>
        </p:nvSpPr>
        <p:spPr>
          <a:xfrm>
            <a:off x="843516" y="990600"/>
            <a:ext cx="10357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effectLst/>
                <a:latin typeface="Helvetica" pitchFamily="2" charset="0"/>
              </a:rPr>
              <a:t>The structure of a configuration file, for example </a:t>
            </a:r>
            <a:r>
              <a:rPr lang="en-GB" sz="2000" b="1" dirty="0" err="1">
                <a:solidFill>
                  <a:schemeClr val="bg1"/>
                </a:solidFill>
                <a:effectLst/>
                <a:latin typeface="Helvetica" pitchFamily="2" charset="0"/>
              </a:rPr>
              <a:t>system.site.yml</a:t>
            </a:r>
            <a:r>
              <a:rPr lang="en-GB" sz="2000" dirty="0">
                <a:solidFill>
                  <a:schemeClr val="bg1"/>
                </a:solidFill>
                <a:effectLst/>
                <a:latin typeface="Helvetica" pitchFamily="2" charset="0"/>
              </a:rPr>
              <a:t>, looks like this:</a:t>
            </a:r>
          </a:p>
        </p:txBody>
      </p:sp>
    </p:spTree>
    <p:extLst>
      <p:ext uri="{BB962C8B-B14F-4D97-AF65-F5344CB8AC3E}">
        <p14:creationId xmlns:p14="http://schemas.microsoft.com/office/powerpoint/2010/main" val="408439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ABC-73B8-42E5-D45A-B585D66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9296399" cy="553998"/>
          </a:xfrm>
        </p:spPr>
        <p:txBody>
          <a:bodyPr/>
          <a:lstStyle/>
          <a:p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 Configuration 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3B6EA-47F7-8BEB-9BFC-A3A770D74BFB}"/>
              </a:ext>
            </a:extLst>
          </p:cNvPr>
          <p:cNvSpPr txBox="1"/>
          <p:nvPr/>
        </p:nvSpPr>
        <p:spPr>
          <a:xfrm>
            <a:off x="843516" y="990600"/>
            <a:ext cx="1081508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Let’s change the slogan and see what happens. We can log in and fill it in at /admin/config/system/site-information, but we can also do it in the terminal with </a:t>
            </a:r>
            <a:r>
              <a:rPr lang="en-GB" sz="20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endParaRPr lang="en-GB" sz="20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lando </a:t>
            </a:r>
            <a:r>
              <a:rPr lang="en-GB" sz="20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cset</a:t>
            </a: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system.site</a:t>
            </a: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slogan 'Awesome platform’</a:t>
            </a:r>
          </a:p>
          <a:p>
            <a:endParaRPr lang="en-GB" sz="20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90A74D3-86BC-F24D-745E-A5448BB53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603013"/>
            <a:ext cx="9126523" cy="2104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511975-1D6A-A0F7-D97A-D2224B06242B}"/>
              </a:ext>
            </a:extLst>
          </p:cNvPr>
          <p:cNvSpPr txBox="1"/>
          <p:nvPr/>
        </p:nvSpPr>
        <p:spPr>
          <a:xfrm>
            <a:off x="921326" y="5205680"/>
            <a:ext cx="60977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Now run: lando drush cex</a:t>
            </a:r>
          </a:p>
          <a:p>
            <a:endParaRPr lang="en-FI" sz="20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FI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production we can then run:</a:t>
            </a:r>
          </a:p>
          <a:p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</a:t>
            </a:r>
            <a:r>
              <a:rPr lang="en-FI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ando drush drupal cim</a:t>
            </a:r>
          </a:p>
        </p:txBody>
      </p:sp>
    </p:spTree>
    <p:extLst>
      <p:ext uri="{BB962C8B-B14F-4D97-AF65-F5344CB8AC3E}">
        <p14:creationId xmlns:p14="http://schemas.microsoft.com/office/powerpoint/2010/main" val="418833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ABC-73B8-42E5-D45A-B585D66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9296399" cy="553998"/>
          </a:xfrm>
        </p:spPr>
        <p:txBody>
          <a:bodyPr/>
          <a:lstStyle/>
          <a:p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 Configuration 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913BE-2644-2658-1044-E986B3E24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49532"/>
            <a:ext cx="7772400" cy="540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26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ABC-73B8-42E5-D45A-B585D66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9296399" cy="553998"/>
          </a:xfrm>
        </p:spPr>
        <p:txBody>
          <a:bodyPr/>
          <a:lstStyle/>
          <a:p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 Configuration 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CD234-A3AD-5972-8EEE-5F0D7DA60C20}"/>
              </a:ext>
            </a:extLst>
          </p:cNvPr>
          <p:cNvSpPr txBox="1"/>
          <p:nvPr/>
        </p:nvSpPr>
        <p:spPr>
          <a:xfrm>
            <a:off x="824023" y="1295400"/>
            <a:ext cx="9753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effectLst/>
                <a:latin typeface="Helvetica" pitchFamily="2" charset="0"/>
              </a:rPr>
              <a:t>Putting configuration in </a:t>
            </a:r>
            <a:r>
              <a:rPr lang="en-GB" sz="2800" dirty="0" err="1">
                <a:solidFill>
                  <a:schemeClr val="bg1"/>
                </a:solidFill>
                <a:effectLst/>
                <a:latin typeface="Helvetica" pitchFamily="2" charset="0"/>
              </a:rPr>
              <a:t>yaml</a:t>
            </a:r>
            <a:r>
              <a:rPr lang="en-GB" sz="2800" dirty="0">
                <a:solidFill>
                  <a:schemeClr val="bg1"/>
                </a:solidFill>
                <a:effectLst/>
                <a:latin typeface="Helvetica" pitchFamily="2" charset="0"/>
              </a:rPr>
              <a:t> files is a smart thing to do. </a:t>
            </a:r>
          </a:p>
          <a:p>
            <a:endParaRPr lang="en-GB" sz="2800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r>
              <a:rPr lang="en-GB" sz="2800" dirty="0">
                <a:solidFill>
                  <a:schemeClr val="bg1"/>
                </a:solidFill>
                <a:effectLst/>
                <a:latin typeface="Helvetica" pitchFamily="2" charset="0"/>
              </a:rPr>
              <a:t>By running a config import command on production, all the new settings get imported and the site is updated.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DCB9E7E8-FB4E-26B8-A671-0BE8C722B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75" y="3547884"/>
            <a:ext cx="10181220" cy="216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6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ABC-73B8-42E5-D45A-B585D66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9296399" cy="553998"/>
          </a:xfrm>
        </p:spPr>
        <p:txBody>
          <a:bodyPr/>
          <a:lstStyle/>
          <a:p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Creating custom configuration settings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CD234-A3AD-5972-8EEE-5F0D7DA60C20}"/>
              </a:ext>
            </a:extLst>
          </p:cNvPr>
          <p:cNvSpPr txBox="1"/>
          <p:nvPr/>
        </p:nvSpPr>
        <p:spPr>
          <a:xfrm>
            <a:off x="838200" y="1219200"/>
            <a:ext cx="9753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 core and (almost) every module come with configuration files. Most of these have settings that can be edited in the /admin/config section of the site.</a:t>
            </a:r>
          </a:p>
          <a:p>
            <a:pPr algn="just"/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just"/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lando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drupal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generate:form:config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--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uri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mysite.local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just"/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just"/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First, add a module to </a:t>
            </a:r>
            <a:r>
              <a:rPr lang="en-GB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custom/modules 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 the following structure</a:t>
            </a:r>
          </a:p>
          <a:p>
            <a:pPr algn="just"/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just"/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Name your module e.g. “offer”, after that enable the module</a:t>
            </a:r>
          </a:p>
          <a:p>
            <a:pPr algn="just"/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lando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offer –y</a:t>
            </a:r>
          </a:p>
          <a:p>
            <a:pPr algn="just"/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15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ABC-73B8-42E5-D45A-B585D66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9296399" cy="553998"/>
          </a:xfrm>
        </p:spPr>
        <p:txBody>
          <a:bodyPr/>
          <a:lstStyle/>
          <a:p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Creating custom configuration settings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CD234-A3AD-5972-8EEE-5F0D7DA60C20}"/>
              </a:ext>
            </a:extLst>
          </p:cNvPr>
          <p:cNvSpPr txBox="1"/>
          <p:nvPr/>
        </p:nvSpPr>
        <p:spPr>
          <a:xfrm>
            <a:off x="829294" y="1219200"/>
            <a:ext cx="1090550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add a file </a:t>
            </a:r>
            <a:r>
              <a:rPr lang="en-GB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offer/</a:t>
            </a:r>
            <a:r>
              <a:rPr lang="en-GB" sz="28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src</a:t>
            </a:r>
            <a:r>
              <a:rPr lang="en-GB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/Form/</a:t>
            </a:r>
            <a:r>
              <a:rPr lang="en-GB" sz="28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CustomConfigForm.php</a:t>
            </a:r>
            <a:r>
              <a:rPr lang="en-GB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build the config form. </a:t>
            </a:r>
          </a:p>
          <a:p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will start from a default extension of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ConfigFormBase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 and make sure the value gets saved to the proper configuration file key in the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submitForm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 function.</a:t>
            </a:r>
          </a:p>
          <a:p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the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buildForm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 method, I add a section for saving a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textarea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with a snippet.</a:t>
            </a:r>
          </a:p>
          <a:p>
            <a:pPr algn="just"/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4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ABC-73B8-42E5-D45A-B585D66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9296399" cy="553998"/>
          </a:xfrm>
        </p:spPr>
        <p:txBody>
          <a:bodyPr/>
          <a:lstStyle/>
          <a:p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Creating custom configuration settings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CD234-A3AD-5972-8EEE-5F0D7DA60C20}"/>
              </a:ext>
            </a:extLst>
          </p:cNvPr>
          <p:cNvSpPr txBox="1"/>
          <p:nvPr/>
        </p:nvSpPr>
        <p:spPr>
          <a:xfrm>
            <a:off x="838200" y="1288551"/>
            <a:ext cx="7769832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We now need to add </a:t>
            </a:r>
            <a:r>
              <a:rPr lang="en-GB" sz="2800" b="1" dirty="0" err="1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offer.links.menu.yml</a:t>
            </a:r>
            <a:r>
              <a:rPr lang="en-GB" sz="2800" b="1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to add the menu links in our back-end. </a:t>
            </a:r>
          </a:p>
          <a:p>
            <a:endParaRPr lang="en-GB" sz="2800" dirty="0">
              <a:solidFill>
                <a:schemeClr val="bg1"/>
              </a:solidFill>
              <a:latin typeface="Helvetica Neue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800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Clear caches and head over to </a:t>
            </a:r>
            <a:r>
              <a:rPr lang="en-GB" sz="2800" b="1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/admin/config</a:t>
            </a:r>
            <a:endParaRPr lang="en-GB" sz="2800" dirty="0">
              <a:solidFill>
                <a:schemeClr val="bg1"/>
              </a:solidFill>
              <a:latin typeface="Helvetica Neue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10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ABC-73B8-42E5-D45A-B585D66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9296399" cy="553998"/>
          </a:xfrm>
        </p:spPr>
        <p:txBody>
          <a:bodyPr/>
          <a:lstStyle/>
          <a:p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Creating custom configuration settings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CD234-A3AD-5972-8EEE-5F0D7DA60C20}"/>
              </a:ext>
            </a:extLst>
          </p:cNvPr>
          <p:cNvSpPr txBox="1"/>
          <p:nvPr/>
        </p:nvSpPr>
        <p:spPr>
          <a:xfrm>
            <a:off x="838200" y="1143000"/>
            <a:ext cx="10896600" cy="44012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When we save a value, e.g. GTM-123456, and export our configuration, we’ll see a file called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offer.customconfig.yml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containing a key: ‘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tagmanager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’.</a:t>
            </a:r>
          </a:p>
          <a:p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lando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cex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Creating custom configuration gives good insight in the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behavior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configuration.</a:t>
            </a:r>
          </a:p>
          <a:p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8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2226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 Recap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BBFD08-BB7E-4143-9E8D-D1802EBB5D97}"/>
              </a:ext>
            </a:extLst>
          </p:cNvPr>
          <p:cNvSpPr txBox="1"/>
          <p:nvPr/>
        </p:nvSpPr>
        <p:spPr>
          <a:xfrm>
            <a:off x="381000" y="1295400"/>
            <a:ext cx="11125200" cy="3031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Previously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improved our custom theme a bit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 generate, Views practices 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Also created a custom module with hooks example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did group work on several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contrib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modules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GB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9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ABC-73B8-42E5-D45A-B585D66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9296399" cy="553998"/>
          </a:xfrm>
        </p:spPr>
        <p:txBody>
          <a:bodyPr/>
          <a:lstStyle/>
          <a:p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Different configuration per environment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8144F-A85D-17A6-60DD-4F20A7D560A1}"/>
              </a:ext>
            </a:extLst>
          </p:cNvPr>
          <p:cNvSpPr txBox="1"/>
          <p:nvPr/>
        </p:nvSpPr>
        <p:spPr>
          <a:xfrm>
            <a:off x="838200" y="1143000"/>
            <a:ext cx="105918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talked about the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en-GB" sz="28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ebprofiler</a:t>
            </a:r>
            <a:r>
              <a:rPr lang="en-GB" sz="28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module in an earlier section. </a:t>
            </a:r>
          </a:p>
          <a:p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8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is typically something we only want in a development environment. </a:t>
            </a:r>
          </a:p>
          <a:p>
            <a:endParaRPr lang="en-GB" sz="2800" dirty="0">
              <a:solidFill>
                <a:schemeClr val="bg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8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But there are more use cases where the difference between configurations matters.</a:t>
            </a:r>
          </a:p>
          <a:p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GB" sz="2800" dirty="0">
              <a:solidFill>
                <a:schemeClr val="bg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FCAFF23-9626-DCBF-BFF4-E852F01BDC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" r="915" b="43525"/>
          <a:stretch/>
        </p:blipFill>
        <p:spPr>
          <a:xfrm>
            <a:off x="914399" y="4635520"/>
            <a:ext cx="1043940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52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ABC-73B8-42E5-D45A-B585D66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11201400" cy="861774"/>
          </a:xfrm>
        </p:spPr>
        <p:txBody>
          <a:bodyPr/>
          <a:lstStyle/>
          <a:p>
            <a:r>
              <a:rPr lang="en-GB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Scenario A: Install a module on development, but not on production</a:t>
            </a:r>
            <a:br>
              <a:rPr lang="en-GB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FI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36BE2-774A-9445-ED6A-BEB92C694B21}"/>
              </a:ext>
            </a:extLst>
          </p:cNvPr>
          <p:cNvSpPr txBox="1"/>
          <p:nvPr/>
        </p:nvSpPr>
        <p:spPr>
          <a:xfrm>
            <a:off x="838199" y="1066800"/>
            <a:ext cx="580966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first step is to install devel and </a:t>
            </a:r>
            <a:r>
              <a:rPr lang="en-GB" sz="24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webprofiler</a:t>
            </a:r>
            <a:r>
              <a:rPr lang="en-GB" sz="24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module and make sure your sync store is up-to-date by doing: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lando </a:t>
            </a:r>
            <a:r>
              <a:rPr lang="en-GB" sz="24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24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config-export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-y  or lando 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cex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–y</a:t>
            </a:r>
          </a:p>
          <a:p>
            <a:endParaRPr lang="en-GB" sz="2400" dirty="0">
              <a:solidFill>
                <a:schemeClr val="bg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Then add this to your 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settings.php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file:</a:t>
            </a:r>
          </a:p>
          <a:p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$settings['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config_exclude_modules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'] = ['devel', '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webprofiler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’];</a:t>
            </a:r>
          </a:p>
          <a:p>
            <a:endParaRPr lang="en-GB" sz="2400" dirty="0">
              <a:solidFill>
                <a:schemeClr val="bg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After you’ve setup the modules you would like to exclude from your configuration,</a:t>
            </a:r>
          </a:p>
          <a:p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export your config again:</a:t>
            </a:r>
          </a:p>
          <a:p>
            <a:endParaRPr lang="en-GB" sz="2400" dirty="0">
              <a:solidFill>
                <a:schemeClr val="bg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F7241-B377-71B1-A07A-044A00F61E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5" t="8525" r="4545" b="8357"/>
          <a:stretch/>
        </p:blipFill>
        <p:spPr>
          <a:xfrm>
            <a:off x="6647865" y="2514599"/>
            <a:ext cx="5372932" cy="327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8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ABC-73B8-42E5-D45A-B585D66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11201400" cy="861774"/>
          </a:xfrm>
        </p:spPr>
        <p:txBody>
          <a:bodyPr/>
          <a:lstStyle/>
          <a:p>
            <a:r>
              <a:rPr lang="en-GB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Scenario A: Install a module on development, but not on production</a:t>
            </a:r>
            <a:br>
              <a:rPr lang="en-GB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FI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36BE2-774A-9445-ED6A-BEB92C694B21}"/>
              </a:ext>
            </a:extLst>
          </p:cNvPr>
          <p:cNvSpPr txBox="1"/>
          <p:nvPr/>
        </p:nvSpPr>
        <p:spPr>
          <a:xfrm>
            <a:off x="838200" y="990600"/>
            <a:ext cx="112014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see that all of the configuration that was added by devel and 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webprofiler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gets removed from the sync store. On a production site, there will be no devel and 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webprofiler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endParaRPr lang="en-GB" sz="24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could go further and also make sure there is no devel module in our modules folder on production. For this, we would want to exclude it from our 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composer.json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file by using the --dev flag. We would do the following. Note that it is best to do this while setting up your environments the first time:</a:t>
            </a:r>
          </a:p>
          <a:p>
            <a:endParaRPr lang="en-GB" sz="24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$ composer require --dev drupal/devel</a:t>
            </a:r>
          </a:p>
          <a:p>
            <a:endParaRPr lang="en-GB" sz="24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results in those dependencies being added into the 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composer.json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file under</a:t>
            </a:r>
          </a:p>
          <a:p>
            <a:r>
              <a:rPr lang="en-GB" sz="1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require-dev:</a:t>
            </a:r>
          </a:p>
          <a:p>
            <a:r>
              <a:rPr lang="en-GB" sz="1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"require-dev": {</a:t>
            </a:r>
          </a:p>
          <a:p>
            <a:r>
              <a:rPr lang="en-GB" sz="1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"drupal/devel": "^4.0"</a:t>
            </a:r>
          </a:p>
          <a:p>
            <a:r>
              <a:rPr lang="en-GB" sz="1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19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ABC-73B8-42E5-D45A-B585D66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9296399" cy="553998"/>
          </a:xfrm>
        </p:spPr>
        <p:txBody>
          <a:bodyPr/>
          <a:lstStyle/>
          <a:p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Group work 1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4209E-6862-D35C-CD37-B9DD91B7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43000"/>
            <a:ext cx="9525000" cy="3724096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work with your group to add a simple react app inside Drupal </a:t>
            </a:r>
          </a:p>
          <a:p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Please don’t use the “hello world” example that we just did together.</a:t>
            </a:r>
          </a:p>
          <a:p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Feel free to experiment and fail – that is how </a:t>
            </a:r>
            <a:r>
              <a:rPr lang="en-GB" sz="28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learn!</a:t>
            </a:r>
          </a:p>
          <a:p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AutoNum type="arabicPeriod"/>
            </a:pPr>
            <a:endParaRPr lang="en-GB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61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ABC-73B8-42E5-D45A-B585D66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9296399" cy="553998"/>
          </a:xfrm>
        </p:spPr>
        <p:txBody>
          <a:bodyPr/>
          <a:lstStyle/>
          <a:p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Group work 2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4209E-6862-D35C-CD37-B9DD91B7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43000"/>
            <a:ext cx="10972800" cy="5273238"/>
          </a:xfrm>
        </p:spPr>
        <p:txBody>
          <a:bodyPr/>
          <a:lstStyle/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Install and use REST module inside your drupal</a:t>
            </a: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-	Check do you have REST UI, RESTful Web Services in your Drupal, if yes just install them</a:t>
            </a: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-  Click on Configuration 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Web services  REST</a:t>
            </a: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	-   Enable resource name “Content” with path /node/{node}: GET, POST, PATCH, DELETE</a:t>
            </a: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 -   Can you use GET method from POSTMAN</a:t>
            </a: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GB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Optional/Extra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After enabling the REST module, create a view with the REST export settings feature for your “Content”</a:t>
            </a: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https://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localhost:YOURPORT</a:t>
            </a:r>
            <a:r>
              <a:rPr lang="en-GB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/node/</a:t>
            </a:r>
            <a:r>
              <a:rPr lang="en-GB" sz="28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?_format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json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-   Can you use GET method from POSTMAN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512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ABC-73B8-42E5-D45A-B585D66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9296399" cy="553998"/>
          </a:xfrm>
        </p:spPr>
        <p:txBody>
          <a:bodyPr/>
          <a:lstStyle/>
          <a:p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Group presentation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4209E-6862-D35C-CD37-B9DD91B7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682" y="1295400"/>
            <a:ext cx="10210800" cy="3954929"/>
          </a:xfrm>
        </p:spPr>
        <p:txBody>
          <a:bodyPr/>
          <a:lstStyle/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Group presentation will start when every team is ready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 5-10 minutes per group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Others will evaluate the presentation and provide feedback on its Learning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Group work results.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Ask questions and answers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Note: Remember not to vote for your group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Upload the slides in the Group work folder in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itsLearning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Keep the presentation short and unique </a:t>
            </a: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	  (Please try to avoid repetition)</a:t>
            </a:r>
          </a:p>
        </p:txBody>
      </p:sp>
    </p:spTree>
    <p:extLst>
      <p:ext uri="{BB962C8B-B14F-4D97-AF65-F5344CB8AC3E}">
        <p14:creationId xmlns:p14="http://schemas.microsoft.com/office/powerpoint/2010/main" val="113354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2226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Today Topics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BBFD08-BB7E-4143-9E8D-D1802EBB5D97}"/>
              </a:ext>
            </a:extLst>
          </p:cNvPr>
          <p:cNvSpPr txBox="1"/>
          <p:nvPr/>
        </p:nvSpPr>
        <p:spPr>
          <a:xfrm>
            <a:off x="381000" y="1066800"/>
            <a:ext cx="10896600" cy="44242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 with React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Hello React! 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 Drupal 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 Configurations: </a:t>
            </a:r>
            <a:r>
              <a:rPr lang="en-GB" sz="2800" dirty="0" err="1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28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2800" dirty="0" err="1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cex</a:t>
            </a:r>
            <a:r>
              <a:rPr lang="en-GB" sz="28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cim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Group work 1: 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work with your group to add react app inside Drupal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Group work 2: 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REST module inside your drupal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Optional/Extra: After enabling REST module, create a view with the REST export feature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Group work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1505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1CB8-ED87-7B22-8E64-8B5B5933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9976"/>
            <a:ext cx="9738359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Traditional vs Progressively vs Fully Decoupled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EC54D-7C1C-F4CA-6D15-089813BCA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066800"/>
            <a:ext cx="9875520" cy="738664"/>
          </a:xfrm>
        </p:spPr>
        <p:txBody>
          <a:bodyPr/>
          <a:lstStyle/>
          <a:p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React and Drupal can be used together in two different ways: fully decoupled, also known as headless, or progressively decoupled.</a:t>
            </a:r>
            <a:endParaRPr lang="en-FI" sz="24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C1E5162-DC39-704A-FD60-68197CB0D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35" y="2133600"/>
            <a:ext cx="862372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6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ABC-73B8-42E5-D45A-B585D66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11201400" cy="1092607"/>
          </a:xfrm>
        </p:spPr>
        <p:txBody>
          <a:bodyPr/>
          <a:lstStyle/>
          <a:p>
            <a:r>
              <a:rPr lang="en-GB" sz="36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Hello, React! </a:t>
            </a: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 Drupal                                          1/3 </a:t>
            </a:r>
            <a:b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4209E-6862-D35C-CD37-B9DD91B7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10292"/>
            <a:ext cx="11201400" cy="5847755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AutoNum type="arabicPeriod"/>
            </a:pP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can embed React with either theme or module</a:t>
            </a:r>
          </a:p>
          <a:p>
            <a:pPr marL="342900" indent="-342900">
              <a:buAutoNum type="arabicPeriod"/>
            </a:pP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Write the info.yml file and enable the new theme  (</a:t>
            </a:r>
            <a:r>
              <a:rPr lang="en-GB" sz="20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Appearance</a:t>
            </a:r>
            <a:r>
              <a:rPr lang="en-GB" sz="20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Install</a:t>
            </a: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and set as default)</a:t>
            </a: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a </a:t>
            </a:r>
            <a:r>
              <a:rPr lang="en-GB" sz="2000" i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js</a:t>
            </a:r>
            <a:r>
              <a:rPr lang="en-GB" sz="20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GB" sz="2000" i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src</a:t>
            </a:r>
            <a:r>
              <a:rPr lang="en-GB" sz="20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directory in your theme for your JavaScript if you haven't already, e.g. </a:t>
            </a:r>
            <a:r>
              <a:rPr lang="en-GB" sz="20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/themes/</a:t>
            </a:r>
            <a:r>
              <a:rPr lang="en-GB" sz="2000" i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react_drupal_theme</a:t>
            </a:r>
            <a:r>
              <a:rPr lang="en-GB" sz="20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GB" sz="2000" i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js</a:t>
            </a:r>
            <a:r>
              <a:rPr lang="en-GB" sz="20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GB" sz="2000" i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src</a:t>
            </a:r>
            <a:endParaRPr lang="en-GB" sz="2000" i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AutoNum type="arabicPeriod"/>
            </a:pP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a new file </a:t>
            </a:r>
            <a:r>
              <a:rPr lang="en-GB" sz="20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index.jsx</a:t>
            </a: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lvl="1"/>
            <a:r>
              <a:rPr lang="en-GB" sz="20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ReactDOM.render</a:t>
            </a: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</a:p>
          <a:p>
            <a:pPr lvl="1"/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&lt;h1&gt; Hello React - Drupal&lt;/h1&gt;,</a:t>
            </a:r>
          </a:p>
          <a:p>
            <a:pPr lvl="1"/>
            <a:r>
              <a:rPr lang="en-GB" sz="20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document.getElementById</a:t>
            </a: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('react-app')</a:t>
            </a:r>
          </a:p>
          <a:p>
            <a:pPr lvl="1"/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);</a:t>
            </a:r>
          </a:p>
          <a:p>
            <a:pPr marL="342900" indent="-342900">
              <a:buAutoNum type="arabicPeriod" startAt="5"/>
            </a:pP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Setting up JS build package manager (e.g. Parcel, webpack)</a:t>
            </a:r>
          </a:p>
          <a:p>
            <a:pPr marL="342900" indent="-342900">
              <a:buAutoNum type="arabicPeriod" startAt="5"/>
            </a:pP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Install React, webpack, and Babel</a:t>
            </a:r>
          </a:p>
          <a:p>
            <a:pPr marL="342900" indent="-342900">
              <a:buAutoNum type="arabicPeriod" startAt="5"/>
            </a:pP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your terminal and from root directory of your theme or module e.g. /theme/</a:t>
            </a:r>
            <a:r>
              <a:rPr lang="en-GB" sz="20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react_drupal_theme</a:t>
            </a: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</a:p>
          <a:p>
            <a:pPr marL="342900" indent="-342900">
              <a:buAutoNum type="arabicPeriod" startAt="5"/>
            </a:pP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</a:t>
            </a:r>
            <a:r>
              <a:rPr lang="en-GB" sz="20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package.json</a:t>
            </a: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file e.g. </a:t>
            </a:r>
            <a:r>
              <a:rPr lang="en-GB" sz="20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npm</a:t>
            </a: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</a:t>
            </a: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-y</a:t>
            </a:r>
          </a:p>
          <a:p>
            <a:pPr marL="342900" indent="-342900">
              <a:buAutoNum type="arabicPeriod" startAt="5"/>
            </a:pP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Install dependencies:</a:t>
            </a:r>
          </a:p>
          <a:p>
            <a:pPr lvl="1"/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npm</a:t>
            </a: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install --save react react-</a:t>
            </a:r>
            <a:r>
              <a:rPr lang="en-GB" sz="20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dom</a:t>
            </a: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prop-types</a:t>
            </a:r>
          </a:p>
          <a:p>
            <a:r>
              <a:rPr lang="en-GB" sz="2000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        </a:t>
            </a:r>
            <a:r>
              <a:rPr lang="en-GB" sz="2000" dirty="0" err="1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npm</a:t>
            </a:r>
            <a:r>
              <a:rPr lang="en-GB" sz="2000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 install --save-dev @babel/core @babel/preset-env @babel/preset-react babel-loader webpack webpack-cli</a:t>
            </a:r>
          </a:p>
          <a:p>
            <a:r>
              <a:rPr lang="en-GB" sz="2000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10.  Configure webpack with webpack.config.js file</a:t>
            </a:r>
            <a:endParaRPr lang="en-GB">
              <a:solidFill>
                <a:schemeClr val="bg1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3590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ABC-73B8-42E5-D45A-B585D66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11277600" cy="1092607"/>
          </a:xfrm>
        </p:spPr>
        <p:txBody>
          <a:bodyPr/>
          <a:lstStyle/>
          <a:p>
            <a:r>
              <a:rPr lang="en-GB" sz="36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Hello, React! </a:t>
            </a: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 Drupal                                          2/3</a:t>
            </a:r>
            <a:b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4209E-6862-D35C-CD37-B9DD91B7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43000"/>
            <a:ext cx="11125200" cy="553997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a </a:t>
            </a:r>
            <a:r>
              <a:rPr lang="en-GB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webpack.config.js</a:t>
            </a:r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file in the root of your theme, see an </a:t>
            </a:r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</a:t>
            </a:r>
            <a:endParaRPr lang="en-GB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AutoNum type="arabicPeriod" startAt="2"/>
            </a:pP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webpack.config.js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uses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isDevMode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variable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change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configuration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depending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on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wheather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running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”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development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”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production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342900" indent="-342900">
              <a:buAutoNum type="arabicPeriod" startAt="2"/>
            </a:pP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Configure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Babel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with .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babelrc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  <a:endParaRPr lang="fi-FI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AutoNum type="arabicPeriod" startAt="2"/>
            </a:pP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Inside /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themes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react_drupal_theme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/.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babelrc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following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{</a:t>
            </a:r>
            <a:b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"</a:t>
            </a:r>
            <a:r>
              <a:rPr lang="en-GB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presets</a:t>
            </a:r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": [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"@babel/</a:t>
            </a:r>
            <a:r>
              <a:rPr lang="en-GB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preset</a:t>
            </a:r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-env",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"@babel/</a:t>
            </a:r>
            <a:r>
              <a:rPr lang="en-GB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preset</a:t>
            </a:r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-react"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]</a:t>
            </a:r>
            <a:b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}</a:t>
            </a:r>
          </a:p>
          <a:p>
            <a:pPr marL="342900" indent="-342900">
              <a:buAutoNum type="arabicPeriod" startAt="2"/>
            </a:pP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need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define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 drupal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asset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that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tells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Drupal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where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our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JS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files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themes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react_drupal_theme.libraries.yml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following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lvl="1"/>
            <a:r>
              <a:rPr lang="en-GB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react_app</a:t>
            </a:r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version: VERSION</a:t>
            </a:r>
          </a:p>
          <a:p>
            <a:pPr lvl="1"/>
            <a:r>
              <a:rPr lang="en-GB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lvl="1"/>
            <a:r>
              <a:rPr lang="en-GB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GB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</a:t>
            </a:r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GB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main.min.js</a:t>
            </a:r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{minified: true}</a:t>
            </a:r>
          </a:p>
          <a:p>
            <a:pPr marL="342900" indent="-342900">
              <a:buAutoNum type="arabicPeriod" startAt="6"/>
            </a:pPr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your theme directory, create the </a:t>
            </a:r>
            <a:r>
              <a:rPr lang="en-GB" i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js</a:t>
            </a:r>
            <a:r>
              <a:rPr lang="en-GB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GB" i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</a:t>
            </a:r>
            <a:r>
              <a:rPr lang="en-GB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folder</a:t>
            </a:r>
          </a:p>
          <a:p>
            <a:pPr marL="342900" indent="-342900">
              <a:buAutoNum type="arabicPeriod" startAt="6"/>
            </a:pPr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some helper scripts e.g. start and build script</a:t>
            </a:r>
          </a:p>
          <a:p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8.  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Now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run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commands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e.g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npm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run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start</a:t>
            </a:r>
            <a:r>
              <a:rPr lang="fi-FI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fi-FI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build</a:t>
            </a:r>
            <a:endParaRPr lang="fi-FI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ABC-73B8-42E5-D45A-B585D66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11353800" cy="1092607"/>
          </a:xfrm>
        </p:spPr>
        <p:txBody>
          <a:bodyPr/>
          <a:lstStyle/>
          <a:p>
            <a:r>
              <a:rPr lang="en-GB" sz="36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Hello, React! </a:t>
            </a: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 Drupal                                          3/3 </a:t>
            </a:r>
            <a:b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4209E-6862-D35C-CD37-B9DD91B7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75584"/>
            <a:ext cx="11125200" cy="590931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a .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gitignore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file in the root of your theme</a:t>
            </a:r>
          </a:p>
          <a:p>
            <a:pPr lvl="1"/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node_modules</a:t>
            </a:r>
            <a:endParaRPr lang="en-GB" sz="24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dist_dev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           -- optional</a:t>
            </a:r>
          </a:p>
          <a:p>
            <a:pPr marL="342900" indent="-342900">
              <a:buAutoNum type="arabicPeriod" startAt="2"/>
            </a:pP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 us override 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page.html.twig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template and add a &lt;div&gt; into the sidebar so our react app will render in the sidebar above any configured blocks</a:t>
            </a:r>
          </a:p>
          <a:p>
            <a:pPr marL="342900" indent="-342900">
              <a:buAutoNum type="arabicPeriod" startAt="2"/>
            </a:pP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Copy core/themes/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bartik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/templates/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page.html.twig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into /themes/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react_drupal_theme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/templates directory</a:t>
            </a:r>
          </a:p>
          <a:p>
            <a:pPr marL="342900" indent="-342900">
              <a:buAutoNum type="arabicPeriod" startAt="2"/>
            </a:pP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Clear the drupal cache</a:t>
            </a:r>
          </a:p>
          <a:p>
            <a:pPr marL="342900" indent="-342900">
              <a:buFontTx/>
              <a:buAutoNum type="arabicPeriod" startAt="2"/>
            </a:pP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 section  “sidebar-first” and remove </a:t>
            </a:r>
            <a:r>
              <a:rPr lang="en-GB" sz="2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if </a:t>
            </a:r>
            <a:r>
              <a:rPr lang="en-GB" sz="24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page.sidebar_first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conditional so that sidebar is always rendered and add </a:t>
            </a:r>
            <a:r>
              <a:rPr lang="en-GB" sz="2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&lt;div id=“react-app” class=“block”&gt;React app loads here&lt;/div&gt;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after &lt;aside class="section" role="complementary"&gt;</a:t>
            </a:r>
          </a:p>
          <a:p>
            <a:pPr marL="342900" indent="-342900">
              <a:buAutoNum type="arabicPeriod" startAt="2"/>
            </a:pP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Include asset library by updating 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react_drupal_theme.info.yml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lvl="1"/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libraries:</a:t>
            </a:r>
          </a:p>
          <a:p>
            <a:pPr lvl="1"/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react_hello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react_app</a:t>
            </a:r>
            <a:endParaRPr lang="en-GB" sz="24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Tx/>
              <a:buAutoNum type="arabicPeriod" startAt="2"/>
            </a:pP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Clear the drupal cache</a:t>
            </a:r>
          </a:p>
        </p:txBody>
      </p:sp>
    </p:spTree>
    <p:extLst>
      <p:ext uri="{BB962C8B-B14F-4D97-AF65-F5344CB8AC3E}">
        <p14:creationId xmlns:p14="http://schemas.microsoft.com/office/powerpoint/2010/main" val="260534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ABC-73B8-42E5-D45A-B585D66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9296399" cy="553998"/>
          </a:xfrm>
        </p:spPr>
        <p:txBody>
          <a:bodyPr/>
          <a:lstStyle/>
          <a:p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 Configuration </a:t>
            </a:r>
            <a:endParaRPr lang="en-FI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86285E-8C53-355D-9E50-BE4F9525F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43000"/>
            <a:ext cx="10972800" cy="1969770"/>
          </a:xfrm>
        </p:spPr>
        <p:txBody>
          <a:bodyPr/>
          <a:lstStyle/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can export the configuration to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yaml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-files in a folder we choose. I prefer to keep configuration in the root, so we should see a new folder e.g. /config in the root of our project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A1BEF46-5783-2D00-B7CF-EC6D79603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25" y="3429000"/>
            <a:ext cx="10120149" cy="258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7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ABC-73B8-42E5-D45A-B585D66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9296399" cy="553998"/>
          </a:xfrm>
        </p:spPr>
        <p:txBody>
          <a:bodyPr/>
          <a:lstStyle/>
          <a:p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 Configuration </a:t>
            </a:r>
            <a:endParaRPr lang="en-FI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86285E-8C53-355D-9E50-BE4F9525F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10896600" cy="2167260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define the configuration folder in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settings.php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.. Look for the</a:t>
            </a:r>
          </a:p>
          <a:p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$settings['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config_sync_directory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']</a:t>
            </a:r>
          </a:p>
          <a:p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set it to:</a:t>
            </a:r>
          </a:p>
          <a:p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$settings['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config_sync_directory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'] = './config/global';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807CB-5873-3FD9-8F95-570721E0B1D5}"/>
              </a:ext>
            </a:extLst>
          </p:cNvPr>
          <p:cNvSpPr txBox="1"/>
          <p:nvPr/>
        </p:nvSpPr>
        <p:spPr>
          <a:xfrm>
            <a:off x="838201" y="3200400"/>
            <a:ext cx="104393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Export all our current configuration with </a:t>
            </a:r>
            <a:r>
              <a:rPr lang="en-GB" sz="28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28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en-GB" sz="28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28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cex</a:t>
            </a:r>
            <a:r>
              <a:rPr lang="en-GB" sz="28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 an alias for </a:t>
            </a:r>
            <a:r>
              <a:rPr lang="en-GB" sz="28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config-export):</a:t>
            </a:r>
          </a:p>
          <a:p>
            <a:endParaRPr lang="en-GB" sz="2800" dirty="0">
              <a:solidFill>
                <a:schemeClr val="bg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8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28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cex</a:t>
            </a:r>
            <a:endParaRPr lang="en-GB" sz="2800" dirty="0">
              <a:solidFill>
                <a:schemeClr val="bg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8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should now see a new folder e.g. /config</a:t>
            </a:r>
          </a:p>
        </p:txBody>
      </p:sp>
    </p:spTree>
    <p:extLst>
      <p:ext uri="{BB962C8B-B14F-4D97-AF65-F5344CB8AC3E}">
        <p14:creationId xmlns:p14="http://schemas.microsoft.com/office/powerpoint/2010/main" val="15917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5306</TotalTime>
  <Words>1824</Words>
  <Application>Microsoft Office PowerPoint</Application>
  <PresentationFormat>Widescreen</PresentationFormat>
  <Paragraphs>202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Drupal Recap</vt:lpstr>
      <vt:lpstr>Today Topics</vt:lpstr>
      <vt:lpstr>Traditional vs Progressively vs Fully Decoupled</vt:lpstr>
      <vt:lpstr>Hello, React! With Drupal                                          1/3  </vt:lpstr>
      <vt:lpstr>Hello, React! With Drupal                                          2/3 </vt:lpstr>
      <vt:lpstr>Hello, React! With Drupal                                          3/3  </vt:lpstr>
      <vt:lpstr>Drupal Configuration </vt:lpstr>
      <vt:lpstr>Drupal Configuration </vt:lpstr>
      <vt:lpstr>Drupal Configuration </vt:lpstr>
      <vt:lpstr>Drupal Configuration </vt:lpstr>
      <vt:lpstr>Drupal Configuration </vt:lpstr>
      <vt:lpstr>Drupal Configuration </vt:lpstr>
      <vt:lpstr>Drupal Configuration </vt:lpstr>
      <vt:lpstr>Drupal Configuration </vt:lpstr>
      <vt:lpstr>Creating custom configuration settings</vt:lpstr>
      <vt:lpstr>Creating custom configuration settings</vt:lpstr>
      <vt:lpstr>Creating custom configuration settings</vt:lpstr>
      <vt:lpstr>Creating custom configuration settings</vt:lpstr>
      <vt:lpstr>Different configuration per environment</vt:lpstr>
      <vt:lpstr>Scenario A: Install a module on development, but not on production </vt:lpstr>
      <vt:lpstr>Scenario A: Install a module on development, but not on production </vt:lpstr>
      <vt:lpstr>Group work 1</vt:lpstr>
      <vt:lpstr>Group work 2</vt:lpstr>
      <vt:lpstr>Group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Kalwar Santosh</cp:lastModifiedBy>
  <cp:revision>920</cp:revision>
  <dcterms:created xsi:type="dcterms:W3CDTF">2021-08-09T07:01:51Z</dcterms:created>
  <dcterms:modified xsi:type="dcterms:W3CDTF">2022-09-09T04:53:44Z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2021-03-22T00:00:00Z</vt:filetime>
  </property>
  <property fmtid="{D5CDD505-2E9C-101B-9397-08002B2CF9AE}" pid="3" name="LastSaved">
    <vt:filetime>2021-08-09T00:00:00Z</vt:filetime>
  </property>
</Properties>
</file>