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91" r:id="rId4"/>
    <p:sldId id="293" r:id="rId5"/>
    <p:sldId id="287" r:id="rId6"/>
    <p:sldId id="297" r:id="rId7"/>
    <p:sldId id="276" r:id="rId8"/>
    <p:sldId id="277" r:id="rId9"/>
    <p:sldId id="296" r:id="rId10"/>
    <p:sldId id="294" r:id="rId11"/>
    <p:sldId id="295" r:id="rId12"/>
    <p:sldId id="298" r:id="rId13"/>
    <p:sldId id="300" r:id="rId14"/>
    <p:sldId id="304" r:id="rId15"/>
    <p:sldId id="303" r:id="rId16"/>
    <p:sldId id="299" r:id="rId17"/>
    <p:sldId id="301" r:id="rId18"/>
    <p:sldId id="302" r:id="rId19"/>
    <p:sldId id="305" r:id="rId20"/>
  </p:sldIdLst>
  <p:sldSz cx="12192000" cy="6858000"/>
  <p:notesSz cx="12192000" cy="6858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CA0CC-5369-4EC4-9167-A55B26481E08}" v="3" dt="2022-09-15T08:07:35"/>
    <p1510:client id="{D0E9E339-76F7-4475-B08B-5654F560B17C}" v="597" dt="2022-09-15T16:28:10.7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71"/>
    <p:restoredTop sz="87353"/>
  </p:normalViewPr>
  <p:slideViewPr>
    <p:cSldViewPr>
      <p:cViewPr varScale="1">
        <p:scale>
          <a:sx n="80" d="100"/>
          <a:sy n="80" d="100"/>
        </p:scale>
        <p:origin x="200" y="15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Kalwar" userId="GiF2jbEckqPwT6uhf9s8Hw5hT2VjXcEmaeH3l6dA23I=" providerId="None" clId="Web-{CA8CA0CC-5369-4EC4-9167-A55B26481E08}"/>
    <pc:docChg chg="modSld">
      <pc:chgData name="Santosh Kalwar" userId="GiF2jbEckqPwT6uhf9s8Hw5hT2VjXcEmaeH3l6dA23I=" providerId="None" clId="Web-{CA8CA0CC-5369-4EC4-9167-A55B26481E08}" dt="2022-09-15T08:07:33.578" v="1" actId="20577"/>
      <pc:docMkLst>
        <pc:docMk/>
      </pc:docMkLst>
      <pc:sldChg chg="modSp">
        <pc:chgData name="Santosh Kalwar" userId="GiF2jbEckqPwT6uhf9s8Hw5hT2VjXcEmaeH3l6dA23I=" providerId="None" clId="Web-{CA8CA0CC-5369-4EC4-9167-A55B26481E08}" dt="2022-09-15T08:07:33.578" v="1" actId="20577"/>
        <pc:sldMkLst>
          <pc:docMk/>
          <pc:sldMk cId="1248995607" sldId="277"/>
        </pc:sldMkLst>
        <pc:spChg chg="mod">
          <ac:chgData name="Santosh Kalwar" userId="GiF2jbEckqPwT6uhf9s8Hw5hT2VjXcEmaeH3l6dA23I=" providerId="None" clId="Web-{CA8CA0CC-5369-4EC4-9167-A55B26481E08}" dt="2022-09-15T08:07:33.578" v="1" actId="20577"/>
          <ac:spMkLst>
            <pc:docMk/>
            <pc:sldMk cId="1248995607" sldId="277"/>
            <ac:spMk id="3" creationId="{14723986-C949-BDF6-3D04-DD5131494F47}"/>
          </ac:spMkLst>
        </pc:spChg>
      </pc:sldChg>
    </pc:docChg>
  </pc:docChgLst>
  <pc:docChgLst>
    <pc:chgData name="Santosh Kalwar" userId="GiF2jbEckqPwT6uhf9s8Hw5hT2VjXcEmaeH3l6dA23I=" providerId="None" clId="Web-{D0E9E339-76F7-4475-B08B-5654F560B17C}"/>
    <pc:docChg chg="addSld modSld">
      <pc:chgData name="Santosh Kalwar" userId="GiF2jbEckqPwT6uhf9s8Hw5hT2VjXcEmaeH3l6dA23I=" providerId="None" clId="Web-{D0E9E339-76F7-4475-B08B-5654F560B17C}" dt="2022-09-15T16:28:07.592" v="305" actId="20577"/>
      <pc:docMkLst>
        <pc:docMk/>
      </pc:docMkLst>
      <pc:sldChg chg="modSp">
        <pc:chgData name="Santosh Kalwar" userId="GiF2jbEckqPwT6uhf9s8Hw5hT2VjXcEmaeH3l6dA23I=" providerId="None" clId="Web-{D0E9E339-76F7-4475-B08B-5654F560B17C}" dt="2022-09-15T16:26:53.624" v="274" actId="20577"/>
        <pc:sldMkLst>
          <pc:docMk/>
          <pc:sldMk cId="3641279468" sldId="300"/>
        </pc:sldMkLst>
        <pc:spChg chg="mod">
          <ac:chgData name="Santosh Kalwar" userId="GiF2jbEckqPwT6uhf9s8Hw5hT2VjXcEmaeH3l6dA23I=" providerId="None" clId="Web-{D0E9E339-76F7-4475-B08B-5654F560B17C}" dt="2022-09-15T16:26:53.624" v="274" actId="20577"/>
          <ac:spMkLst>
            <pc:docMk/>
            <pc:sldMk cId="3641279468" sldId="300"/>
            <ac:spMk id="5" creationId="{92BCFF57-40D5-3D53-396A-C10090539444}"/>
          </ac:spMkLst>
        </pc:spChg>
      </pc:sldChg>
      <pc:sldChg chg="modSp add replId">
        <pc:chgData name="Santosh Kalwar" userId="GiF2jbEckqPwT6uhf9s8Hw5hT2VjXcEmaeH3l6dA23I=" providerId="None" clId="Web-{D0E9E339-76F7-4475-B08B-5654F560B17C}" dt="2022-09-15T16:28:07.592" v="305" actId="20577"/>
        <pc:sldMkLst>
          <pc:docMk/>
          <pc:sldMk cId="1785165989" sldId="305"/>
        </pc:sldMkLst>
        <pc:spChg chg="mod">
          <ac:chgData name="Santosh Kalwar" userId="GiF2jbEckqPwT6uhf9s8Hw5hT2VjXcEmaeH3l6dA23I=" providerId="None" clId="Web-{D0E9E339-76F7-4475-B08B-5654F560B17C}" dt="2022-09-15T16:21:32.983" v="49" actId="20577"/>
          <ac:spMkLst>
            <pc:docMk/>
            <pc:sldMk cId="1785165989" sldId="305"/>
            <ac:spMk id="2" creationId="{8818C70A-CCEA-891A-8FAA-9833B94EAB20}"/>
          </ac:spMkLst>
        </pc:spChg>
        <pc:spChg chg="mod">
          <ac:chgData name="Santosh Kalwar" userId="GiF2jbEckqPwT6uhf9s8Hw5hT2VjXcEmaeH3l6dA23I=" providerId="None" clId="Web-{D0E9E339-76F7-4475-B08B-5654F560B17C}" dt="2022-09-15T16:28:07.592" v="305" actId="20577"/>
          <ac:spMkLst>
            <pc:docMk/>
            <pc:sldMk cId="1785165989" sldId="305"/>
            <ac:spMk id="4" creationId="{2B73F234-B531-1100-742F-E9BA9424BD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93F52-A208-D84E-9A1B-215B0F1D5A3D}" type="datetimeFigureOut">
              <a:rPr lang="en-FI" smtClean="0"/>
              <a:t>09/15/2022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B009-7129-5E48-99C6-87F53199474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2714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2929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94029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82665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09230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8263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8451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37856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49214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815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0968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0286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676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0425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2658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694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2628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92117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B009-7129-5E48-99C6-87F531994743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3674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9704" y="0"/>
            <a:ext cx="11742420" cy="6858000"/>
          </a:xfrm>
          <a:custGeom>
            <a:avLst/>
            <a:gdLst/>
            <a:ahLst/>
            <a:cxnLst/>
            <a:rect l="l" t="t" r="r" b="b"/>
            <a:pathLst>
              <a:path w="11742420" h="6858000">
                <a:moveTo>
                  <a:pt x="0" y="6857999"/>
                </a:moveTo>
                <a:lnTo>
                  <a:pt x="11742295" y="6857999"/>
                </a:lnTo>
                <a:lnTo>
                  <a:pt x="1174229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" y="0"/>
            <a:ext cx="450215" cy="6858000"/>
          </a:xfrm>
          <a:custGeom>
            <a:avLst/>
            <a:gdLst/>
            <a:ahLst/>
            <a:cxnLst/>
            <a:rect l="l" t="t" r="r" b="b"/>
            <a:pathLst>
              <a:path w="450215" h="6858000">
                <a:moveTo>
                  <a:pt x="449705" y="0"/>
                </a:moveTo>
                <a:lnTo>
                  <a:pt x="0" y="0"/>
                </a:lnTo>
                <a:lnTo>
                  <a:pt x="0" y="6857999"/>
                </a:lnTo>
                <a:lnTo>
                  <a:pt x="449705" y="6857999"/>
                </a:lnTo>
                <a:lnTo>
                  <a:pt x="44970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655" y="359829"/>
            <a:ext cx="2156688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8239" y="1329435"/>
            <a:ext cx="9875520" cy="166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ddons.mozilla.org/en-US/firefox/addon/access-control-allow-origi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ome.google.com/webstore/detail/allow-cors-access-control/lhobafahddgcelffkeicbaginigeejl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elmacloud.com/drive/s/wb0jcrknBokjh1Sdw58XlJFhuN04E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eate,_read,_update_and_dele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elmacloud.com/drive/s/yo2A5pAjJN99b6h914Mfd5frLOJis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lando.dev/guides/db-export.html" TargetMode="External"/><Relationship Id="rId4" Type="http://schemas.openxmlformats.org/officeDocument/2006/relationships/hyperlink" Target="https://docs.lando.dev/guides/db-import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upal.org/project/charts" TargetMode="External"/><Relationship Id="rId3" Type="http://schemas.openxmlformats.org/officeDocument/2006/relationships/hyperlink" Target="https://www.drupal.org/project/gin" TargetMode="External"/><Relationship Id="rId7" Type="http://schemas.openxmlformats.org/officeDocument/2006/relationships/hyperlink" Target="https://www.drupal.org/project/paragraph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rupal.org/project/ds" TargetMode="External"/><Relationship Id="rId5" Type="http://schemas.openxmlformats.org/officeDocument/2006/relationships/hyperlink" Target="https://www.drupal.org/project/next" TargetMode="External"/><Relationship Id="rId4" Type="http://schemas.openxmlformats.org/officeDocument/2006/relationships/hyperlink" Target="https://www.drupal.org/project/entity_browser" TargetMode="External"/><Relationship Id="rId9" Type="http://schemas.openxmlformats.org/officeDocument/2006/relationships/hyperlink" Target="https://www.drupal.org/project/search_ap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https://1.bp.blogspot.com/-0Q-l0_LCqBM/YGGUo_tlIKI/AAAAAAAAJBQ/ndIhb0EVq60voP_kLC6xTxlB2FDRuwDfACNcBGAsYHQ/s840/headlessDrupal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ather.com/" TargetMode="External"/><Relationship Id="rId7" Type="http://schemas.openxmlformats.org/officeDocument/2006/relationships/hyperlink" Target="https://www.drupal.org/case-study/the-weather-channel-weather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mg.com/" TargetMode="External"/><Relationship Id="rId5" Type="http://schemas.openxmlformats.org/officeDocument/2006/relationships/hyperlink" Target="https://www.greatwolf.com/" TargetMode="External"/><Relationship Id="rId4" Type="http://schemas.openxmlformats.org/officeDocument/2006/relationships/hyperlink" Target="https://www.nbc.com/the-tonight-sho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fordrup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vents.drupal.org/baltimore2017/sessions/look-possible-future-all-us-react-graphql-and-drupal" TargetMode="External"/><Relationship Id="rId5" Type="http://schemas.openxmlformats.org/officeDocument/2006/relationships/hyperlink" Target="https://www.lullabot.com/podcasts/drupalizeme-podcast/react-in-drupal-core" TargetMode="External"/><Relationship Id="rId4" Type="http://schemas.openxmlformats.org/officeDocument/2006/relationships/hyperlink" Target="https://drupalize.me/series/drupal-8-and-react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war/reactjs_drup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2200" y="1828800"/>
            <a:ext cx="8187373" cy="97783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fi-FI" sz="6250" spc="-16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</a:t>
            </a:r>
            <a:endParaRPr sz="625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0200" y="457200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Santosh</a:t>
            </a:r>
            <a:r>
              <a:rPr lang="fi-FI" sz="2400" spc="45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Kalwar</a:t>
            </a:r>
            <a:endParaRPr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25F60C5-1292-9746-8E24-225D789E588C}"/>
              </a:ext>
            </a:extLst>
          </p:cNvPr>
          <p:cNvSpPr txBox="1"/>
          <p:nvPr/>
        </p:nvSpPr>
        <p:spPr>
          <a:xfrm>
            <a:off x="5267483" y="5181600"/>
            <a:ext cx="2376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i-FI" sz="2400" spc="45" dirty="0">
                <a:solidFill>
                  <a:srgbClr val="FFFFFF"/>
                </a:solidFill>
                <a:latin typeface="Arial"/>
                <a:cs typeface="Arial"/>
              </a:rPr>
              <a:t>   15-16.09.2022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8600"/>
            <a:ext cx="11125201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Example: Progressively decoupled                         3/4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3986-C949-BDF6-3D04-DD5131494F47}"/>
              </a:ext>
            </a:extLst>
          </p:cNvPr>
          <p:cNvSpPr txBox="1"/>
          <p:nvPr/>
        </p:nvSpPr>
        <p:spPr>
          <a:xfrm>
            <a:off x="457199" y="1066800"/>
            <a:ext cx="11125201" cy="4921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will see an error: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CORS error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Download CORS plugin for your browser, depending on which browser you are using: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Firefox: 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https://addons.mozilla.org/en-US/firefox/addon/access-control-allow-origin/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Chrome: 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https://chrome.google.com/webstore/detail/allow-cors-access-control/lhobafahddgcelffkeicbaginigeejlf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86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252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Example: Progressively decoupled                         4/4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3986-C949-BDF6-3D04-DD5131494F47}"/>
              </a:ext>
            </a:extLst>
          </p:cNvPr>
          <p:cNvSpPr txBox="1"/>
          <p:nvPr/>
        </p:nvSpPr>
        <p:spPr>
          <a:xfrm>
            <a:off x="457199" y="1066800"/>
            <a:ext cx="11125201" cy="403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 CORS plugin 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Refresh the REACT app once again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Debug: Do you see any data?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Would you be able to perform CREATE, READ, DELETE operations?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Video walkthrough (without voice) of these steps: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https://unelmacloud.com/drive/s/wb0jcrknBokjh1Sdw58XlJFhuN04Ea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Video are tagged from number 1…4</a:t>
            </a:r>
          </a:p>
        </p:txBody>
      </p:sp>
    </p:spTree>
    <p:extLst>
      <p:ext uri="{BB962C8B-B14F-4D97-AF65-F5344CB8AC3E}">
        <p14:creationId xmlns:p14="http://schemas.microsoft.com/office/powerpoint/2010/main" val="140164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252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 module: my_crud                                       1/2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CFF57-40D5-3D53-396A-C10090539444}"/>
              </a:ext>
            </a:extLst>
          </p:cNvPr>
          <p:cNvSpPr txBox="1"/>
          <p:nvPr/>
        </p:nvSpPr>
        <p:spPr>
          <a:xfrm>
            <a:off x="304800" y="914400"/>
            <a:ext cx="11734800" cy="2285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CRUD Operations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https://en.wikipedia.org/wiki/Create,_read,_update_and_delete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us assume someone in the company asked you to create a CREATE, READ, UPDATE and DELETE operation using Drupal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82676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252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 module: my_crud                                       2/2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CFF57-40D5-3D53-396A-C10090539444}"/>
              </a:ext>
            </a:extLst>
          </p:cNvPr>
          <p:cNvSpPr txBox="1"/>
          <p:nvPr/>
        </p:nvSpPr>
        <p:spPr>
          <a:xfrm>
            <a:off x="304800" y="914400"/>
            <a:ext cx="11466786" cy="44781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 us use this module and see how it works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 download the module and install it using command line or GUI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b="1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Optional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: Create a table called ”</a:t>
            </a:r>
            <a:r>
              <a:rPr lang="en-GB" sz="2800" dirty="0" err="1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my_crud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” inside phpMyAdmin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b="1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Optional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: With following columns: id, name and age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Visit the route URL and check the application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 or do the CREATE, READ, EDIT and UPDATE  operations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Navigation of these operations can be found from "module" </a:t>
            </a:r>
            <a:r>
              <a:rPr lang="en-GB" sz="2800" dirty="0" err="1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yml</a:t>
            </a:r>
            <a:r>
              <a:rPr lang="en-GB" sz="2800" dirty="0">
                <a:solidFill>
                  <a:schemeClr val="bg1"/>
                </a:solidFill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64127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201400" cy="1107996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01: Generate custom theme automatically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CFF57-40D5-3D53-396A-C10090539444}"/>
              </a:ext>
            </a:extLst>
          </p:cNvPr>
          <p:cNvSpPr txBox="1"/>
          <p:nvPr/>
        </p:nvSpPr>
        <p:spPr>
          <a:xfrm>
            <a:off x="381000" y="1066800"/>
            <a:ext cx="10972800" cy="3172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auto-generate custom module without writing single line of code in Drupal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root of your project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generate theme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Theme name: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my_generated_theme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 theme: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olivero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 the theme going into Appearance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theme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9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2776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 02: Generate custom module automatically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CFF57-40D5-3D53-396A-C10090539444}"/>
              </a:ext>
            </a:extLst>
          </p:cNvPr>
          <p:cNvSpPr txBox="1"/>
          <p:nvPr/>
        </p:nvSpPr>
        <p:spPr>
          <a:xfrm>
            <a:off x="381000" y="1066800"/>
            <a:ext cx="10972800" cy="36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auto-generate custom module without writing single line of code in Drupal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root of your project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generate 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Module name: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my_generated_module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Controller: yes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Enable the module using either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or GUI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Clear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cache and visit the URL</a:t>
            </a:r>
          </a:p>
        </p:txBody>
      </p:sp>
    </p:spTree>
    <p:extLst>
      <p:ext uri="{BB962C8B-B14F-4D97-AF65-F5344CB8AC3E}">
        <p14:creationId xmlns:p14="http://schemas.microsoft.com/office/powerpoint/2010/main" val="220462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058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381000" y="1066800"/>
            <a:ext cx="11353800" cy="4921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mysql</a:t>
            </a: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use all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mysql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commands inside lando interface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e.g. show databases; use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database_Name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show tables;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select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uid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uuid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users where 1;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-export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lando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db</a:t>
            </a: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-import </a:t>
            </a:r>
            <a:r>
              <a:rPr lang="en-GB" sz="32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name_of_db_file.gz</a:t>
            </a:r>
            <a:endParaRPr lang="en-GB" sz="32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Video walkthrough: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https://unelmacloud.com/drive/s/yo2A5pAjJN99b6h914Mfd5frLOJis0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Regular database backup is always a good thing to do!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DDAB0D-3D1F-55CC-B0F6-72E409EBF391}"/>
              </a:ext>
            </a:extLst>
          </p:cNvPr>
          <p:cNvSpPr txBox="1"/>
          <p:nvPr/>
        </p:nvSpPr>
        <p:spPr>
          <a:xfrm>
            <a:off x="7162800" y="6106942"/>
            <a:ext cx="533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2000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https://docs.lando.dev/guides/db-import.html</a:t>
            </a:r>
            <a:endParaRPr lang="en-FI" sz="2000" i="1" dirty="0">
              <a:solidFill>
                <a:schemeClr val="bg1"/>
              </a:solidFill>
            </a:endParaRPr>
          </a:p>
          <a:p>
            <a:r>
              <a:rPr lang="en-GB" sz="2000" i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https://docs.lando.dev/guides/db-export.html</a:t>
            </a:r>
            <a:r>
              <a:rPr lang="en-GB" sz="2000" i="1" dirty="0">
                <a:solidFill>
                  <a:schemeClr val="bg1"/>
                </a:solidFill>
              </a:rPr>
              <a:t> </a:t>
            </a:r>
            <a:endParaRPr lang="en-FI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7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058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762000" y="1066800"/>
            <a:ext cx="1097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this group work, your task is to select one of these 7 modules.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​</a:t>
            </a:r>
          </a:p>
          <a:p>
            <a:pPr fontAlgn="base"/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​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Gin Admin Theme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https://www.drupal.org/project/gin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Entity browser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https://www.drupal.org/project/entity_browser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Next.js module    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https://www.drupal.org/project/next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    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   </a:t>
            </a:r>
            <a:endParaRPr lang="en-GB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Display Suite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https://www.drupal.org/project/ds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fontAlgn="base">
              <a:buFont typeface="+mj-lt"/>
              <a:buAutoNum type="arabicPeriod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Paragraphs module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  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https://www.drupal.org/project/paragraphs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  </a:t>
            </a:r>
          </a:p>
          <a:p>
            <a:pPr fontAlgn="base"/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Charts module       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https://www.drupal.org/project/charts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base"/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Search API                      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https://www.drupal.org/project/search_api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C2AA2-B888-24B2-5590-D3BB9D4FD161}"/>
              </a:ext>
            </a:extLst>
          </p:cNvPr>
          <p:cNvSpPr txBox="1"/>
          <p:nvPr/>
        </p:nvSpPr>
        <p:spPr>
          <a:xfrm>
            <a:off x="914400" y="6096000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bg1"/>
                </a:solidFill>
              </a:rPr>
              <a:t>Note: Some of these are recommended by </a:t>
            </a:r>
            <a:r>
              <a:rPr lang="en-GB" b="1" i="1" dirty="0">
                <a:solidFill>
                  <a:schemeClr val="bg1"/>
                </a:solidFill>
              </a:rPr>
              <a:t>Dries Buytaert </a:t>
            </a:r>
            <a:r>
              <a:rPr lang="en-GB" i="1" dirty="0">
                <a:solidFill>
                  <a:schemeClr val="bg1"/>
                </a:solidFill>
              </a:rPr>
              <a:t>based on recent Portland DrupalCon 2022 conference</a:t>
            </a:r>
          </a:p>
        </p:txBody>
      </p:sp>
    </p:spTree>
    <p:extLst>
      <p:ext uri="{BB962C8B-B14F-4D97-AF65-F5344CB8AC3E}">
        <p14:creationId xmlns:p14="http://schemas.microsoft.com/office/powerpoint/2010/main" val="4027156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0584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762000" y="1066800"/>
            <a:ext cx="10972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Group presentation will start at 14:15</a:t>
            </a:r>
            <a:r>
              <a:rPr lang="en-US" sz="2400" dirty="0">
                <a:latin typeface="Helvetica Neue" panose="02000503000000020004" pitchFamily="2" charset="0"/>
              </a:rPr>
              <a:t>​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Max 5-10 minutes per group</a:t>
            </a:r>
            <a:r>
              <a:rPr lang="en-GB" sz="2400" dirty="0">
                <a:latin typeface="Helvetica Neue" panose="02000503000000020004" pitchFamily="2" charset="0"/>
              </a:rPr>
              <a:t>​</a:t>
            </a:r>
            <a:endParaRPr lang="en-GB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Others will evaluate the presentation and provide feedback in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</a:rPr>
              <a:t>itsLearning</a:t>
            </a: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 -&gt; Group work results</a:t>
            </a:r>
            <a:r>
              <a:rPr lang="en-GB" sz="2400" dirty="0">
                <a:latin typeface="Helvetica Neue" panose="02000503000000020004" pitchFamily="2" charset="0"/>
              </a:rPr>
              <a:t>​</a:t>
            </a:r>
            <a:endParaRPr lang="en-GB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Ask questions and answers</a:t>
            </a:r>
            <a:r>
              <a:rPr lang="en-GB" sz="2400" dirty="0">
                <a:latin typeface="Helvetica Neue" panose="02000503000000020004" pitchFamily="2" charset="0"/>
              </a:rPr>
              <a:t>​</a:t>
            </a:r>
            <a:endParaRPr lang="en-GB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Note: Remember not to vote for your own group</a:t>
            </a:r>
            <a:r>
              <a:rPr lang="en-US" sz="2400" dirty="0">
                <a:latin typeface="Helvetica Neue" panose="02000503000000020004" pitchFamily="2" charset="0"/>
              </a:rPr>
              <a:t>​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FFFF"/>
                </a:solidFill>
                <a:latin typeface="Helvetica Neue" panose="02000503000000020004" pitchFamily="2" charset="0"/>
              </a:rPr>
              <a:t>Upload the slides in Group work folder in </a:t>
            </a:r>
            <a:r>
              <a:rPr lang="en-GB" sz="2400" dirty="0" err="1">
                <a:solidFill>
                  <a:srgbClr val="FFFFFF"/>
                </a:solidFill>
                <a:latin typeface="Helvetica Neue" panose="02000503000000020004" pitchFamily="2" charset="0"/>
              </a:rPr>
              <a:t>itsLearning</a:t>
            </a:r>
            <a:endParaRPr 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2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058400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FI" sz="3600">
                <a:latin typeface="Helvetica Neue"/>
              </a:rPr>
              <a:t>Full day workshop: Druid Oy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3F234-B531-1100-742F-E9BA9424BDFA}"/>
              </a:ext>
            </a:extLst>
          </p:cNvPr>
          <p:cNvSpPr txBox="1"/>
          <p:nvPr/>
        </p:nvSpPr>
        <p:spPr>
          <a:xfrm>
            <a:off x="762000" y="1255986"/>
            <a:ext cx="10836165" cy="53860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Helvetica Neue"/>
              </a:rPr>
              <a:t>Pasi </a:t>
            </a:r>
            <a:r>
              <a:rPr lang="en-GB" sz="3200" dirty="0" err="1">
                <a:solidFill>
                  <a:srgbClr val="FFFFFF"/>
                </a:solidFill>
                <a:latin typeface="Helvetica Neue"/>
              </a:rPr>
              <a:t>Järnstedt</a:t>
            </a:r>
            <a:r>
              <a:rPr lang="en-GB" sz="3200" dirty="0">
                <a:solidFill>
                  <a:srgbClr val="FFFFFF"/>
                </a:solidFill>
                <a:latin typeface="Helvetica Neue"/>
              </a:rPr>
              <a:t> and Laurie Lim Sam will join for workshop day on 16.09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Helvetica Neue"/>
              </a:rPr>
              <a:t>Pasi will talk about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Helvetica Neue"/>
              </a:rPr>
              <a:t>"what it means to be a developer" and </a:t>
            </a:r>
            <a:endParaRPr lang="en-GB" sz="3200">
              <a:solidFill>
                <a:srgbClr val="000000"/>
              </a:solidFill>
              <a:latin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Helvetica Neue"/>
              </a:rPr>
              <a:t>"how software development is done in company"</a:t>
            </a:r>
            <a:endParaRPr lang="en-GB" sz="320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Helvetica Neue"/>
              </a:rPr>
              <a:t>Laurie will show "demos on configuration management" and how Druid Oy utilizes peer review collaboration with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Helvetica Neue"/>
              </a:rPr>
              <a:t>You will do task based on these ideas and explorations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FFFFFF"/>
                </a:solidFill>
                <a:latin typeface="Helvetica Neue"/>
              </a:rPr>
              <a:t>Questions and Answers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GB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516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622261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Drupal Recap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7BBFD08-BB7E-4143-9E8D-D1802EBB5D97}"/>
              </a:ext>
            </a:extLst>
          </p:cNvPr>
          <p:cNvSpPr txBox="1"/>
          <p:nvPr/>
        </p:nvSpPr>
        <p:spPr>
          <a:xfrm>
            <a:off x="457200" y="990600"/>
            <a:ext cx="11277600" cy="57554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Previously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did well with group work on React + Drupal integration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also looked into Drupal configurations: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drush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8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cex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cim</a:t>
            </a: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Today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Walkthrough of REST Export feature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Example of how this can be used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Progressively decoupled / headless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Custom Module: my_crud (CREATE, READ, UPDATE and DELETE)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Generate custom theme/module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 commands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Group work</a:t>
            </a:r>
          </a:p>
        </p:txBody>
      </p:sp>
    </p:spTree>
    <p:extLst>
      <p:ext uri="{BB962C8B-B14F-4D97-AF65-F5344CB8AC3E}">
        <p14:creationId xmlns:p14="http://schemas.microsoft.com/office/powerpoint/2010/main" val="98129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777" y="1113825"/>
            <a:ext cx="108204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8500" lvl="1" indent="-228600">
              <a:spcBef>
                <a:spcPts val="100"/>
              </a:spcBef>
              <a:tabLst>
                <a:tab pos="2413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8D2210B-734A-0546-B32D-42BB317578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059944" y="1754821"/>
            <a:ext cx="92724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CC1031E-1B52-5842-973A-41E77FB11825}"/>
              </a:ext>
            </a:extLst>
          </p:cNvPr>
          <p:cNvSpPr txBox="1">
            <a:spLocks/>
          </p:cNvSpPr>
          <p:nvPr/>
        </p:nvSpPr>
        <p:spPr>
          <a:xfrm>
            <a:off x="838200" y="227357"/>
            <a:ext cx="9829800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kern="0" dirty="0"/>
              <a:t>Recap: Progressively Decoupled</a:t>
            </a:r>
            <a:endParaRPr lang="en-GB" kern="0" spc="3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5E34C-76A1-0F47-B77C-6F5CEA3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1352549"/>
            <a:ext cx="144038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pic>
        <p:nvPicPr>
          <p:cNvPr id="1025" name="Picture 1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AAE66A61-953F-7645-B324-3C75952B8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5" y="962748"/>
            <a:ext cx="7870634" cy="56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F37A2F47-E031-A447-B22B-08DA68894B64}"/>
              </a:ext>
            </a:extLst>
          </p:cNvPr>
          <p:cNvSpPr txBox="1"/>
          <p:nvPr/>
        </p:nvSpPr>
        <p:spPr>
          <a:xfrm>
            <a:off x="8832209" y="1139190"/>
            <a:ext cx="3101301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endParaRPr lang="en-GB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Simply put, in a headless CMS architecture, the front-end (consumers of content) of the CMS is detached from the back-end (provider of content). This not only enables your content to be delivered anywhere, it allows you to leverage latest Front-end technologies that offer unmatched user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177319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777" y="1113825"/>
            <a:ext cx="108204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8500" lvl="1" indent="-228600">
              <a:spcBef>
                <a:spcPts val="100"/>
              </a:spcBef>
              <a:tabLst>
                <a:tab pos="241300" algn="l"/>
              </a:tabLst>
            </a:pPr>
            <a:r>
              <a:rPr lang="en-GB" sz="24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8D2210B-734A-0546-B32D-42BB317578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059944" y="1754821"/>
            <a:ext cx="92724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CC1031E-1B52-5842-973A-41E77FB11825}"/>
              </a:ext>
            </a:extLst>
          </p:cNvPr>
          <p:cNvSpPr txBox="1">
            <a:spLocks/>
          </p:cNvSpPr>
          <p:nvPr/>
        </p:nvSpPr>
        <p:spPr>
          <a:xfrm>
            <a:off x="914400" y="201992"/>
            <a:ext cx="9829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kern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Recap: Headless Drupal</a:t>
            </a:r>
            <a:endParaRPr lang="en-GB" sz="3600" kern="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5E34C-76A1-0F47-B77C-6F5CEA379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1352549"/>
            <a:ext cx="144038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FI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42FC599D-A321-5C41-8FCC-067CF83A863D}"/>
              </a:ext>
            </a:extLst>
          </p:cNvPr>
          <p:cNvSpPr txBox="1"/>
          <p:nvPr/>
        </p:nvSpPr>
        <p:spPr>
          <a:xfrm>
            <a:off x="8556093" y="2590800"/>
            <a:ext cx="3407307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lvl="1">
              <a:spcBef>
                <a:spcPts val="100"/>
              </a:spcBef>
              <a:tabLst>
                <a:tab pos="241300" algn="l"/>
              </a:tabLst>
            </a:pPr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Technically speaking, a headless Drupal website sends out data in HTTP/JSON formats. A powerful front-end UI framework renders this data and delivers the web page.</a:t>
            </a:r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050" name="Picture 2" descr="Headless-Drupal">
            <a:extLst>
              <a:ext uri="{FF2B5EF4-FFF2-40B4-BE49-F238E27FC236}">
                <a16:creationId xmlns:a16="http://schemas.microsoft.com/office/drawing/2014/main" id="{F89EB3DD-3E45-4F41-8D45-0BCBAC700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09" y="1113825"/>
            <a:ext cx="7515780" cy="56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8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210800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Real-World Examples: Who uses Headless Drupal</a:t>
            </a:r>
            <a:endParaRPr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AC0F75-79CC-764F-B4B8-67B9AF39BEF6}"/>
              </a:ext>
            </a:extLst>
          </p:cNvPr>
          <p:cNvSpPr/>
          <p:nvPr/>
        </p:nvSpPr>
        <p:spPr>
          <a:xfrm>
            <a:off x="647700" y="91440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574646E-BA0E-1446-8D23-EEAB32B370C3}"/>
              </a:ext>
            </a:extLst>
          </p:cNvPr>
          <p:cNvSpPr txBox="1"/>
          <p:nvPr/>
        </p:nvSpPr>
        <p:spPr>
          <a:xfrm>
            <a:off x="838200" y="1066800"/>
            <a:ext cx="11201400" cy="5042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Headless Drupal (or decoupled Drupal) is one such approach that is gaining much popularity because of its innovative ability to deliver outstanding digital experiences. Bigwigs like 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Weather.com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 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Tonight Show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 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Great Wolf Resorts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 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Warner Music Group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and many more, have taken the headless Drupal route offering their customers with interactive and unique front-end designs and fast-loading websites.</a:t>
            </a:r>
            <a:br>
              <a:rPr lang="en-GB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GB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GB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Tonight Show with Jimmy Fallon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uses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Backbone.js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Node.js for the front-end</a:t>
            </a:r>
          </a:p>
          <a:p>
            <a:r>
              <a:rPr lang="en-GB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Weather[dot]com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uses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Angular.js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the front-end</a:t>
            </a:r>
          </a:p>
          <a:p>
            <a:r>
              <a:rPr lang="en-GB" sz="2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Warner Music Group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– uses </a:t>
            </a:r>
            <a:r>
              <a:rPr lang="en-GB" sz="2400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Angular.js</a:t>
            </a:r>
            <a:r>
              <a:rPr lang="en-GB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the front-end</a:t>
            </a:r>
          </a:p>
          <a:p>
            <a:endParaRPr lang="en-GB" sz="24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384300" lvl="3" algn="r">
              <a:spcBef>
                <a:spcPts val="100"/>
              </a:spcBef>
              <a:tabLst>
                <a:tab pos="241300" algn="l"/>
              </a:tabLst>
            </a:pPr>
            <a:r>
              <a:rPr lang="en-GB" sz="1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https://www.drupal.org/case-study/the-weather-channel-weathercom</a:t>
            </a:r>
            <a:r>
              <a:rPr lang="en-GB" sz="1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9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102108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 + Drupal</a:t>
            </a:r>
            <a:endParaRPr sz="3600" spc="3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AC0F75-79CC-764F-B4B8-67B9AF39BEF6}"/>
              </a:ext>
            </a:extLst>
          </p:cNvPr>
          <p:cNvSpPr/>
          <p:nvPr/>
        </p:nvSpPr>
        <p:spPr>
          <a:xfrm>
            <a:off x="647700" y="91440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GB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574646E-BA0E-1446-8D23-EEAB32B370C3}"/>
              </a:ext>
            </a:extLst>
          </p:cNvPr>
          <p:cNvSpPr txBox="1"/>
          <p:nvPr/>
        </p:nvSpPr>
        <p:spPr>
          <a:xfrm>
            <a:off x="838200" y="1066800"/>
            <a:ext cx="11201400" cy="5799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There is a website which talks about React and Drupal </a:t>
            </a: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- Drupal 8</a:t>
            </a: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-  a bit old content but still good to check</a:t>
            </a:r>
          </a:p>
          <a:p>
            <a:endParaRPr lang="en-GB" sz="2800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https://reactfordrupal.com/</a:t>
            </a:r>
            <a:endParaRPr lang="en-GB" sz="2400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https://drupalize.me/series/drupal-8-and-reactjs</a:t>
            </a:r>
            <a:r>
              <a:rPr lang="en-GB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GB" sz="2800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browse through materials which are available there and listen to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podcast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about topics related to React and Drupal </a:t>
            </a:r>
          </a:p>
          <a:p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https://www.lullabot.com/podcasts/drupalizeme-podcast/react-in-drupal-core</a:t>
            </a:r>
            <a:r>
              <a:rPr lang="en-GB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GB" sz="2400" i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https://events.drupal.org/baltimore2017/sessions/look-possible-future-all-us-react-graphql-and-drupal</a:t>
            </a:r>
            <a:r>
              <a:rPr lang="en-GB" sz="24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170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058400" cy="1107996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Recap: Walkthrough of REST export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74CE4-2227-F527-99BB-BA67741E10BF}"/>
              </a:ext>
            </a:extLst>
          </p:cNvPr>
          <p:cNvSpPr txBox="1"/>
          <p:nvPr/>
        </p:nvSpPr>
        <p:spPr>
          <a:xfrm>
            <a:off x="457199" y="1066800"/>
            <a:ext cx="9220199" cy="1854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of you already did this good work last week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misunderstood it so let me recap a bit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 you need this REST export feature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benefit</a:t>
            </a:r>
          </a:p>
        </p:txBody>
      </p:sp>
    </p:spTree>
    <p:extLst>
      <p:ext uri="{BB962C8B-B14F-4D97-AF65-F5344CB8AC3E}">
        <p14:creationId xmlns:p14="http://schemas.microsoft.com/office/powerpoint/2010/main" val="11067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1252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Example: Progressively decoupled                        1/4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3986-C949-BDF6-3D04-DD5131494F47}"/>
              </a:ext>
            </a:extLst>
          </p:cNvPr>
          <p:cNvSpPr txBox="1"/>
          <p:nvPr/>
        </p:nvSpPr>
        <p:spPr>
          <a:xfrm>
            <a:off x="457199" y="1066800"/>
            <a:ext cx="11430001" cy="27417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Make sure you have a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view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</a:t>
            </a:r>
            <a:r>
              <a:rPr lang="en-GB" sz="28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 export feature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Structure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Views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Your view must have path e.g. /node/rest or /api/rest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Preview and Save your view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Clone/fork the repo: 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https://github.com/kalwar/reactjs_drupal</a:t>
            </a:r>
            <a:endParaRPr lang="en-GB" sz="28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Install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4899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70A-CCEA-891A-8FAA-9833B94E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1277600" cy="553998"/>
          </a:xfrm>
        </p:spPr>
        <p:txBody>
          <a:bodyPr/>
          <a:lstStyle/>
          <a:p>
            <a:r>
              <a:rPr lang="en-FI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Example: Progressively decoupled                         2/4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3986-C949-BDF6-3D04-DD5131494F47}"/>
              </a:ext>
            </a:extLst>
          </p:cNvPr>
          <p:cNvSpPr txBox="1"/>
          <p:nvPr/>
        </p:nvSpPr>
        <p:spPr>
          <a:xfrm>
            <a:off x="457199" y="1066800"/>
            <a:ext cx="11430001" cy="1854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 the URL of your Drupal website in </a:t>
            </a:r>
            <a:r>
              <a:rPr lang="en-GB" sz="2800" b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config.js</a:t>
            </a:r>
            <a:endParaRPr lang="en-GB" sz="28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your drupal URL/session/token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Copy the </a:t>
            </a:r>
            <a:r>
              <a:rPr lang="en-GB" sz="28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token</a:t>
            </a: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save it in token file in REACT app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 just like you will run any react app</a:t>
            </a:r>
          </a:p>
        </p:txBody>
      </p:sp>
    </p:spTree>
    <p:extLst>
      <p:ext uri="{BB962C8B-B14F-4D97-AF65-F5344CB8AC3E}">
        <p14:creationId xmlns:p14="http://schemas.microsoft.com/office/powerpoint/2010/main" val="361292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7581</TotalTime>
  <Words>1225</Words>
  <Application>Microsoft Office PowerPoint</Application>
  <PresentationFormat>Widescreen</PresentationFormat>
  <Paragraphs>150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Drupal Recap</vt:lpstr>
      <vt:lpstr> </vt:lpstr>
      <vt:lpstr> </vt:lpstr>
      <vt:lpstr>Real-World Examples: Who uses Headless Drupal</vt:lpstr>
      <vt:lpstr>React + Drupal</vt:lpstr>
      <vt:lpstr>Recap: Walkthrough of REST export feature</vt:lpstr>
      <vt:lpstr>Example: Progressively decoupled                        1/4</vt:lpstr>
      <vt:lpstr>Example: Progressively decoupled                         2/4           </vt:lpstr>
      <vt:lpstr>Example: Progressively decoupled                         3/4</vt:lpstr>
      <vt:lpstr>Example: Progressively decoupled                         4/4</vt:lpstr>
      <vt:lpstr>Custom module: my_crud                                       1/2</vt:lpstr>
      <vt:lpstr>Custom module: my_crud                                       2/2                             </vt:lpstr>
      <vt:lpstr>Practice 01: Generate custom theme automatically</vt:lpstr>
      <vt:lpstr>Practice 02: Generate custom module automatically</vt:lpstr>
      <vt:lpstr>Database commands</vt:lpstr>
      <vt:lpstr>Group work</vt:lpstr>
      <vt:lpstr>Group Presentation</vt:lpstr>
      <vt:lpstr>Full day workshop: Druid Oy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Kalwar Santosh</cp:lastModifiedBy>
  <cp:revision>680</cp:revision>
  <dcterms:created xsi:type="dcterms:W3CDTF">2021-08-09T07:01:51Z</dcterms:created>
  <dcterms:modified xsi:type="dcterms:W3CDTF">2022-09-15T16:28:13Z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LastSaved">
    <vt:filetime>2021-08-09T00:00:00Z</vt:filetime>
  </property>
</Properties>
</file>