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75" r:id="rId3"/>
    <p:sldId id="302" r:id="rId4"/>
    <p:sldId id="319" r:id="rId5"/>
    <p:sldId id="301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3" r:id="rId16"/>
    <p:sldId id="314" r:id="rId17"/>
    <p:sldId id="312" r:id="rId18"/>
    <p:sldId id="315" r:id="rId19"/>
    <p:sldId id="316" r:id="rId20"/>
    <p:sldId id="317" r:id="rId21"/>
    <p:sldId id="318" r:id="rId22"/>
  </p:sldIdLst>
  <p:sldSz cx="12192000" cy="6858000"/>
  <p:notesSz cx="12192000" cy="6858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2BC77C-8041-4C14-A8C6-1BD8614B43B6}" v="29" dt="2022-09-29T10:51:04.09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625"/>
    <p:restoredTop sz="87365"/>
  </p:normalViewPr>
  <p:slideViewPr>
    <p:cSldViewPr>
      <p:cViewPr varScale="1">
        <p:scale>
          <a:sx n="98" d="100"/>
          <a:sy n="98" d="100"/>
        </p:scale>
        <p:origin x="184" y="14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tosh Kalwar" userId="GiF2jbEckqPwT6uhf9s8Hw5hT2VjXcEmaeH3l6dA23I=" providerId="None" clId="Web-{F52BC77C-8041-4C14-A8C6-1BD8614B43B6}"/>
    <pc:docChg chg="modSld">
      <pc:chgData name="Santosh Kalwar" userId="GiF2jbEckqPwT6uhf9s8Hw5hT2VjXcEmaeH3l6dA23I=" providerId="None" clId="Web-{F52BC77C-8041-4C14-A8C6-1BD8614B43B6}" dt="2022-09-29T10:51:01.611" v="14" actId="20577"/>
      <pc:docMkLst>
        <pc:docMk/>
      </pc:docMkLst>
      <pc:sldChg chg="modSp">
        <pc:chgData name="Santosh Kalwar" userId="GiF2jbEckqPwT6uhf9s8Hw5hT2VjXcEmaeH3l6dA23I=" providerId="None" clId="Web-{F52BC77C-8041-4C14-A8C6-1BD8614B43B6}" dt="2022-09-29T10:51:01.611" v="14" actId="20577"/>
        <pc:sldMkLst>
          <pc:docMk/>
          <pc:sldMk cId="2157209032" sldId="310"/>
        </pc:sldMkLst>
        <pc:spChg chg="mod">
          <ac:chgData name="Santosh Kalwar" userId="GiF2jbEckqPwT6uhf9s8Hw5hT2VjXcEmaeH3l6dA23I=" providerId="None" clId="Web-{F52BC77C-8041-4C14-A8C6-1BD8614B43B6}" dt="2022-09-29T10:51:01.611" v="14" actId="20577"/>
          <ac:spMkLst>
            <pc:docMk/>
            <pc:sldMk cId="2157209032" sldId="310"/>
            <ac:spMk id="3" creationId="{5E48A6A6-2C55-5228-01BD-6549CF6B21C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D93F52-A208-D84E-9A1B-215B0F1D5A3D}" type="datetimeFigureOut">
              <a:rPr lang="en-FI" smtClean="0"/>
              <a:t>09/29/2022</a:t>
            </a:fld>
            <a:endParaRPr lang="en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B009-7129-5E48-99C6-87F53199474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127146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1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292998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10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265346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11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37877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12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421818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13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607160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14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3633022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15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5159785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16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2132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17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3114502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18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241993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19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888201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2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5002865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20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6047092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21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587872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3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5815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4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956085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5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549214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6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65000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7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599135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8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042457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9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608990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9704" y="0"/>
            <a:ext cx="11742420" cy="6858000"/>
          </a:xfrm>
          <a:custGeom>
            <a:avLst/>
            <a:gdLst/>
            <a:ahLst/>
            <a:cxnLst/>
            <a:rect l="l" t="t" r="r" b="b"/>
            <a:pathLst>
              <a:path w="11742420" h="6858000">
                <a:moveTo>
                  <a:pt x="0" y="6857999"/>
                </a:moveTo>
                <a:lnTo>
                  <a:pt x="11742295" y="6857999"/>
                </a:lnTo>
                <a:lnTo>
                  <a:pt x="11742295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1" y="0"/>
            <a:ext cx="450215" cy="6858000"/>
          </a:xfrm>
          <a:custGeom>
            <a:avLst/>
            <a:gdLst/>
            <a:ahLst/>
            <a:cxnLst/>
            <a:rect l="l" t="t" r="r" b="b"/>
            <a:pathLst>
              <a:path w="450215" h="6858000">
                <a:moveTo>
                  <a:pt x="449705" y="0"/>
                </a:moveTo>
                <a:lnTo>
                  <a:pt x="0" y="0"/>
                </a:lnTo>
                <a:lnTo>
                  <a:pt x="0" y="6857999"/>
                </a:lnTo>
                <a:lnTo>
                  <a:pt x="449705" y="6857999"/>
                </a:lnTo>
                <a:lnTo>
                  <a:pt x="44970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17655" y="359829"/>
            <a:ext cx="2156688" cy="563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58239" y="1329435"/>
            <a:ext cx="9875520" cy="1668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upal.org/project/commerce_cart_redirection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rupalcommerce.org/extension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wid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unelmacloud.com/drive/s/NQgnrd5ZYBqPpawF8vpV0KbhTNND0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-d9live.pantheonsite.io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unelmacloud.com/drive/s/8tjFlTBnLCBAXlCkmJgsjpFRaiP6zj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rupalcommerce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rupal.org/industries/ecommerce" TargetMode="External"/><Relationship Id="rId3" Type="http://schemas.openxmlformats.org/officeDocument/2006/relationships/hyperlink" Target="https://drupalcommerce.org/" TargetMode="External"/><Relationship Id="rId7" Type="http://schemas.openxmlformats.org/officeDocument/2006/relationships/hyperlink" Target="https://www.drupal.org/module-categories/e-commerc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cwid.com/" TargetMode="External"/><Relationship Id="rId5" Type="http://schemas.openxmlformats.org/officeDocument/2006/relationships/hyperlink" Target="https://docs.drupalcommerce.org/commerce2/developer-guide" TargetMode="External"/><Relationship Id="rId4" Type="http://schemas.openxmlformats.org/officeDocument/2006/relationships/hyperlink" Target="https://commerce.demo.centarro.io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nelmacloud.com/drive/s/DBFNZPrTNXszp9WBUfDZElLpxuZAjc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62200" y="1828800"/>
            <a:ext cx="8187373" cy="97783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fi-FI" sz="6250" spc="-160" dirty="0" err="1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Drupal</a:t>
            </a:r>
            <a:endParaRPr sz="625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10200" y="4572000"/>
            <a:ext cx="2376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i-FI" sz="2400" spc="45" dirty="0" err="1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Santosh</a:t>
            </a:r>
            <a:r>
              <a:rPr lang="fi-FI" sz="2400" spc="45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Kalwar</a:t>
            </a:r>
            <a:endParaRPr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525F60C5-1292-9746-8E24-225D789E588C}"/>
              </a:ext>
            </a:extLst>
          </p:cNvPr>
          <p:cNvSpPr txBox="1"/>
          <p:nvPr/>
        </p:nvSpPr>
        <p:spPr>
          <a:xfrm>
            <a:off x="5267483" y="5181600"/>
            <a:ext cx="2376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i-FI" sz="2400" spc="45" dirty="0">
                <a:solidFill>
                  <a:srgbClr val="FFFFFF"/>
                </a:solidFill>
                <a:latin typeface="Arial"/>
                <a:cs typeface="Arial"/>
              </a:rPr>
              <a:t>   29-30.09.2022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8C70A-CCEA-891A-8FAA-9833B94EA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8600"/>
            <a:ext cx="10820400" cy="553998"/>
          </a:xfrm>
        </p:spPr>
        <p:txBody>
          <a:bodyPr/>
          <a:lstStyle/>
          <a:p>
            <a:r>
              <a:rPr lang="en-FI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Practice 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48A6A6-2C55-5228-01BD-6549CF6B21CB}"/>
              </a:ext>
            </a:extLst>
          </p:cNvPr>
          <p:cNvSpPr txBox="1"/>
          <p:nvPr/>
        </p:nvSpPr>
        <p:spPr>
          <a:xfrm>
            <a:off x="762000" y="990600"/>
            <a:ext cx="89154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Add product attributes</a:t>
            </a: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     Add few more variations  </a:t>
            </a: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     Go back to Commerce  Product</a:t>
            </a: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     Select the product  Add variation</a:t>
            </a: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     In SKU, e.g. TS-Green, price: 170</a:t>
            </a: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     You should see “Colour”, select a value  Save</a:t>
            </a: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     Now go back to your site and you should see product with different colour variations</a:t>
            </a: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      Also the price should change based on your product variations </a:t>
            </a:r>
          </a:p>
          <a:p>
            <a:pPr fontAlgn="base"/>
            <a:endParaRPr lang="en-GB" sz="2400" dirty="0">
              <a:solidFill>
                <a:srgbClr val="FFFFFF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19802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8C70A-CCEA-891A-8FAA-9833B94EA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8600"/>
            <a:ext cx="10820400" cy="553998"/>
          </a:xfrm>
        </p:spPr>
        <p:txBody>
          <a:bodyPr/>
          <a:lstStyle/>
          <a:p>
            <a:r>
              <a:rPr lang="en-FI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Practice 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48A6A6-2C55-5228-01BD-6549CF6B21CB}"/>
              </a:ext>
            </a:extLst>
          </p:cNvPr>
          <p:cNvSpPr txBox="1"/>
          <p:nvPr/>
        </p:nvSpPr>
        <p:spPr>
          <a:xfrm>
            <a:off x="762000" y="990600"/>
            <a:ext cx="9906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Add currencies  </a:t>
            </a: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     Go back to Commerce  Configuration  Store</a:t>
            </a: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     Select Currencies</a:t>
            </a: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     Add currencies  Add</a:t>
            </a: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     </a:t>
            </a: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Add promotions</a:t>
            </a: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     Make sure you have commerce promotion module enabled</a:t>
            </a: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     Go to Commerce  promotion</a:t>
            </a: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     Add promotion</a:t>
            </a: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     10% off in Winter and Xmas Sale</a:t>
            </a: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     Select offer type: “Percentage off the order subtotal”</a:t>
            </a: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     Percentage off: 10%</a:t>
            </a: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     Save</a:t>
            </a: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     After promotion is created, select “Edit” Coupons</a:t>
            </a: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     Select number of coupons  5  Generate</a:t>
            </a:r>
          </a:p>
        </p:txBody>
      </p:sp>
    </p:spTree>
    <p:extLst>
      <p:ext uri="{BB962C8B-B14F-4D97-AF65-F5344CB8AC3E}">
        <p14:creationId xmlns:p14="http://schemas.microsoft.com/office/powerpoint/2010/main" val="272684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8C70A-CCEA-891A-8FAA-9833B94EA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8600"/>
            <a:ext cx="10820400" cy="553998"/>
          </a:xfrm>
        </p:spPr>
        <p:txBody>
          <a:bodyPr/>
          <a:lstStyle/>
          <a:p>
            <a:r>
              <a:rPr lang="en-FI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Practice 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48A6A6-2C55-5228-01BD-6549CF6B21CB}"/>
              </a:ext>
            </a:extLst>
          </p:cNvPr>
          <p:cNvSpPr txBox="1"/>
          <p:nvPr/>
        </p:nvSpPr>
        <p:spPr>
          <a:xfrm>
            <a:off x="762000" y="990600"/>
            <a:ext cx="9906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Apply coupons in product</a:t>
            </a: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     Go to Commerce  products</a:t>
            </a: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     Click on your product</a:t>
            </a: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     Add to cart</a:t>
            </a: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     Copy the coupon code from Commerce  Promotions  Coupons</a:t>
            </a: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     Apply the coupon code in your product</a:t>
            </a: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     You should see discount on the product</a:t>
            </a: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      Complete the order and re-check the coupons</a:t>
            </a:r>
          </a:p>
        </p:txBody>
      </p:sp>
    </p:spTree>
    <p:extLst>
      <p:ext uri="{BB962C8B-B14F-4D97-AF65-F5344CB8AC3E}">
        <p14:creationId xmlns:p14="http://schemas.microsoft.com/office/powerpoint/2010/main" val="339418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8C70A-CCEA-891A-8FAA-9833B94EA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8600"/>
            <a:ext cx="10820400" cy="553998"/>
          </a:xfrm>
        </p:spPr>
        <p:txBody>
          <a:bodyPr/>
          <a:lstStyle/>
          <a:p>
            <a:r>
              <a:rPr lang="en-FI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Practice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48A6A6-2C55-5228-01BD-6549CF6B21CB}"/>
              </a:ext>
            </a:extLst>
          </p:cNvPr>
          <p:cNvSpPr txBox="1"/>
          <p:nvPr/>
        </p:nvSpPr>
        <p:spPr>
          <a:xfrm>
            <a:off x="762000" y="990600"/>
            <a:ext cx="9906000" cy="563231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Drupal commerce cart redirect</a:t>
            </a: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     </a:t>
            </a: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Every time you add a product, it adds product and you have to click a link “your cart” to go to cart page </a:t>
            </a: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You can skip this step by using commerce cart redirect</a:t>
            </a: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Go here: </a:t>
            </a: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https://www.drupal.org/project/commerce_cart_redirection</a:t>
            </a: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</a:t>
            </a:r>
          </a:p>
          <a:p>
            <a:pPr fontAlgn="base"/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Add this </a:t>
            </a:r>
            <a:r>
              <a:rPr lang="en-GB" sz="24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contrib</a:t>
            </a: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module using lando</a:t>
            </a:r>
          </a:p>
          <a:p>
            <a:pPr fontAlgn="base"/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Make sure you have plugin installed and enabled</a:t>
            </a:r>
          </a:p>
          <a:p>
            <a:pPr fontAlgn="base"/>
            <a:r>
              <a:rPr lang="en-GB" sz="2400" dirty="0">
                <a:solidFill>
                  <a:schemeClr val="bg1"/>
                </a:solidFill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Go to Extend menu --&gt; </a:t>
            </a:r>
            <a:r>
              <a:rPr lang="en-GB" sz="2400" dirty="0" err="1">
                <a:solidFill>
                  <a:schemeClr val="bg1"/>
                </a:solidFill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commerce_cart_redirecton</a:t>
            </a:r>
            <a:r>
              <a:rPr lang="en-GB" sz="2400" dirty="0">
                <a:solidFill>
                  <a:schemeClr val="bg1"/>
                </a:solidFill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 configuration  check the “Production variation bundles” –&gt; Check "Default"--&gt;Save configuration</a:t>
            </a:r>
            <a:endParaRPr lang="en-GB" sz="2400" dirty="0">
              <a:solidFill>
                <a:schemeClr val="bg1"/>
              </a:solidFill>
              <a:latin typeface="Helvetica Neue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fontAlgn="base"/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Flush the cache</a:t>
            </a:r>
          </a:p>
          <a:p>
            <a:pPr fontAlgn="base"/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Go to Commerce  Products Select your product  Add to cart</a:t>
            </a:r>
          </a:p>
          <a:p>
            <a:pPr fontAlgn="base"/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You should now go directly to Order information page</a:t>
            </a:r>
          </a:p>
          <a:p>
            <a:pPr fontAlgn="base"/>
            <a:endParaRPr lang="en-GB" sz="24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57209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8C70A-CCEA-891A-8FAA-9833B94EA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8600"/>
            <a:ext cx="10820400" cy="553998"/>
          </a:xfrm>
        </p:spPr>
        <p:txBody>
          <a:bodyPr/>
          <a:lstStyle/>
          <a:p>
            <a:r>
              <a:rPr lang="en-FI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Practice 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1EC345-68DD-6995-5FC8-44BFDD6FF3D3}"/>
              </a:ext>
            </a:extLst>
          </p:cNvPr>
          <p:cNvSpPr txBox="1"/>
          <p:nvPr/>
        </p:nvSpPr>
        <p:spPr>
          <a:xfrm>
            <a:off x="762000" y="990600"/>
            <a:ext cx="108204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Adding payment gateway</a:t>
            </a: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     </a:t>
            </a: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Go to </a:t>
            </a: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https://drupalcommerce.org/extensions</a:t>
            </a: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</a:t>
            </a: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Select Module</a:t>
            </a: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Under Search by category, click on Payment</a:t>
            </a:r>
          </a:p>
          <a:p>
            <a:pPr fontAlgn="base"/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Click on PayPal.  Download</a:t>
            </a:r>
          </a:p>
          <a:p>
            <a:pPr fontAlgn="base"/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Install the module with your lando </a:t>
            </a: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composer require 'drupal/</a:t>
            </a:r>
            <a:r>
              <a:rPr lang="en-GB" sz="2400" dirty="0" err="1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commerce_paypal</a:t>
            </a:r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:^1.0@RC’</a:t>
            </a:r>
            <a:endParaRPr lang="en-GB" sz="24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Wingdings" pitchFamily="2" charset="2"/>
            </a:endParaRPr>
          </a:p>
          <a:p>
            <a:pPr fontAlgn="base"/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Enable the module either by using GUI or lando </a:t>
            </a:r>
            <a:r>
              <a:rPr lang="en-GB" sz="24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drush</a:t>
            </a: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en</a:t>
            </a: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commerce_paypal</a:t>
            </a:r>
            <a:endParaRPr lang="en-GB" sz="2400" dirty="0">
              <a:solidFill>
                <a:schemeClr val="bg1"/>
              </a:solidFill>
            </a:endParaRPr>
          </a:p>
          <a:p>
            <a:pPr fontAlgn="base"/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Go to commerce  Configuration  Payment gateways  Add payment gateway</a:t>
            </a:r>
          </a:p>
          <a:p>
            <a:pPr fontAlgn="base"/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You should see now many options how you can integrate </a:t>
            </a:r>
            <a:r>
              <a:rPr lang="en-GB" sz="24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Paypal</a:t>
            </a: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inside your Drupal commerce</a:t>
            </a:r>
          </a:p>
          <a:p>
            <a:pPr fontAlgn="base"/>
            <a:endParaRPr lang="en-GB" sz="24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Wingdings" pitchFamily="2" charset="2"/>
            </a:endParaRPr>
          </a:p>
          <a:p>
            <a:pPr fontAlgn="base"/>
            <a:r>
              <a:rPr lang="en-GB" sz="2400" i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Note: Payment gateway integration requires having account and API keys</a:t>
            </a:r>
          </a:p>
        </p:txBody>
      </p:sp>
    </p:spTree>
    <p:extLst>
      <p:ext uri="{BB962C8B-B14F-4D97-AF65-F5344CB8AC3E}">
        <p14:creationId xmlns:p14="http://schemas.microsoft.com/office/powerpoint/2010/main" val="181029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8C70A-CCEA-891A-8FAA-9833B94EA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8600"/>
            <a:ext cx="10820400" cy="553998"/>
          </a:xfrm>
        </p:spPr>
        <p:txBody>
          <a:bodyPr/>
          <a:lstStyle/>
          <a:p>
            <a:r>
              <a:rPr lang="en-FI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Practice 10                                                           1/2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D18A1A-3C3A-8699-388C-990B1EB7E5E7}"/>
              </a:ext>
            </a:extLst>
          </p:cNvPr>
          <p:cNvSpPr txBox="1"/>
          <p:nvPr/>
        </p:nvSpPr>
        <p:spPr>
          <a:xfrm>
            <a:off x="762000" y="990600"/>
            <a:ext cx="99060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Build Drupal e-Commerce Store with Ecwid</a:t>
            </a: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     </a:t>
            </a: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Go to </a:t>
            </a:r>
            <a:r>
              <a:rPr lang="en-GB" sz="2400" dirty="0" err="1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Ecwid.com</a:t>
            </a:r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, </a:t>
            </a: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https://www.ecwid.com/</a:t>
            </a:r>
            <a:endParaRPr lang="en-GB" sz="24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Wingdings" pitchFamily="2" charset="2"/>
            </a:endParaRP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Click on “Get Started for free”, Sign up</a:t>
            </a: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You can choose “Store name”, country and currency  Next</a:t>
            </a: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You can insert City and Zip/postal code (optional field)</a:t>
            </a: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You will be asked some more info about store setup, you can skip this field … simply click Next.  Finish and Proceed to Dashboard</a:t>
            </a: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View your store (this is on top menu near profile)</a:t>
            </a: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Go to your local drupal website and install Ecwid plugin through composer</a:t>
            </a: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lando composer require 'drupal/</a:t>
            </a:r>
            <a:r>
              <a:rPr lang="en-GB" sz="2400" dirty="0" err="1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ecwid_shopping_cart</a:t>
            </a:r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:^3.3’</a:t>
            </a: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lando </a:t>
            </a:r>
            <a:r>
              <a:rPr lang="en-GB" sz="2400" dirty="0" err="1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drush</a:t>
            </a:r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</a:t>
            </a:r>
            <a:r>
              <a:rPr lang="en-GB" sz="2400" dirty="0" err="1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en</a:t>
            </a:r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</a:t>
            </a:r>
            <a:r>
              <a:rPr lang="en-GB" sz="2400" dirty="0" err="1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ecwid</a:t>
            </a:r>
            <a:endParaRPr lang="en-GB" sz="2400" dirty="0">
              <a:solidFill>
                <a:srgbClr val="FFFFFF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Wingdings" pitchFamily="2" charset="2"/>
            </a:endParaRP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lando </a:t>
            </a:r>
            <a:r>
              <a:rPr lang="en-GB" sz="2400" dirty="0" err="1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drush</a:t>
            </a:r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</a:t>
            </a:r>
            <a:r>
              <a:rPr lang="en-GB" sz="2400" dirty="0" err="1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cr</a:t>
            </a:r>
            <a:endParaRPr lang="en-GB" sz="2400" dirty="0">
              <a:solidFill>
                <a:srgbClr val="FFFFFF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Wingdings" pitchFamily="2" charset="2"/>
            </a:endParaRP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You should see </a:t>
            </a:r>
            <a:r>
              <a:rPr lang="en-GB" sz="2400" dirty="0" err="1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ecwid</a:t>
            </a:r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menu in the your local drupal instance</a:t>
            </a:r>
          </a:p>
          <a:p>
            <a:pPr fontAlgn="base"/>
            <a:endParaRPr lang="en-GB" sz="2400" dirty="0">
              <a:solidFill>
                <a:srgbClr val="FFFFFF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73514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8C70A-CCEA-891A-8FAA-9833B94EA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8600"/>
            <a:ext cx="10820400" cy="553998"/>
          </a:xfrm>
        </p:spPr>
        <p:txBody>
          <a:bodyPr/>
          <a:lstStyle/>
          <a:p>
            <a:r>
              <a:rPr lang="en-FI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Practice 10                                                            2/2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D18A1A-3C3A-8699-388C-990B1EB7E5E7}"/>
              </a:ext>
            </a:extLst>
          </p:cNvPr>
          <p:cNvSpPr txBox="1"/>
          <p:nvPr/>
        </p:nvSpPr>
        <p:spPr>
          <a:xfrm>
            <a:off x="762000" y="990600"/>
            <a:ext cx="9906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Build Drupal e-Commerce Store with Ecwid</a:t>
            </a: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     </a:t>
            </a: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Click on Ecwid menu</a:t>
            </a: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Setup the store to connect with your local Drupal Accept</a:t>
            </a: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You should see Ecwid dashboard inside drupal</a:t>
            </a: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Just click on “Visit storefront”</a:t>
            </a: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Now you should see awesome looking commerce store, click any of the sample products and explore more</a:t>
            </a:r>
          </a:p>
        </p:txBody>
      </p:sp>
    </p:spTree>
    <p:extLst>
      <p:ext uri="{BB962C8B-B14F-4D97-AF65-F5344CB8AC3E}">
        <p14:creationId xmlns:p14="http://schemas.microsoft.com/office/powerpoint/2010/main" val="895168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8C70A-CCEA-891A-8FAA-9833B94EA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8600"/>
            <a:ext cx="11049000" cy="553998"/>
          </a:xfrm>
        </p:spPr>
        <p:txBody>
          <a:bodyPr/>
          <a:lstStyle/>
          <a:p>
            <a:r>
              <a:rPr lang="en-FI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Hosting your Drupal Site (live)                                 1/3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D12815-374C-E5B1-3833-4179F70A9718}"/>
              </a:ext>
            </a:extLst>
          </p:cNvPr>
          <p:cNvSpPr txBox="1"/>
          <p:nvPr/>
        </p:nvSpPr>
        <p:spPr>
          <a:xfrm>
            <a:off x="762000" y="1143000"/>
            <a:ext cx="9906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Pantheon.io, 1-2 sites free</a:t>
            </a:r>
          </a:p>
          <a:p>
            <a:pPr fontAlgn="base"/>
            <a:endParaRPr lang="en-GB" sz="2800" dirty="0">
              <a:solidFill>
                <a:srgbClr val="FFFFFF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Wingdings" pitchFamily="2" charset="2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AWS (Amazon LightSail, Bitnami, Kubernetes)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Other hosting providers 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DigitalOcean</a:t>
            </a:r>
            <a:endParaRPr lang="en-GB" sz="2800" dirty="0">
              <a:solidFill>
                <a:srgbClr val="FFFFFF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Wingdings" pitchFamily="2" charset="2"/>
            </a:endParaRP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Vultr</a:t>
            </a:r>
            <a:endParaRPr lang="en-GB" sz="2800" dirty="0">
              <a:solidFill>
                <a:srgbClr val="FFFFFF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Wingdings" pitchFamily="2" charset="2"/>
            </a:endParaRP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Linode</a:t>
            </a:r>
            <a:endParaRPr lang="en-GB" sz="2800" dirty="0">
              <a:solidFill>
                <a:srgbClr val="FFFFFF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Wingdings" pitchFamily="2" charset="2"/>
            </a:endParaRP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Google Cloud</a:t>
            </a:r>
          </a:p>
        </p:txBody>
      </p:sp>
    </p:spTree>
    <p:extLst>
      <p:ext uri="{BB962C8B-B14F-4D97-AF65-F5344CB8AC3E}">
        <p14:creationId xmlns:p14="http://schemas.microsoft.com/office/powerpoint/2010/main" val="4191630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8C70A-CCEA-891A-8FAA-9833B94EA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8600"/>
            <a:ext cx="11201400" cy="553998"/>
          </a:xfrm>
        </p:spPr>
        <p:txBody>
          <a:bodyPr/>
          <a:lstStyle/>
          <a:p>
            <a:r>
              <a:rPr lang="en-FI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Hosting your Drupal Site (live)                                 2/3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D12815-374C-E5B1-3833-4179F70A9718}"/>
              </a:ext>
            </a:extLst>
          </p:cNvPr>
          <p:cNvSpPr txBox="1"/>
          <p:nvPr/>
        </p:nvSpPr>
        <p:spPr>
          <a:xfrm>
            <a:off x="762000" y="1143000"/>
            <a:ext cx="11049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GB" sz="28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Pantheon lets you communicate to its server via SFTP and git</a:t>
            </a:r>
          </a:p>
          <a:p>
            <a:pPr fontAlgn="base"/>
            <a:endParaRPr lang="en-GB" sz="2800" dirty="0">
              <a:solidFill>
                <a:srgbClr val="FFFFFF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Wingdings" pitchFamily="2" charset="2"/>
            </a:endParaRPr>
          </a:p>
          <a:p>
            <a:pPr fontAlgn="base"/>
            <a:r>
              <a:rPr lang="en-GB" sz="28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For git, you may need an </a:t>
            </a:r>
            <a:r>
              <a:rPr lang="en-GB" sz="2800" dirty="0" err="1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ssh</a:t>
            </a:r>
            <a:r>
              <a:rPr lang="en-GB" sz="28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key setup </a:t>
            </a:r>
          </a:p>
          <a:p>
            <a:pPr fontAlgn="base"/>
            <a:endParaRPr lang="en-GB" sz="2800" dirty="0">
              <a:solidFill>
                <a:srgbClr val="FFFFFF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Wingdings" pitchFamily="2" charset="2"/>
            </a:endParaRPr>
          </a:p>
          <a:p>
            <a:pPr fontAlgn="base"/>
            <a:r>
              <a:rPr lang="en-GB" sz="28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This video screencast shows you how to deploy your drupal website in the Pantheon.io site for free. </a:t>
            </a:r>
          </a:p>
          <a:p>
            <a:pPr fontAlgn="base"/>
            <a:endParaRPr lang="en-GB" sz="2800" dirty="0">
              <a:solidFill>
                <a:srgbClr val="FFFFFF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Wingdings" pitchFamily="2" charset="2"/>
            </a:endParaRPr>
          </a:p>
          <a:p>
            <a:pPr fontAlgn="base"/>
            <a:r>
              <a:rPr lang="en-GB" sz="2800" dirty="0">
                <a:solidFill>
                  <a:schemeClr val="bg1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https://unelmacloud.com/drive/s/NQgnrd5ZYBqPpawF8vpV0KbhTNND0S</a:t>
            </a:r>
            <a:r>
              <a:rPr lang="en-GB" sz="2800" dirty="0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</a:t>
            </a:r>
            <a:endParaRPr lang="en-GB" sz="28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Wingdings" pitchFamily="2" charset="2"/>
            </a:endParaRPr>
          </a:p>
          <a:p>
            <a:pPr fontAlgn="base"/>
            <a:endParaRPr lang="en-GB" sz="2800" dirty="0">
              <a:solidFill>
                <a:srgbClr val="FFFFFF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Wingdings" pitchFamily="2" charset="2"/>
            </a:endParaRPr>
          </a:p>
          <a:p>
            <a:pPr fontAlgn="base"/>
            <a:r>
              <a:rPr lang="en-GB" sz="28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After successful deployment, you will get public URL of your drupal site e.g.</a:t>
            </a:r>
          </a:p>
          <a:p>
            <a:pPr fontAlgn="base"/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https://dev-d9live.pantheonsite.io/</a:t>
            </a: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1174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8C70A-CCEA-891A-8FAA-9833B94EA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8600"/>
            <a:ext cx="11277600" cy="553998"/>
          </a:xfrm>
        </p:spPr>
        <p:txBody>
          <a:bodyPr/>
          <a:lstStyle/>
          <a:p>
            <a:r>
              <a:rPr lang="en-FI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Hosting your Drupal Site (live)                                 3/3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D12815-374C-E5B1-3833-4179F70A9718}"/>
              </a:ext>
            </a:extLst>
          </p:cNvPr>
          <p:cNvSpPr txBox="1"/>
          <p:nvPr/>
        </p:nvSpPr>
        <p:spPr>
          <a:xfrm>
            <a:off x="762000" y="1143000"/>
            <a:ext cx="11049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GB" sz="28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You may also initialize Pantheon based site with lando</a:t>
            </a:r>
          </a:p>
          <a:p>
            <a:pPr fontAlgn="base"/>
            <a:endParaRPr lang="en-GB" sz="2800" dirty="0">
              <a:solidFill>
                <a:srgbClr val="FFFFFF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Wingdings" pitchFamily="2" charset="2"/>
            </a:endParaRPr>
          </a:p>
          <a:p>
            <a:pPr fontAlgn="base"/>
            <a:r>
              <a:rPr lang="en-GB" sz="28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This video screencast shows you how you can initialize Pantheon based site with lando</a:t>
            </a:r>
          </a:p>
          <a:p>
            <a:pPr fontAlgn="base"/>
            <a:endParaRPr lang="en-GB" sz="2800" dirty="0">
              <a:solidFill>
                <a:srgbClr val="FFFFFF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Wingdings" pitchFamily="2" charset="2"/>
            </a:endParaRPr>
          </a:p>
          <a:p>
            <a:pPr fontAlgn="base"/>
            <a:r>
              <a:rPr lang="en-GB" sz="2800" dirty="0">
                <a:solidFill>
                  <a:schemeClr val="bg1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https://unelmacloud.com/drive/s/8tjFlTBnLCBAXlCkmJgsjpFRaiP6zj</a:t>
            </a:r>
            <a:r>
              <a:rPr lang="en-GB" sz="2800" dirty="0">
                <a:solidFill>
                  <a:schemeClr val="bg1"/>
                </a:solidFill>
                <a:effectLst/>
              </a:rPr>
              <a:t> </a:t>
            </a:r>
            <a:endParaRPr lang="en-GB" sz="28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Wingdings" pitchFamily="2" charset="2"/>
            </a:endParaRPr>
          </a:p>
          <a:p>
            <a:pPr fontAlgn="base"/>
            <a:endParaRPr lang="en-GB" sz="2800" dirty="0">
              <a:solidFill>
                <a:srgbClr val="FFFFFF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Wingdings" pitchFamily="2" charset="2"/>
            </a:endParaRPr>
          </a:p>
          <a:p>
            <a:pPr fontAlgn="base"/>
            <a:endParaRPr lang="en-GB" sz="2800" dirty="0">
              <a:solidFill>
                <a:srgbClr val="FFFFFF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39693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22261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GB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Drupal Recap</a:t>
            </a:r>
            <a:endParaRPr sz="3600" spc="35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7BBFD08-BB7E-4143-9E8D-D1802EBB5D97}"/>
              </a:ext>
            </a:extLst>
          </p:cNvPr>
          <p:cNvSpPr txBox="1"/>
          <p:nvPr/>
        </p:nvSpPr>
        <p:spPr>
          <a:xfrm>
            <a:off x="457200" y="990600"/>
            <a:ext cx="11277600" cy="5742598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469900" lvl="1">
              <a:spcBef>
                <a:spcPts val="100"/>
              </a:spcBef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Previously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Group work on contrib modules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All team did very good work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Always remember that you have to prioritize (you will never have enough time to do everything and you must focus with your teammates)</a:t>
            </a:r>
          </a:p>
          <a:p>
            <a:pPr marL="469900" lvl="1">
              <a:spcBef>
                <a:spcPts val="100"/>
              </a:spcBef>
              <a:tabLst>
                <a:tab pos="241300" algn="l"/>
              </a:tabLst>
            </a:pPr>
            <a:endParaRPr lang="en-GB" sz="28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469900" lvl="1">
              <a:spcBef>
                <a:spcPts val="100"/>
              </a:spcBef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Today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Drupal commerce: What is it? Why use it?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Setup and Installation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Practice and Walkthrough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Hosting your Drupal Site (live)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Final Group work: Drupal commerce</a:t>
            </a:r>
          </a:p>
        </p:txBody>
      </p:sp>
    </p:spTree>
    <p:extLst>
      <p:ext uri="{BB962C8B-B14F-4D97-AF65-F5344CB8AC3E}">
        <p14:creationId xmlns:p14="http://schemas.microsoft.com/office/powerpoint/2010/main" val="981290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8C70A-CCEA-891A-8FAA-9833B94EA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8600"/>
            <a:ext cx="11277600" cy="553998"/>
          </a:xfrm>
        </p:spPr>
        <p:txBody>
          <a:bodyPr/>
          <a:lstStyle/>
          <a:p>
            <a:r>
              <a:rPr lang="en-FI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Group 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D12815-374C-E5B1-3833-4179F70A9718}"/>
              </a:ext>
            </a:extLst>
          </p:cNvPr>
          <p:cNvSpPr txBox="1"/>
          <p:nvPr/>
        </p:nvSpPr>
        <p:spPr>
          <a:xfrm>
            <a:off x="762000" y="1143000"/>
            <a:ext cx="11049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GB" sz="28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Your task is to create a simple media site with e-commerce capability.  This group project consists of a website and a </a:t>
            </a:r>
            <a:r>
              <a:rPr lang="en-GB" sz="2800" dirty="0" err="1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webshop</a:t>
            </a:r>
            <a:r>
              <a:rPr lang="en-GB" sz="28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. </a:t>
            </a:r>
          </a:p>
          <a:p>
            <a:pPr fontAlgn="base"/>
            <a:endParaRPr lang="en-GB" sz="2800" dirty="0">
              <a:solidFill>
                <a:srgbClr val="FFFFFF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Wingdings" pitchFamily="2" charset="2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On the front page, add news and product listings.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FFFFFF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Wingdings" pitchFamily="2" charset="2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On the </a:t>
            </a:r>
            <a:r>
              <a:rPr lang="en-GB" sz="2800" dirty="0" err="1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webshop</a:t>
            </a:r>
            <a:r>
              <a:rPr lang="en-GB" sz="28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page, add product types, lists, variations and a possibility to buy a product item.</a:t>
            </a:r>
          </a:p>
          <a:p>
            <a:pPr fontAlgn="base"/>
            <a:endParaRPr lang="en-GB" sz="2800" dirty="0">
              <a:solidFill>
                <a:srgbClr val="FFFFFF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Wingdings" pitchFamily="2" charset="2"/>
            </a:endParaRPr>
          </a:p>
          <a:p>
            <a:pPr fontAlgn="base"/>
            <a:r>
              <a:rPr lang="en-GB" sz="28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The main objective should be to sell and promote chosen products.</a:t>
            </a:r>
          </a:p>
          <a:p>
            <a:pPr fontAlgn="base"/>
            <a:endParaRPr lang="en-GB" sz="2800" dirty="0">
              <a:solidFill>
                <a:srgbClr val="FFFFFF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Wingdings" pitchFamily="2" charset="2"/>
            </a:endParaRPr>
          </a:p>
          <a:p>
            <a:pPr fontAlgn="base"/>
            <a:r>
              <a:rPr lang="en-GB" sz="28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You will demonstrate this group work on the final lesson day, the 6</a:t>
            </a:r>
            <a:r>
              <a:rPr lang="en-GB" sz="2800" baseline="300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th</a:t>
            </a:r>
            <a:r>
              <a:rPr lang="en-GB" sz="28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of Oct.</a:t>
            </a:r>
          </a:p>
        </p:txBody>
      </p:sp>
    </p:spTree>
    <p:extLst>
      <p:ext uri="{BB962C8B-B14F-4D97-AF65-F5344CB8AC3E}">
        <p14:creationId xmlns:p14="http://schemas.microsoft.com/office/powerpoint/2010/main" val="1399394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8C70A-CCEA-891A-8FAA-9833B94EA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8600"/>
            <a:ext cx="11277600" cy="553998"/>
          </a:xfrm>
        </p:spPr>
        <p:txBody>
          <a:bodyPr/>
          <a:lstStyle/>
          <a:p>
            <a:r>
              <a:rPr lang="en-FI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Group Presentation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D12815-374C-E5B1-3833-4179F70A9718}"/>
              </a:ext>
            </a:extLst>
          </p:cNvPr>
          <p:cNvSpPr txBox="1"/>
          <p:nvPr/>
        </p:nvSpPr>
        <p:spPr>
          <a:xfrm>
            <a:off x="762000" y="1143000"/>
            <a:ext cx="109728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 rtl="0" fontAlgn="base">
              <a:buFont typeface="Arial" panose="020B0604020202020204" pitchFamily="34" charset="0"/>
              <a:buChar char="•"/>
            </a:pPr>
            <a:r>
              <a:rPr lang="en-GB" sz="2800" b="0" i="0" u="none" strike="noStrike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 Group work presentation will start on final lesson day, 6</a:t>
            </a:r>
            <a:r>
              <a:rPr lang="en-GB" sz="2800" b="0" i="0" u="none" strike="noStrike" baseline="30000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th</a:t>
            </a:r>
            <a:r>
              <a:rPr lang="en-GB" sz="2800" b="0" i="0" u="none" strike="noStrike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 of October</a:t>
            </a:r>
            <a:endParaRPr lang="en-US" sz="2800" b="0" i="0" dirty="0">
              <a:effectLst/>
              <a:latin typeface="Arial" panose="020B0604020202020204" pitchFamily="34" charset="0"/>
            </a:endParaRPr>
          </a:p>
          <a:p>
            <a:pPr marL="457200" indent="-457200" algn="l" rtl="0" fontAlgn="base">
              <a:buFont typeface="Arial" panose="020B0604020202020204" pitchFamily="34" charset="0"/>
              <a:buChar char="•"/>
            </a:pPr>
            <a:r>
              <a:rPr lang="en-GB" sz="2800" b="0" i="0" u="none" strike="noStrike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 Max 5-10 minutes per group</a:t>
            </a:r>
            <a:r>
              <a:rPr lang="en-GB" sz="28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​</a:t>
            </a:r>
            <a:r>
              <a:rPr lang="en-GB" sz="2800" b="0" i="0" dirty="0">
                <a:effectLst/>
                <a:latin typeface="Helvetica Neue" panose="02000503000000020004" pitchFamily="2" charset="0"/>
              </a:rPr>
              <a:t>​</a:t>
            </a:r>
            <a:endParaRPr lang="en-GB" sz="2800" b="0" i="0" dirty="0">
              <a:effectLst/>
              <a:latin typeface="Arial" panose="020B0604020202020204" pitchFamily="34" charset="0"/>
            </a:endParaRPr>
          </a:p>
          <a:p>
            <a:pPr marL="457200" indent="-457200" algn="l" rtl="0" fontAlgn="base">
              <a:buFont typeface="Arial" panose="020B0604020202020204" pitchFamily="34" charset="0"/>
              <a:buChar char="•"/>
            </a:pPr>
            <a:r>
              <a:rPr lang="en-GB" sz="2800" b="0" i="0" u="none" strike="noStrike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 Others will evaluate the presentation and provide feedback in </a:t>
            </a:r>
            <a:r>
              <a:rPr lang="en-GB" sz="2800" b="0" i="0" u="none" strike="noStrike" dirty="0" err="1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itsLearning</a:t>
            </a:r>
            <a:r>
              <a:rPr lang="en-GB" sz="2800" b="0" i="0" u="none" strike="noStrike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 -&gt; Group work results</a:t>
            </a:r>
            <a:r>
              <a:rPr lang="en-GB" sz="28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​</a:t>
            </a:r>
            <a:r>
              <a:rPr lang="en-GB" sz="2800" b="0" i="0" dirty="0">
                <a:effectLst/>
                <a:latin typeface="Helvetica Neue" panose="02000503000000020004" pitchFamily="2" charset="0"/>
              </a:rPr>
              <a:t>​</a:t>
            </a:r>
            <a:endParaRPr lang="en-GB" sz="2800" b="0" i="0" dirty="0">
              <a:effectLst/>
              <a:latin typeface="Arial" panose="020B0604020202020204" pitchFamily="34" charset="0"/>
            </a:endParaRPr>
          </a:p>
          <a:p>
            <a:pPr marL="457200" indent="-457200" algn="l" rtl="0" fontAlgn="base">
              <a:buFont typeface="Arial" panose="020B0604020202020204" pitchFamily="34" charset="0"/>
              <a:buChar char="•"/>
            </a:pPr>
            <a:r>
              <a:rPr lang="en-GB" sz="2800" b="0" i="0" u="none" strike="noStrike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 Ask questions and answers</a:t>
            </a:r>
            <a:r>
              <a:rPr lang="en-GB" sz="28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​</a:t>
            </a:r>
            <a:r>
              <a:rPr lang="en-GB" sz="2800" b="0" i="0" dirty="0">
                <a:effectLst/>
                <a:latin typeface="Helvetica Neue" panose="02000503000000020004" pitchFamily="2" charset="0"/>
              </a:rPr>
              <a:t>​</a:t>
            </a:r>
            <a:endParaRPr lang="en-GB" sz="2800" b="0" i="0" dirty="0">
              <a:effectLst/>
              <a:latin typeface="Arial" panose="020B0604020202020204" pitchFamily="34" charset="0"/>
            </a:endParaRPr>
          </a:p>
          <a:p>
            <a:pPr marL="457200" indent="-457200" algn="l" rtl="0" fontAlgn="base">
              <a:buFont typeface="Arial" panose="020B0604020202020204" pitchFamily="34" charset="0"/>
              <a:buChar char="•"/>
            </a:pPr>
            <a:r>
              <a:rPr lang="en-GB" sz="2800" b="0" i="0" u="none" strike="noStrike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 Note: Remember not to vote for your own group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​</a:t>
            </a:r>
            <a:r>
              <a:rPr lang="en-US" sz="2800" b="0" i="0" dirty="0">
                <a:effectLst/>
                <a:latin typeface="Helvetica Neue" panose="02000503000000020004" pitchFamily="2" charset="0"/>
              </a:rPr>
              <a:t>​</a:t>
            </a:r>
            <a:endParaRPr lang="en-US" sz="2800" b="0" i="0" dirty="0">
              <a:effectLst/>
              <a:latin typeface="Arial" panose="020B0604020202020204" pitchFamily="34" charset="0"/>
            </a:endParaRPr>
          </a:p>
          <a:p>
            <a:pPr marL="457200" indent="-457200" algn="l" rtl="0" fontAlgn="base">
              <a:buFont typeface="Arial" panose="020B0604020202020204" pitchFamily="34" charset="0"/>
              <a:buChar char="•"/>
            </a:pPr>
            <a:r>
              <a:rPr lang="en-GB" sz="2800" b="0" i="0" u="none" strike="noStrike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 Upload the slides in Group work folder in </a:t>
            </a:r>
            <a:r>
              <a:rPr lang="en-GB" sz="2800" b="0" i="0" u="none" strike="noStrike" dirty="0" err="1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itsLearning</a:t>
            </a:r>
            <a:endParaRPr lang="en-US" sz="2800" b="0" i="0" dirty="0">
              <a:effectLst/>
              <a:latin typeface="Arial" panose="020B0604020202020204" pitchFamily="34" charset="0"/>
            </a:endParaRPr>
          </a:p>
          <a:p>
            <a:pPr fontAlgn="base"/>
            <a:endParaRPr lang="en-GB" sz="2800" dirty="0">
              <a:solidFill>
                <a:srgbClr val="FFFFFF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43586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8C70A-CCEA-891A-8FAA-9833B94EA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8600"/>
            <a:ext cx="10058400" cy="553998"/>
          </a:xfrm>
        </p:spPr>
        <p:txBody>
          <a:bodyPr/>
          <a:lstStyle/>
          <a:p>
            <a:r>
              <a:rPr lang="en-FI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Drupal commerce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73F234-B531-1100-742F-E9BA9424BDFA}"/>
              </a:ext>
            </a:extLst>
          </p:cNvPr>
          <p:cNvSpPr txBox="1"/>
          <p:nvPr/>
        </p:nvSpPr>
        <p:spPr>
          <a:xfrm>
            <a:off x="762000" y="1066800"/>
            <a:ext cx="56388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</a:rPr>
              <a:t>Drupal commerce can be useful for developing your own e-commerce store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</a:rPr>
              <a:t>It provides a free open-source e-commerce platform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</a:rPr>
              <a:t>Available from here: </a:t>
            </a: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https://drupalcommerce.org/</a:t>
            </a: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</a:rPr>
              <a:t>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</a:rPr>
              <a:t>You use it because there is 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</a:rPr>
              <a:t>no licensing cost, and 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</a:rPr>
              <a:t>it lets you sell any type of products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</a:rPr>
              <a:t>you can customize as per your needs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</a:rPr>
              <a:t>provides many e-commerce contrib modules out of the box</a:t>
            </a:r>
          </a:p>
        </p:txBody>
      </p:sp>
      <p:pic>
        <p:nvPicPr>
          <p:cNvPr id="1026" name="Picture 2" descr="Free vector graphics of Laptop">
            <a:extLst>
              <a:ext uri="{FF2B5EF4-FFF2-40B4-BE49-F238E27FC236}">
                <a16:creationId xmlns:a16="http://schemas.microsoft.com/office/drawing/2014/main" id="{C78797E2-4ED3-7B98-EEB6-264EE9585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264" y="1969477"/>
            <a:ext cx="6157736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920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8C70A-CCEA-891A-8FAA-9833B94EA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8600"/>
            <a:ext cx="10820400" cy="553998"/>
          </a:xfrm>
        </p:spPr>
        <p:txBody>
          <a:bodyPr/>
          <a:lstStyle/>
          <a:p>
            <a:r>
              <a:rPr lang="en-GB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e-Commerce using </a:t>
            </a:r>
            <a:r>
              <a:rPr lang="en-FI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Drupal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D18A1A-3C3A-8699-388C-990B1EB7E5E7}"/>
              </a:ext>
            </a:extLst>
          </p:cNvPr>
          <p:cNvSpPr txBox="1"/>
          <p:nvPr/>
        </p:nvSpPr>
        <p:spPr>
          <a:xfrm>
            <a:off x="762000" y="1143000"/>
            <a:ext cx="990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Drupal Commerce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https://drupalcommerce.org/</a:t>
            </a: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Demo: </a:t>
            </a: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https://commerce.demo.centarro.io/</a:t>
            </a: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Dev guide: </a:t>
            </a: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https://docs.drupalcommerce.org/commerce2/developer-guide</a:t>
            </a: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</a:t>
            </a:r>
          </a:p>
          <a:p>
            <a:pPr fontAlgn="base"/>
            <a:endParaRPr lang="en-GB" sz="2400" dirty="0">
              <a:solidFill>
                <a:srgbClr val="FFFFFF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Wingdings" pitchFamily="2" charset="2"/>
            </a:endParaRP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Ecwid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https://www.ecwid.com/</a:t>
            </a: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</a:t>
            </a:r>
          </a:p>
          <a:p>
            <a:pPr lvl="1" fontAlgn="base"/>
            <a:endParaRPr lang="en-GB" sz="2400" dirty="0">
              <a:solidFill>
                <a:srgbClr val="FFFFFF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Wingdings" pitchFamily="2" charset="2"/>
            </a:endParaRPr>
          </a:p>
          <a:p>
            <a:pPr fontAlgn="base"/>
            <a:endParaRPr lang="en-GB" sz="2400" dirty="0">
              <a:solidFill>
                <a:srgbClr val="FFFFFF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Wingdings" pitchFamily="2" charset="2"/>
            </a:endParaRP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Drupal modules for e-Commerce: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https://www.drupal.org/module-categories/e-commerce</a:t>
            </a: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7920C7-0DD0-3E96-8954-512FE23327D0}"/>
              </a:ext>
            </a:extLst>
          </p:cNvPr>
          <p:cNvSpPr txBox="1"/>
          <p:nvPr/>
        </p:nvSpPr>
        <p:spPr>
          <a:xfrm>
            <a:off x="7162800" y="6260068"/>
            <a:ext cx="5566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GB" sz="1800" i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https://www.drupal.org/industries/ecommerce</a:t>
            </a:r>
            <a:r>
              <a:rPr lang="en-GB" sz="1800" i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6306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8C70A-CCEA-891A-8FAA-9833B94EA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8600"/>
            <a:ext cx="10820400" cy="553998"/>
          </a:xfrm>
        </p:spPr>
        <p:txBody>
          <a:bodyPr/>
          <a:lstStyle/>
          <a:p>
            <a:r>
              <a:rPr lang="en-FI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Drupal commerce installation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73F234-B531-1100-742F-E9BA9424BDFA}"/>
              </a:ext>
            </a:extLst>
          </p:cNvPr>
          <p:cNvSpPr txBox="1"/>
          <p:nvPr/>
        </p:nvSpPr>
        <p:spPr>
          <a:xfrm>
            <a:off x="762000" y="1066800"/>
            <a:ext cx="109728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You can install Drupal commerce step-by-step following this screen recording (without voice)</a:t>
            </a:r>
          </a:p>
          <a:p>
            <a:pPr fontAlgn="base"/>
            <a:endParaRPr lang="en-GB" sz="2400" dirty="0">
              <a:solidFill>
                <a:srgbClr val="FFFFFF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fontAlgn="base"/>
            <a:r>
              <a:rPr lang="en-GB" sz="2400" dirty="0">
                <a:solidFill>
                  <a:schemeClr val="bg1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https://unelmacloud.com/drive/s/DBFNZPrTNXszp9WBUfDZElLpxuZAjc</a:t>
            </a:r>
            <a:r>
              <a:rPr lang="en-GB" sz="2400" dirty="0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endParaRPr lang="en-GB" sz="24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fontAlgn="base"/>
            <a:endParaRPr lang="en-GB" sz="2400" dirty="0">
              <a:solidFill>
                <a:srgbClr val="FFFFFF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Step 1:  Setup and initialize lando</a:t>
            </a: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Step 2:  Install drupal commerce store</a:t>
            </a: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Step 3:  Setup services and database </a:t>
            </a: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Step 4:  Finalize the drupal commerce installation</a:t>
            </a:r>
            <a:r>
              <a:rPr lang="en-GB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4027156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8C70A-CCEA-891A-8FAA-9833B94EA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8600"/>
            <a:ext cx="10820400" cy="553998"/>
          </a:xfrm>
        </p:spPr>
        <p:txBody>
          <a:bodyPr/>
          <a:lstStyle/>
          <a:p>
            <a:r>
              <a:rPr lang="en-FI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Practice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48A6A6-2C55-5228-01BD-6549CF6B21CB}"/>
              </a:ext>
            </a:extLst>
          </p:cNvPr>
          <p:cNvSpPr txBox="1"/>
          <p:nvPr/>
        </p:nvSpPr>
        <p:spPr>
          <a:xfrm>
            <a:off x="762000" y="1066800"/>
            <a:ext cx="109728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Create a store:</a:t>
            </a:r>
          </a:p>
          <a:p>
            <a:pPr lvl="1"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Go to commerce menu </a:t>
            </a:r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 products  Add product</a:t>
            </a:r>
          </a:p>
          <a:p>
            <a:pPr lvl="1"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You will have to create a new store before you can add any products</a:t>
            </a:r>
          </a:p>
          <a:p>
            <a:pPr lvl="1"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Add a new store</a:t>
            </a:r>
          </a:p>
          <a:p>
            <a:pPr lvl="1"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Give a name for your store</a:t>
            </a:r>
          </a:p>
          <a:p>
            <a:pPr lvl="1"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Provide all the mandatory fields and  Save</a:t>
            </a:r>
          </a:p>
          <a:p>
            <a:pPr fontAlgn="base"/>
            <a:endParaRPr lang="en-GB" sz="2400" dirty="0">
              <a:solidFill>
                <a:srgbClr val="FFFFFF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Wingdings" pitchFamily="2" charset="2"/>
            </a:endParaRP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Add product:</a:t>
            </a: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     Go to commerce  Products Add product</a:t>
            </a: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     Provide Title, e.g. “Shoes”, “T-shirts”    Save</a:t>
            </a: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     Click on “Variations” tab Add variation</a:t>
            </a: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     SKU: a unique machine-readable id</a:t>
            </a: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     Add Price  Save</a:t>
            </a:r>
          </a:p>
          <a:p>
            <a:pPr fontAlgn="base"/>
            <a:endParaRPr lang="en-GB" sz="2400" dirty="0">
              <a:solidFill>
                <a:srgbClr val="FFFFFF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8174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8C70A-CCEA-891A-8FAA-9833B94EA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8600"/>
            <a:ext cx="10820400" cy="553998"/>
          </a:xfrm>
        </p:spPr>
        <p:txBody>
          <a:bodyPr/>
          <a:lstStyle/>
          <a:p>
            <a:r>
              <a:rPr lang="en-FI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Practice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48A6A6-2C55-5228-01BD-6549CF6B21CB}"/>
              </a:ext>
            </a:extLst>
          </p:cNvPr>
          <p:cNvSpPr txBox="1"/>
          <p:nvPr/>
        </p:nvSpPr>
        <p:spPr>
          <a:xfrm>
            <a:off x="762000" y="1066800"/>
            <a:ext cx="109728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Edit product:</a:t>
            </a: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     Go to commerce  products</a:t>
            </a: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     Click on your product e.g. “T-shirt” or “shoes” or “whatever”</a:t>
            </a: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     Click on “Edit” tab button</a:t>
            </a: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     Add some description about your product and</a:t>
            </a: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     Save</a:t>
            </a:r>
          </a:p>
          <a:p>
            <a:pPr fontAlgn="base"/>
            <a:endParaRPr lang="en-GB" sz="2400" dirty="0">
              <a:solidFill>
                <a:srgbClr val="FFFFFF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Wingdings" pitchFamily="2" charset="2"/>
            </a:endParaRP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Add an alias for your product</a:t>
            </a: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     Go to commerce  products</a:t>
            </a: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     Click on your product e.g. “T-shirt” or “shoes” or “whatever”</a:t>
            </a: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     Click on “URL Path settings” </a:t>
            </a: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     Add an alias: /</a:t>
            </a:r>
            <a:r>
              <a:rPr lang="en-GB" sz="2400" dirty="0" err="1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tshirt</a:t>
            </a:r>
            <a:endParaRPr lang="en-GB" sz="2400" dirty="0">
              <a:solidFill>
                <a:srgbClr val="FFFFFF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Wingdings" pitchFamily="2" charset="2"/>
            </a:endParaRP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     Save</a:t>
            </a:r>
          </a:p>
        </p:txBody>
      </p:sp>
    </p:spTree>
    <p:extLst>
      <p:ext uri="{BB962C8B-B14F-4D97-AF65-F5344CB8AC3E}">
        <p14:creationId xmlns:p14="http://schemas.microsoft.com/office/powerpoint/2010/main" val="3140497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8C70A-CCEA-891A-8FAA-9833B94EA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8600"/>
            <a:ext cx="10820400" cy="553998"/>
          </a:xfrm>
        </p:spPr>
        <p:txBody>
          <a:bodyPr/>
          <a:lstStyle/>
          <a:p>
            <a:r>
              <a:rPr lang="en-FI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Practice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48A6A6-2C55-5228-01BD-6549CF6B21CB}"/>
              </a:ext>
            </a:extLst>
          </p:cNvPr>
          <p:cNvSpPr txBox="1"/>
          <p:nvPr/>
        </p:nvSpPr>
        <p:spPr>
          <a:xfrm>
            <a:off x="762000" y="990600"/>
            <a:ext cx="109728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Add product variations</a:t>
            </a: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     Go to commerce  products</a:t>
            </a: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     Click on your product e.g. “T-shirt” or “shoes” or “whatever”</a:t>
            </a: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     Click on Operations  Variations  Add variation</a:t>
            </a: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     Insert SKU, a unique machine-readable name</a:t>
            </a: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     Insert price</a:t>
            </a: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     Save</a:t>
            </a:r>
          </a:p>
          <a:p>
            <a:pPr fontAlgn="base"/>
            <a:endParaRPr lang="en-GB" sz="2400" dirty="0">
              <a:solidFill>
                <a:srgbClr val="FFFFFF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Wingdings" pitchFamily="2" charset="2"/>
            </a:endParaRP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Add product to cart</a:t>
            </a: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     Go to main home page</a:t>
            </a: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     Click on “Add to cart”</a:t>
            </a: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     You should see one item in your cart, click “your cart”</a:t>
            </a: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      You will receive a notice about “no payment gateway”, just add a payment   gateway e.g. “Pay for delivery”  Save</a:t>
            </a: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       Go back to your cart  Checkout</a:t>
            </a: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2887264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8C70A-CCEA-891A-8FAA-9833B94EA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8600"/>
            <a:ext cx="10820400" cy="553998"/>
          </a:xfrm>
        </p:spPr>
        <p:txBody>
          <a:bodyPr/>
          <a:lstStyle/>
          <a:p>
            <a:r>
              <a:rPr lang="en-FI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Practice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48A6A6-2C55-5228-01BD-6549CF6B21CB}"/>
              </a:ext>
            </a:extLst>
          </p:cNvPr>
          <p:cNvSpPr txBox="1"/>
          <p:nvPr/>
        </p:nvSpPr>
        <p:spPr>
          <a:xfrm>
            <a:off x="762000" y="990600"/>
            <a:ext cx="109728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Add product attributes</a:t>
            </a: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     Go to commerce  products attributes</a:t>
            </a: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     Add product attribute</a:t>
            </a: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     An attribute can be any types so for e.g. Name: Colour</a:t>
            </a: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     Element type:  Select list</a:t>
            </a: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     Production variation types: check “Default”  Save</a:t>
            </a: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     You should see Values textbox below</a:t>
            </a: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     Add some colour values e.g. Red, Green, Blue</a:t>
            </a: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     Save</a:t>
            </a: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     Go back to Commerce  Product</a:t>
            </a: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     Select the product  Add variation</a:t>
            </a: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     In SKU, e.g. TS-Red, price: 150</a:t>
            </a: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     You should see “Colour”, select a value  Save</a:t>
            </a:r>
          </a:p>
          <a:p>
            <a:pPr fontAlgn="base"/>
            <a:endParaRPr lang="en-GB" sz="2400" dirty="0">
              <a:solidFill>
                <a:srgbClr val="FFFFFF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74772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9577</TotalTime>
  <Words>1680</Words>
  <Application>Microsoft Office PowerPoint</Application>
  <PresentationFormat>Widescreen</PresentationFormat>
  <Paragraphs>250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Drupal Recap</vt:lpstr>
      <vt:lpstr>Drupal commerce</vt:lpstr>
      <vt:lpstr>e-Commerce using Drupal</vt:lpstr>
      <vt:lpstr>Drupal commerce installation</vt:lpstr>
      <vt:lpstr>Practice 1</vt:lpstr>
      <vt:lpstr>Practice 2</vt:lpstr>
      <vt:lpstr>Practice 3</vt:lpstr>
      <vt:lpstr>Practice 4</vt:lpstr>
      <vt:lpstr>Practice 5</vt:lpstr>
      <vt:lpstr>Practice 6</vt:lpstr>
      <vt:lpstr>Practice 7</vt:lpstr>
      <vt:lpstr>Practice 8</vt:lpstr>
      <vt:lpstr>Practice 9</vt:lpstr>
      <vt:lpstr>Practice 10                                                           1/2</vt:lpstr>
      <vt:lpstr>Practice 10                                                            2/2</vt:lpstr>
      <vt:lpstr> Hosting your Drupal Site (live)                                 1/3</vt:lpstr>
      <vt:lpstr> Hosting your Drupal Site (live)                                 2/3</vt:lpstr>
      <vt:lpstr> Hosting your Drupal Site (live)                                 3/3</vt:lpstr>
      <vt:lpstr>Group work</vt:lpstr>
      <vt:lpstr>Group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Kalwar Santosh</cp:lastModifiedBy>
  <cp:revision>860</cp:revision>
  <dcterms:created xsi:type="dcterms:W3CDTF">2021-08-09T07:01:51Z</dcterms:created>
  <dcterms:modified xsi:type="dcterms:W3CDTF">2022-09-29T10:51:07Z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2021-03-22T00:00:00Z</vt:filetime>
  </property>
  <property fmtid="{D5CDD505-2E9C-101B-9397-08002B2CF9AE}" pid="3" name="LastSaved">
    <vt:filetime>2021-08-09T00:00:00Z</vt:filetime>
  </property>
</Properties>
</file>