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D92E4D-48AF-49E0-8DDB-05A753B53CBD}">
  <a:tblStyle styleId="{DBD92E4D-48AF-49E0-8DDB-05A753B53C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ce94e9c6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5ce94e9c6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ce4318f6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ce4318f6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ce4318f6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ce4318f6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ce4318f6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ce4318f6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ce94e9c6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ce94e9c6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ce4318f6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ce4318f6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ce4318f6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ce4318f6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ce94e9c6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ce94e9c6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3.png"/><Relationship Id="rId10" Type="http://schemas.openxmlformats.org/officeDocument/2006/relationships/image" Target="../media/image15.png"/><Relationship Id="rId9"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doi.org/10.4067/S0717-66432017000200262" TargetMode="External"/><Relationship Id="rId5" Type="http://schemas.openxmlformats.org/officeDocument/2006/relationships/hyperlink" Target="https://doi.org/10.4067/S0717-66432017000200262" TargetMode="External"/><Relationship Id="rId6" Type="http://schemas.openxmlformats.org/officeDocument/2006/relationships/hyperlink" Target="https://doi.org/10.6000/1927-5129.2012.08.02.49" TargetMode="External"/><Relationship Id="rId7" Type="http://schemas.openxmlformats.org/officeDocument/2006/relationships/hyperlink" Target="https://doi.org/10.6000/1927-5129.2012.08.02.4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1370300"/>
            <a:ext cx="9144000" cy="1935451"/>
          </a:xfrm>
          <a:prstGeom prst="rect">
            <a:avLst/>
          </a:prstGeom>
          <a:noFill/>
          <a:ln>
            <a:noFill/>
          </a:ln>
        </p:spPr>
      </p:pic>
      <p:pic>
        <p:nvPicPr>
          <p:cNvPr id="55" name="Google Shape;55;p13"/>
          <p:cNvPicPr preferRelativeResize="0"/>
          <p:nvPr/>
        </p:nvPicPr>
        <p:blipFill>
          <a:blip r:embed="rId4">
            <a:alphaModFix/>
          </a:blip>
          <a:stretch>
            <a:fillRect/>
          </a:stretch>
        </p:blipFill>
        <p:spPr>
          <a:xfrm>
            <a:off x="0" y="0"/>
            <a:ext cx="3086099" cy="907336"/>
          </a:xfrm>
          <a:prstGeom prst="rect">
            <a:avLst/>
          </a:prstGeom>
          <a:noFill/>
          <a:ln>
            <a:noFill/>
          </a:ln>
        </p:spPr>
      </p:pic>
      <p:pic>
        <p:nvPicPr>
          <p:cNvPr id="56" name="Google Shape;56;p13"/>
          <p:cNvPicPr preferRelativeResize="0"/>
          <p:nvPr/>
        </p:nvPicPr>
        <p:blipFill>
          <a:blip r:embed="rId5">
            <a:alphaModFix/>
          </a:blip>
          <a:stretch>
            <a:fillRect/>
          </a:stretch>
        </p:blipFill>
        <p:spPr>
          <a:xfrm>
            <a:off x="4100100" y="73750"/>
            <a:ext cx="1954525" cy="802875"/>
          </a:xfrm>
          <a:prstGeom prst="rect">
            <a:avLst/>
          </a:prstGeom>
          <a:noFill/>
          <a:ln>
            <a:noFill/>
          </a:ln>
        </p:spPr>
      </p:pic>
      <p:pic>
        <p:nvPicPr>
          <p:cNvPr id="57" name="Google Shape;57;p13"/>
          <p:cNvPicPr preferRelativeResize="0"/>
          <p:nvPr/>
        </p:nvPicPr>
        <p:blipFill>
          <a:blip r:embed="rId6">
            <a:alphaModFix/>
          </a:blip>
          <a:stretch>
            <a:fillRect/>
          </a:stretch>
        </p:blipFill>
        <p:spPr>
          <a:xfrm>
            <a:off x="7972275" y="-25"/>
            <a:ext cx="1171725" cy="1110325"/>
          </a:xfrm>
          <a:prstGeom prst="rect">
            <a:avLst/>
          </a:prstGeom>
          <a:noFill/>
          <a:ln>
            <a:noFill/>
          </a:ln>
        </p:spPr>
      </p:pic>
      <p:sp>
        <p:nvSpPr>
          <p:cNvPr id="58" name="Google Shape;58;p13"/>
          <p:cNvSpPr txBox="1"/>
          <p:nvPr/>
        </p:nvSpPr>
        <p:spPr>
          <a:xfrm>
            <a:off x="126450" y="1767875"/>
            <a:ext cx="8891100" cy="1228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s" sz="2600">
                <a:solidFill>
                  <a:schemeClr val="lt1"/>
                </a:solidFill>
                <a:latin typeface="Times New Roman"/>
                <a:ea typeface="Times New Roman"/>
                <a:cs typeface="Times New Roman"/>
                <a:sym typeface="Times New Roman"/>
              </a:rPr>
              <a:t>Evaluación de dos métodos de escarificación en la germinación de semillas de </a:t>
            </a:r>
            <a:r>
              <a:rPr b="1" lang="es" sz="2600">
                <a:solidFill>
                  <a:schemeClr val="lt1"/>
                </a:solidFill>
                <a:latin typeface="Times New Roman"/>
                <a:ea typeface="Times New Roman"/>
                <a:cs typeface="Times New Roman"/>
                <a:sym typeface="Times New Roman"/>
              </a:rPr>
              <a:t>garbanzo</a:t>
            </a:r>
            <a:r>
              <a:rPr lang="es" sz="2600">
                <a:solidFill>
                  <a:schemeClr val="lt1"/>
                </a:solidFill>
                <a:latin typeface="Times New Roman"/>
                <a:ea typeface="Times New Roman"/>
                <a:cs typeface="Times New Roman"/>
                <a:sym typeface="Times New Roman"/>
              </a:rPr>
              <a:t> (</a:t>
            </a:r>
            <a:r>
              <a:rPr i="1" lang="es" sz="2600">
                <a:solidFill>
                  <a:schemeClr val="lt1"/>
                </a:solidFill>
                <a:latin typeface="Times New Roman"/>
                <a:ea typeface="Times New Roman"/>
                <a:cs typeface="Times New Roman"/>
                <a:sym typeface="Times New Roman"/>
              </a:rPr>
              <a:t>Cicer arietinum</a:t>
            </a:r>
            <a:r>
              <a:rPr lang="es" sz="2600">
                <a:solidFill>
                  <a:schemeClr val="lt1"/>
                </a:solidFill>
                <a:latin typeface="Times New Roman"/>
                <a:ea typeface="Times New Roman"/>
                <a:cs typeface="Times New Roman"/>
                <a:sym typeface="Times New Roman"/>
              </a:rPr>
              <a:t> L.)</a:t>
            </a:r>
            <a:endParaRPr sz="2600">
              <a:solidFill>
                <a:schemeClr val="lt1"/>
              </a:solidFill>
              <a:latin typeface="Times New Roman"/>
              <a:ea typeface="Times New Roman"/>
              <a:cs typeface="Times New Roman"/>
              <a:sym typeface="Times New Roman"/>
            </a:endParaRPr>
          </a:p>
        </p:txBody>
      </p:sp>
      <p:sp>
        <p:nvSpPr>
          <p:cNvPr id="59" name="Google Shape;59;p13"/>
          <p:cNvSpPr txBox="1"/>
          <p:nvPr/>
        </p:nvSpPr>
        <p:spPr>
          <a:xfrm>
            <a:off x="0" y="3887325"/>
            <a:ext cx="4162200" cy="615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300">
                <a:solidFill>
                  <a:schemeClr val="dk1"/>
                </a:solidFill>
                <a:latin typeface="Times New Roman"/>
                <a:ea typeface="Times New Roman"/>
                <a:cs typeface="Times New Roman"/>
                <a:sym typeface="Times New Roman"/>
              </a:rPr>
              <a:t>CURSO:</a:t>
            </a:r>
            <a:r>
              <a:rPr lang="es" sz="1300">
                <a:solidFill>
                  <a:schemeClr val="dk1"/>
                </a:solidFill>
                <a:latin typeface="Times New Roman"/>
                <a:ea typeface="Times New Roman"/>
                <a:cs typeface="Times New Roman"/>
                <a:sym typeface="Times New Roman"/>
              </a:rPr>
              <a:t> Producciòn y tecnologìa de semillas</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s" sz="1300">
                <a:solidFill>
                  <a:schemeClr val="dk1"/>
                </a:solidFill>
                <a:latin typeface="Times New Roman"/>
                <a:ea typeface="Times New Roman"/>
                <a:cs typeface="Times New Roman"/>
                <a:sym typeface="Times New Roman"/>
              </a:rPr>
              <a:t>DOCENTE:</a:t>
            </a:r>
            <a:r>
              <a:rPr lang="es" sz="1300">
                <a:solidFill>
                  <a:schemeClr val="dk1"/>
                </a:solidFill>
                <a:latin typeface="Times New Roman"/>
                <a:ea typeface="Times New Roman"/>
                <a:cs typeface="Times New Roman"/>
                <a:sym typeface="Times New Roman"/>
              </a:rPr>
              <a:t> </a:t>
            </a:r>
            <a:r>
              <a:rPr lang="es" sz="1300">
                <a:solidFill>
                  <a:schemeClr val="dk1"/>
                </a:solidFill>
                <a:latin typeface="Times New Roman"/>
                <a:ea typeface="Times New Roman"/>
                <a:cs typeface="Times New Roman"/>
                <a:sym typeface="Times New Roman"/>
              </a:rPr>
              <a:t>Dr</a:t>
            </a:r>
            <a:r>
              <a:rPr lang="es" sz="1300">
                <a:solidFill>
                  <a:schemeClr val="dk1"/>
                </a:solidFill>
                <a:latin typeface="Times New Roman"/>
                <a:ea typeface="Times New Roman"/>
                <a:cs typeface="Times New Roman"/>
                <a:sym typeface="Times New Roman"/>
              </a:rPr>
              <a:t>. Flavio Lozano Isla</a:t>
            </a:r>
            <a:endParaRPr sz="1300">
              <a:solidFill>
                <a:schemeClr val="dk1"/>
              </a:solidFill>
              <a:latin typeface="Times New Roman"/>
              <a:ea typeface="Times New Roman"/>
              <a:cs typeface="Times New Roman"/>
              <a:sym typeface="Times New Roman"/>
            </a:endParaRPr>
          </a:p>
        </p:txBody>
      </p:sp>
      <p:pic>
        <p:nvPicPr>
          <p:cNvPr id="60" name="Google Shape;60;p13"/>
          <p:cNvPicPr preferRelativeResize="0"/>
          <p:nvPr/>
        </p:nvPicPr>
        <p:blipFill>
          <a:blip r:embed="rId7">
            <a:alphaModFix/>
          </a:blip>
          <a:stretch>
            <a:fillRect/>
          </a:stretch>
        </p:blipFill>
        <p:spPr>
          <a:xfrm>
            <a:off x="0" y="4818894"/>
            <a:ext cx="9144000" cy="324612"/>
          </a:xfrm>
          <a:prstGeom prst="rect">
            <a:avLst/>
          </a:prstGeom>
          <a:noFill/>
          <a:ln>
            <a:noFill/>
          </a:ln>
        </p:spPr>
      </p:pic>
      <p:sp>
        <p:nvSpPr>
          <p:cNvPr id="61" name="Google Shape;61;p13"/>
          <p:cNvSpPr txBox="1"/>
          <p:nvPr/>
        </p:nvSpPr>
        <p:spPr>
          <a:xfrm>
            <a:off x="4374925" y="3397804"/>
            <a:ext cx="4162200" cy="1421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 sz="1300">
                <a:solidFill>
                  <a:schemeClr val="dk1"/>
                </a:solidFill>
                <a:latin typeface="Times New Roman"/>
                <a:ea typeface="Times New Roman"/>
                <a:cs typeface="Times New Roman"/>
                <a:sym typeface="Times New Roman"/>
              </a:rPr>
              <a:t>ESTUDIANTES:</a:t>
            </a:r>
            <a:endParaRPr b="1"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 sz="1300">
                <a:solidFill>
                  <a:schemeClr val="dk1"/>
                </a:solidFill>
                <a:latin typeface="Times New Roman"/>
                <a:ea typeface="Times New Roman"/>
                <a:cs typeface="Times New Roman"/>
                <a:sym typeface="Times New Roman"/>
              </a:rPr>
              <a:t>Acuña Ramirez, Edinson Pooll</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 sz="1300">
                <a:solidFill>
                  <a:schemeClr val="dk1"/>
                </a:solidFill>
                <a:latin typeface="Times New Roman"/>
                <a:ea typeface="Times New Roman"/>
                <a:cs typeface="Times New Roman"/>
                <a:sym typeface="Times New Roman"/>
              </a:rPr>
              <a:t>Baldera Chapoñan, Victor Hugo</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 sz="1300">
                <a:solidFill>
                  <a:schemeClr val="dk1"/>
                </a:solidFill>
                <a:latin typeface="Times New Roman"/>
                <a:ea typeface="Times New Roman"/>
                <a:cs typeface="Times New Roman"/>
                <a:sym typeface="Times New Roman"/>
              </a:rPr>
              <a:t>Diaz Saucedo, yoel</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 sz="1300">
                <a:solidFill>
                  <a:schemeClr val="dk1"/>
                </a:solidFill>
                <a:latin typeface="Times New Roman"/>
                <a:ea typeface="Times New Roman"/>
                <a:cs typeface="Times New Roman"/>
                <a:sym typeface="Times New Roman"/>
              </a:rPr>
              <a:t>Mendoza Bernilla, Alejandro Salomòn</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 sz="1300">
                <a:solidFill>
                  <a:schemeClr val="dk1"/>
                </a:solidFill>
                <a:latin typeface="Times New Roman"/>
                <a:ea typeface="Times New Roman"/>
                <a:cs typeface="Times New Roman"/>
                <a:sym typeface="Times New Roman"/>
              </a:rPr>
              <a:t>Saldaña Bazàn, Magaly</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2" name="Google Shape;62;p13"/>
          <p:cNvSpPr/>
          <p:nvPr/>
        </p:nvSpPr>
        <p:spPr>
          <a:xfrm>
            <a:off x="0" y="4818900"/>
            <a:ext cx="390900" cy="3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Times New Roman"/>
                <a:ea typeface="Times New Roman"/>
                <a:cs typeface="Times New Roman"/>
                <a:sym typeface="Times New Roman"/>
              </a:rPr>
              <a:t>1</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4"/>
          <p:cNvPicPr preferRelativeResize="0"/>
          <p:nvPr/>
        </p:nvPicPr>
        <p:blipFill rotWithShape="1">
          <a:blip r:embed="rId3">
            <a:alphaModFix/>
          </a:blip>
          <a:srcRect b="22767" l="0" r="3567" t="0"/>
          <a:stretch/>
        </p:blipFill>
        <p:spPr>
          <a:xfrm>
            <a:off x="0" y="4804800"/>
            <a:ext cx="9144000" cy="338700"/>
          </a:xfrm>
          <a:prstGeom prst="rect">
            <a:avLst/>
          </a:prstGeom>
          <a:noFill/>
          <a:ln>
            <a:noFill/>
          </a:ln>
        </p:spPr>
      </p:pic>
      <p:sp>
        <p:nvSpPr>
          <p:cNvPr id="68" name="Google Shape;68;p14"/>
          <p:cNvSpPr txBox="1"/>
          <p:nvPr/>
        </p:nvSpPr>
        <p:spPr>
          <a:xfrm>
            <a:off x="390900" y="277650"/>
            <a:ext cx="2110200" cy="338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AutoNum type="arabicPeriod"/>
            </a:pPr>
            <a:r>
              <a:rPr b="1" lang="es" sz="1800">
                <a:solidFill>
                  <a:schemeClr val="dk1"/>
                </a:solidFill>
                <a:latin typeface="Times New Roman"/>
                <a:ea typeface="Times New Roman"/>
                <a:cs typeface="Times New Roman"/>
                <a:sym typeface="Times New Roman"/>
              </a:rPr>
              <a:t>Introducción</a:t>
            </a:r>
            <a:r>
              <a:rPr b="1" lang="es" sz="1800">
                <a:solidFill>
                  <a:schemeClr val="dk1"/>
                </a:solidFill>
                <a:latin typeface="Times New Roman"/>
                <a:ea typeface="Times New Roman"/>
                <a:cs typeface="Times New Roman"/>
                <a:sym typeface="Times New Roman"/>
              </a:rPr>
              <a:t>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
        <p:nvSpPr>
          <p:cNvPr id="69" name="Google Shape;69;p14"/>
          <p:cNvSpPr txBox="1"/>
          <p:nvPr/>
        </p:nvSpPr>
        <p:spPr>
          <a:xfrm>
            <a:off x="390900" y="832725"/>
            <a:ext cx="4704300" cy="3755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600">
                <a:solidFill>
                  <a:schemeClr val="dk1"/>
                </a:solidFill>
                <a:latin typeface="Times New Roman"/>
                <a:ea typeface="Times New Roman"/>
                <a:cs typeface="Times New Roman"/>
                <a:sym typeface="Times New Roman"/>
              </a:rPr>
              <a:t>El garbanzo (</a:t>
            </a:r>
            <a:r>
              <a:rPr i="1" lang="es" sz="1600">
                <a:solidFill>
                  <a:schemeClr val="dk1"/>
                </a:solidFill>
                <a:latin typeface="Times New Roman"/>
                <a:ea typeface="Times New Roman"/>
                <a:cs typeface="Times New Roman"/>
                <a:sym typeface="Times New Roman"/>
              </a:rPr>
              <a:t>Cicer arietinum </a:t>
            </a:r>
            <a:r>
              <a:rPr lang="es" sz="1600">
                <a:solidFill>
                  <a:schemeClr val="dk1"/>
                </a:solidFill>
                <a:latin typeface="Times New Roman"/>
                <a:ea typeface="Times New Roman"/>
                <a:cs typeface="Times New Roman"/>
                <a:sym typeface="Times New Roman"/>
              </a:rPr>
              <a:t>L.) es una leguminosa importante en la alimentación y agricultura. Su germinación puede verse limitada por la dureza de la cubierta seminal, que dificulta la absorción de agua y ralentiza el proceso (Kandil, Sharief, &amp; Ahmed, 2012). Para mejorar la germinación, se emplean técnicas de escarificación como el remojo en agua caliente o la abrasión mecánica, que debilitan la testa sin dañar el embrión, favoreciendo así una germinación más rápida y uniforme. </a:t>
            </a:r>
            <a:endParaRPr sz="1600">
              <a:latin typeface="Times New Roman"/>
              <a:ea typeface="Times New Roman"/>
              <a:cs typeface="Times New Roman"/>
              <a:sym typeface="Times New Roman"/>
            </a:endParaRPr>
          </a:p>
        </p:txBody>
      </p:sp>
      <p:sp>
        <p:nvSpPr>
          <p:cNvPr id="70" name="Google Shape;70;p14"/>
          <p:cNvSpPr/>
          <p:nvPr/>
        </p:nvSpPr>
        <p:spPr>
          <a:xfrm>
            <a:off x="0" y="4811850"/>
            <a:ext cx="390900" cy="3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Times New Roman"/>
                <a:ea typeface="Times New Roman"/>
                <a:cs typeface="Times New Roman"/>
                <a:sym typeface="Times New Roman"/>
              </a:rPr>
              <a:t>2</a:t>
            </a:r>
            <a:endParaRPr b="1">
              <a:solidFill>
                <a:schemeClr val="lt1"/>
              </a:solidFill>
              <a:latin typeface="Times New Roman"/>
              <a:ea typeface="Times New Roman"/>
              <a:cs typeface="Times New Roman"/>
              <a:sym typeface="Times New Roman"/>
            </a:endParaRPr>
          </a:p>
        </p:txBody>
      </p:sp>
      <p:pic>
        <p:nvPicPr>
          <p:cNvPr id="71" name="Google Shape;71;p14"/>
          <p:cNvPicPr preferRelativeResize="0"/>
          <p:nvPr/>
        </p:nvPicPr>
        <p:blipFill>
          <a:blip r:embed="rId4">
            <a:alphaModFix/>
          </a:blip>
          <a:stretch>
            <a:fillRect/>
          </a:stretch>
        </p:blipFill>
        <p:spPr>
          <a:xfrm>
            <a:off x="5301825" y="986775"/>
            <a:ext cx="3136275" cy="313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rotWithShape="1">
          <a:blip r:embed="rId3">
            <a:alphaModFix/>
          </a:blip>
          <a:srcRect b="22767" l="0" r="3567" t="0"/>
          <a:stretch/>
        </p:blipFill>
        <p:spPr>
          <a:xfrm>
            <a:off x="0" y="4804800"/>
            <a:ext cx="9144000" cy="338700"/>
          </a:xfrm>
          <a:prstGeom prst="rect">
            <a:avLst/>
          </a:prstGeom>
          <a:noFill/>
          <a:ln>
            <a:noFill/>
          </a:ln>
        </p:spPr>
      </p:pic>
      <p:sp>
        <p:nvSpPr>
          <p:cNvPr id="77" name="Google Shape;77;p15"/>
          <p:cNvSpPr txBox="1"/>
          <p:nvPr/>
        </p:nvSpPr>
        <p:spPr>
          <a:xfrm>
            <a:off x="454275" y="424950"/>
            <a:ext cx="2535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1"/>
                </a:solidFill>
                <a:latin typeface="Times New Roman"/>
                <a:ea typeface="Times New Roman"/>
                <a:cs typeface="Times New Roman"/>
                <a:sym typeface="Times New Roman"/>
              </a:rPr>
              <a:t>2. Materiales y métodos</a:t>
            </a:r>
            <a:r>
              <a:rPr b="1" lang="es" sz="1800">
                <a:solidFill>
                  <a:schemeClr val="dk1"/>
                </a:solidFill>
                <a:latin typeface="Times New Roman"/>
                <a:ea typeface="Times New Roman"/>
                <a:cs typeface="Times New Roman"/>
                <a:sym typeface="Times New Roman"/>
              </a:rPr>
              <a:t>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
        <p:nvSpPr>
          <p:cNvPr id="78" name="Google Shape;78;p15"/>
          <p:cNvSpPr txBox="1"/>
          <p:nvPr/>
        </p:nvSpPr>
        <p:spPr>
          <a:xfrm>
            <a:off x="454275" y="1094100"/>
            <a:ext cx="4673700" cy="3657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sz="1500">
                <a:solidFill>
                  <a:schemeClr val="dk1"/>
                </a:solidFill>
                <a:latin typeface="Times New Roman"/>
                <a:ea typeface="Times New Roman"/>
                <a:cs typeface="Times New Roman"/>
                <a:sym typeface="Times New Roman"/>
              </a:rPr>
              <a:t>2.1 Material vegetal, </a:t>
            </a:r>
            <a:r>
              <a:rPr b="1" lang="es" sz="1500">
                <a:solidFill>
                  <a:schemeClr val="dk1"/>
                </a:solidFill>
                <a:latin typeface="Times New Roman"/>
                <a:ea typeface="Times New Roman"/>
                <a:cs typeface="Times New Roman"/>
                <a:sym typeface="Times New Roman"/>
              </a:rPr>
              <a:t>esterilización</a:t>
            </a:r>
            <a:r>
              <a:rPr b="1" lang="es" sz="1500">
                <a:solidFill>
                  <a:schemeClr val="dk1"/>
                </a:solidFill>
                <a:latin typeface="Times New Roman"/>
                <a:ea typeface="Times New Roman"/>
                <a:cs typeface="Times New Roman"/>
                <a:sym typeface="Times New Roman"/>
              </a:rPr>
              <a:t> e </a:t>
            </a:r>
            <a:r>
              <a:rPr b="1" lang="es" sz="1500">
                <a:solidFill>
                  <a:schemeClr val="dk1"/>
                </a:solidFill>
                <a:latin typeface="Times New Roman"/>
                <a:ea typeface="Times New Roman"/>
                <a:cs typeface="Times New Roman"/>
                <a:sym typeface="Times New Roman"/>
              </a:rPr>
              <a:t>instalación</a:t>
            </a:r>
            <a:r>
              <a:rPr b="1" lang="es" sz="1500">
                <a:solidFill>
                  <a:schemeClr val="dk1"/>
                </a:solidFill>
                <a:latin typeface="Times New Roman"/>
                <a:ea typeface="Times New Roman"/>
                <a:cs typeface="Times New Roman"/>
                <a:sym typeface="Times New Roman"/>
              </a:rPr>
              <a:t> de semillas</a:t>
            </a:r>
            <a:endParaRPr b="1"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s" sz="1600">
                <a:solidFill>
                  <a:schemeClr val="dk1"/>
                </a:solidFill>
                <a:latin typeface="Times New Roman"/>
                <a:ea typeface="Times New Roman"/>
                <a:cs typeface="Times New Roman"/>
                <a:sym typeface="Times New Roman"/>
              </a:rPr>
              <a:t>Las semillas de Garbanzo se han obtenido en el mercado central de la ciudad de chachapoyas. Se someterá a un protocolo de desinfección con alcohol 70° por un minuto, posteriormente se </a:t>
            </a:r>
            <a:r>
              <a:rPr lang="es" sz="1600">
                <a:solidFill>
                  <a:schemeClr val="dk1"/>
                </a:solidFill>
                <a:latin typeface="Times New Roman"/>
                <a:ea typeface="Times New Roman"/>
                <a:cs typeface="Times New Roman"/>
                <a:sym typeface="Times New Roman"/>
              </a:rPr>
              <a:t>lavará</a:t>
            </a:r>
            <a:r>
              <a:rPr lang="es" sz="1600">
                <a:solidFill>
                  <a:schemeClr val="dk1"/>
                </a:solidFill>
                <a:latin typeface="Times New Roman"/>
                <a:ea typeface="Times New Roman"/>
                <a:cs typeface="Times New Roman"/>
                <a:sym typeface="Times New Roman"/>
              </a:rPr>
              <a:t> de 2 a 3 veces con agua.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s" sz="1600">
                <a:solidFill>
                  <a:schemeClr val="dk1"/>
                </a:solidFill>
                <a:latin typeface="Times New Roman"/>
                <a:ea typeface="Times New Roman"/>
                <a:cs typeface="Times New Roman"/>
                <a:sym typeface="Times New Roman"/>
              </a:rPr>
              <a:t>Estas semillas serán puestas en tapers con papel toalla </a:t>
            </a:r>
            <a:r>
              <a:rPr lang="es" sz="1600">
                <a:solidFill>
                  <a:schemeClr val="dk1"/>
                </a:solidFill>
                <a:latin typeface="Times New Roman"/>
                <a:ea typeface="Times New Roman"/>
                <a:cs typeface="Times New Roman"/>
                <a:sym typeface="Times New Roman"/>
              </a:rPr>
              <a:t>húmedas</a:t>
            </a:r>
            <a:r>
              <a:rPr lang="es" sz="1600">
                <a:solidFill>
                  <a:schemeClr val="dk1"/>
                </a:solidFill>
                <a:latin typeface="Times New Roman"/>
                <a:ea typeface="Times New Roman"/>
                <a:cs typeface="Times New Roman"/>
                <a:sym typeface="Times New Roman"/>
              </a:rPr>
              <a:t> para favorecer la </a:t>
            </a:r>
            <a:r>
              <a:rPr lang="es" sz="1600">
                <a:solidFill>
                  <a:schemeClr val="dk1"/>
                </a:solidFill>
                <a:latin typeface="Times New Roman"/>
                <a:ea typeface="Times New Roman"/>
                <a:cs typeface="Times New Roman"/>
                <a:sym typeface="Times New Roman"/>
              </a:rPr>
              <a:t>germinación</a:t>
            </a:r>
            <a:r>
              <a:rPr lang="es" sz="1600">
                <a:solidFill>
                  <a:schemeClr val="dk1"/>
                </a:solidFill>
                <a:latin typeface="Times New Roman"/>
                <a:ea typeface="Times New Roman"/>
                <a:cs typeface="Times New Roman"/>
                <a:sym typeface="Times New Roman"/>
              </a:rPr>
              <a:t> de acuerdo a los </a:t>
            </a:r>
            <a:r>
              <a:rPr lang="es" sz="1600">
                <a:solidFill>
                  <a:schemeClr val="dk1"/>
                </a:solidFill>
                <a:latin typeface="Times New Roman"/>
                <a:ea typeface="Times New Roman"/>
                <a:cs typeface="Times New Roman"/>
                <a:sym typeface="Times New Roman"/>
              </a:rPr>
              <a:t>métodos</a:t>
            </a:r>
            <a:r>
              <a:rPr lang="es" sz="1600">
                <a:solidFill>
                  <a:schemeClr val="dk1"/>
                </a:solidFill>
                <a:latin typeface="Times New Roman"/>
                <a:ea typeface="Times New Roman"/>
                <a:cs typeface="Times New Roman"/>
                <a:sym typeface="Times New Roman"/>
              </a:rPr>
              <a:t> de </a:t>
            </a:r>
            <a:r>
              <a:rPr lang="es" sz="1600">
                <a:solidFill>
                  <a:schemeClr val="dk1"/>
                </a:solidFill>
                <a:latin typeface="Times New Roman"/>
                <a:ea typeface="Times New Roman"/>
                <a:cs typeface="Times New Roman"/>
                <a:sym typeface="Times New Roman"/>
              </a:rPr>
              <a:t>escarificación</a:t>
            </a:r>
            <a:r>
              <a:rPr lang="es" sz="1600">
                <a:solidFill>
                  <a:schemeClr val="dk1"/>
                </a:solidFill>
                <a:latin typeface="Times New Roman"/>
                <a:ea typeface="Times New Roman"/>
                <a:cs typeface="Times New Roman"/>
                <a:sym typeface="Times New Roman"/>
              </a:rPr>
              <a:t> utilizados.</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79" name="Google Shape;79;p15"/>
          <p:cNvSpPr/>
          <p:nvPr/>
        </p:nvSpPr>
        <p:spPr>
          <a:xfrm>
            <a:off x="0" y="4811850"/>
            <a:ext cx="390900" cy="3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Times New Roman"/>
                <a:ea typeface="Times New Roman"/>
                <a:cs typeface="Times New Roman"/>
                <a:sym typeface="Times New Roman"/>
              </a:rPr>
              <a:t>3</a:t>
            </a:r>
            <a:endParaRPr b="1">
              <a:solidFill>
                <a:schemeClr val="lt1"/>
              </a:solidFill>
              <a:latin typeface="Times New Roman"/>
              <a:ea typeface="Times New Roman"/>
              <a:cs typeface="Times New Roman"/>
              <a:sym typeface="Times New Roman"/>
            </a:endParaRPr>
          </a:p>
        </p:txBody>
      </p:sp>
      <p:pic>
        <p:nvPicPr>
          <p:cNvPr id="80" name="Google Shape;80;p15"/>
          <p:cNvPicPr preferRelativeResize="0"/>
          <p:nvPr/>
        </p:nvPicPr>
        <p:blipFill>
          <a:blip r:embed="rId4">
            <a:alphaModFix/>
          </a:blip>
          <a:stretch>
            <a:fillRect/>
          </a:stretch>
        </p:blipFill>
        <p:spPr>
          <a:xfrm>
            <a:off x="5363880" y="1230925"/>
            <a:ext cx="3637095" cy="2724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rotWithShape="1">
          <a:blip r:embed="rId3">
            <a:alphaModFix/>
          </a:blip>
          <a:srcRect b="22767" l="0" r="3567" t="0"/>
          <a:stretch/>
        </p:blipFill>
        <p:spPr>
          <a:xfrm>
            <a:off x="0" y="4804800"/>
            <a:ext cx="9144000" cy="338700"/>
          </a:xfrm>
          <a:prstGeom prst="rect">
            <a:avLst/>
          </a:prstGeom>
          <a:noFill/>
          <a:ln>
            <a:noFill/>
          </a:ln>
        </p:spPr>
      </p:pic>
      <p:sp>
        <p:nvSpPr>
          <p:cNvPr id="86" name="Google Shape;86;p16"/>
          <p:cNvSpPr txBox="1"/>
          <p:nvPr/>
        </p:nvSpPr>
        <p:spPr>
          <a:xfrm>
            <a:off x="454275" y="424950"/>
            <a:ext cx="2535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1"/>
                </a:solidFill>
                <a:latin typeface="Times New Roman"/>
                <a:ea typeface="Times New Roman"/>
                <a:cs typeface="Times New Roman"/>
                <a:sym typeface="Times New Roman"/>
              </a:rPr>
              <a:t>2. Materiales y métodos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
        <p:nvSpPr>
          <p:cNvPr id="87" name="Google Shape;87;p16"/>
          <p:cNvSpPr txBox="1"/>
          <p:nvPr/>
        </p:nvSpPr>
        <p:spPr>
          <a:xfrm>
            <a:off x="4680525" y="923250"/>
            <a:ext cx="4278900" cy="389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sz="1600">
                <a:solidFill>
                  <a:schemeClr val="dk1"/>
                </a:solidFill>
                <a:latin typeface="Times New Roman"/>
                <a:ea typeface="Times New Roman"/>
                <a:cs typeface="Times New Roman"/>
                <a:sym typeface="Times New Roman"/>
              </a:rPr>
              <a:t>2.3. </a:t>
            </a:r>
            <a:r>
              <a:rPr b="1" lang="es" sz="1600">
                <a:solidFill>
                  <a:schemeClr val="dk1"/>
                </a:solidFill>
                <a:latin typeface="Times New Roman"/>
                <a:ea typeface="Times New Roman"/>
                <a:cs typeface="Times New Roman"/>
                <a:sym typeface="Times New Roman"/>
              </a:rPr>
              <a:t>Métodos</a:t>
            </a:r>
            <a:r>
              <a:rPr b="1" lang="es" sz="1600">
                <a:solidFill>
                  <a:schemeClr val="dk1"/>
                </a:solidFill>
                <a:latin typeface="Times New Roman"/>
                <a:ea typeface="Times New Roman"/>
                <a:cs typeface="Times New Roman"/>
                <a:sym typeface="Times New Roman"/>
              </a:rPr>
              <a:t> de escarificación</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 sz="1500">
                <a:solidFill>
                  <a:schemeClr val="dk1"/>
                </a:solidFill>
                <a:latin typeface="Times New Roman"/>
                <a:ea typeface="Times New Roman"/>
                <a:cs typeface="Times New Roman"/>
                <a:sym typeface="Times New Roman"/>
              </a:rPr>
              <a:t>Para superar la dormancia física de las semillas de garbanzo (</a:t>
            </a:r>
            <a:r>
              <a:rPr i="1" lang="es" sz="1500">
                <a:solidFill>
                  <a:schemeClr val="dk1"/>
                </a:solidFill>
                <a:latin typeface="Times New Roman"/>
                <a:ea typeface="Times New Roman"/>
                <a:cs typeface="Times New Roman"/>
                <a:sym typeface="Times New Roman"/>
              </a:rPr>
              <a:t>Cicer arietinum</a:t>
            </a:r>
            <a:r>
              <a:rPr lang="es" sz="1500">
                <a:solidFill>
                  <a:schemeClr val="dk1"/>
                </a:solidFill>
                <a:latin typeface="Times New Roman"/>
                <a:ea typeface="Times New Roman"/>
                <a:cs typeface="Times New Roman"/>
                <a:sym typeface="Times New Roman"/>
              </a:rPr>
              <a:t> L.), se aplicará dos métodos de escarificación, </a:t>
            </a:r>
            <a:r>
              <a:rPr lang="es" sz="1500">
                <a:solidFill>
                  <a:schemeClr val="dk1"/>
                </a:solidFill>
                <a:latin typeface="Times New Roman"/>
                <a:ea typeface="Times New Roman"/>
                <a:cs typeface="Times New Roman"/>
                <a:sym typeface="Times New Roman"/>
              </a:rPr>
              <a:t>mecánico</a:t>
            </a:r>
            <a:r>
              <a:rPr lang="es" sz="1500">
                <a:solidFill>
                  <a:schemeClr val="dk1"/>
                </a:solidFill>
                <a:latin typeface="Times New Roman"/>
                <a:ea typeface="Times New Roman"/>
                <a:cs typeface="Times New Roman"/>
                <a:sym typeface="Times New Roman"/>
              </a:rPr>
              <a:t>  y térmico.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 sz="1500">
                <a:solidFill>
                  <a:schemeClr val="dk1"/>
                </a:solidFill>
                <a:latin typeface="Times New Roman"/>
                <a:ea typeface="Times New Roman"/>
                <a:cs typeface="Times New Roman"/>
                <a:sym typeface="Times New Roman"/>
              </a:rPr>
              <a:t>Para el método </a:t>
            </a:r>
            <a:r>
              <a:rPr b="1" lang="es" sz="1500">
                <a:solidFill>
                  <a:schemeClr val="dk1"/>
                </a:solidFill>
                <a:latin typeface="Times New Roman"/>
                <a:ea typeface="Times New Roman"/>
                <a:cs typeface="Times New Roman"/>
                <a:sym typeface="Times New Roman"/>
              </a:rPr>
              <a:t>mecánico</a:t>
            </a:r>
            <a:r>
              <a:rPr b="1" lang="es" sz="1500">
                <a:solidFill>
                  <a:schemeClr val="dk1"/>
                </a:solidFill>
                <a:latin typeface="Times New Roman"/>
                <a:ea typeface="Times New Roman"/>
                <a:cs typeface="Times New Roman"/>
                <a:sym typeface="Times New Roman"/>
              </a:rPr>
              <a:t> </a:t>
            </a:r>
            <a:r>
              <a:rPr lang="es" sz="1500">
                <a:solidFill>
                  <a:schemeClr val="dk1"/>
                </a:solidFill>
                <a:latin typeface="Times New Roman"/>
                <a:ea typeface="Times New Roman"/>
                <a:cs typeface="Times New Roman"/>
                <a:sym typeface="Times New Roman"/>
              </a:rPr>
              <a:t>se utiliza </a:t>
            </a:r>
            <a:r>
              <a:rPr b="1" lang="es" sz="1500">
                <a:solidFill>
                  <a:schemeClr val="dk1"/>
                </a:solidFill>
                <a:latin typeface="Times New Roman"/>
                <a:ea typeface="Times New Roman"/>
                <a:cs typeface="Times New Roman"/>
                <a:sym typeface="Times New Roman"/>
              </a:rPr>
              <a:t>bisturí</a:t>
            </a:r>
            <a:r>
              <a:rPr lang="es" sz="1500">
                <a:solidFill>
                  <a:schemeClr val="dk1"/>
                </a:solidFill>
                <a:latin typeface="Times New Roman"/>
                <a:ea typeface="Times New Roman"/>
                <a:cs typeface="Times New Roman"/>
                <a:sym typeface="Times New Roman"/>
              </a:rPr>
              <a:t>, para realizar pequeños cortes en la testa (Sánchez-Soto et al., 2017) y </a:t>
            </a:r>
            <a:r>
              <a:rPr b="1" lang="es" sz="1500">
                <a:solidFill>
                  <a:schemeClr val="dk1"/>
                </a:solidFill>
                <a:latin typeface="Times New Roman"/>
                <a:ea typeface="Times New Roman"/>
                <a:cs typeface="Times New Roman"/>
                <a:sym typeface="Times New Roman"/>
              </a:rPr>
              <a:t>lija</a:t>
            </a:r>
            <a:r>
              <a:rPr lang="es" sz="1500">
                <a:solidFill>
                  <a:schemeClr val="dk1"/>
                </a:solidFill>
                <a:latin typeface="Times New Roman"/>
                <a:ea typeface="Times New Roman"/>
                <a:cs typeface="Times New Roman"/>
                <a:sym typeface="Times New Roman"/>
              </a:rPr>
              <a:t> N° 150 para debilitar la testa a un 1 mm de espesor por ambas caras (Hernández-Murillo et al., 2021). Evitar hacer daño al embrión.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 sz="1500">
                <a:solidFill>
                  <a:schemeClr val="dk1"/>
                </a:solidFill>
                <a:latin typeface="Times New Roman"/>
                <a:ea typeface="Times New Roman"/>
                <a:cs typeface="Times New Roman"/>
                <a:sym typeface="Times New Roman"/>
              </a:rPr>
              <a:t>La escarificación </a:t>
            </a:r>
            <a:r>
              <a:rPr b="1" lang="es" sz="1500">
                <a:solidFill>
                  <a:schemeClr val="dk1"/>
                </a:solidFill>
                <a:latin typeface="Times New Roman"/>
                <a:ea typeface="Times New Roman"/>
                <a:cs typeface="Times New Roman"/>
                <a:sym typeface="Times New Roman"/>
              </a:rPr>
              <a:t>térmica</a:t>
            </a:r>
            <a:r>
              <a:rPr b="1" lang="es" sz="1500">
                <a:solidFill>
                  <a:schemeClr val="dk1"/>
                </a:solidFill>
                <a:latin typeface="Times New Roman"/>
                <a:ea typeface="Times New Roman"/>
                <a:cs typeface="Times New Roman"/>
                <a:sym typeface="Times New Roman"/>
              </a:rPr>
              <a:t> </a:t>
            </a:r>
            <a:r>
              <a:rPr lang="es" sz="1500">
                <a:solidFill>
                  <a:schemeClr val="dk1"/>
                </a:solidFill>
                <a:latin typeface="Times New Roman"/>
                <a:ea typeface="Times New Roman"/>
                <a:cs typeface="Times New Roman"/>
                <a:sym typeface="Times New Roman"/>
              </a:rPr>
              <a:t>se realiza colocando semillas de garbanzo en un vaso con agua hervida a 80 </a:t>
            </a:r>
            <a:r>
              <a:rPr lang="es" sz="1500">
                <a:solidFill>
                  <a:srgbClr val="1F1F1F"/>
                </a:solidFill>
                <a:highlight>
                  <a:srgbClr val="FFFFFF"/>
                </a:highlight>
              </a:rPr>
              <a:t>°</a:t>
            </a:r>
            <a:r>
              <a:rPr lang="es" sz="1500">
                <a:solidFill>
                  <a:srgbClr val="040C28"/>
                </a:solidFill>
                <a:highlight>
                  <a:srgbClr val="FFFFFF"/>
                </a:highlight>
              </a:rPr>
              <a:t>C por</a:t>
            </a:r>
            <a:r>
              <a:rPr lang="es" sz="1500">
                <a:solidFill>
                  <a:srgbClr val="040C28"/>
                </a:solidFill>
                <a:highlight>
                  <a:srgbClr val="FFFFFF"/>
                </a:highlight>
                <a:latin typeface="Times New Roman"/>
                <a:ea typeface="Times New Roman"/>
                <a:cs typeface="Times New Roman"/>
                <a:sym typeface="Times New Roman"/>
              </a:rPr>
              <a:t> dos minutos (Puerto, 2008)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pic>
        <p:nvPicPr>
          <p:cNvPr id="88" name="Google Shape;88;p16"/>
          <p:cNvPicPr preferRelativeResize="0"/>
          <p:nvPr/>
        </p:nvPicPr>
        <p:blipFill>
          <a:blip r:embed="rId4">
            <a:alphaModFix/>
          </a:blip>
          <a:stretch>
            <a:fillRect/>
          </a:stretch>
        </p:blipFill>
        <p:spPr>
          <a:xfrm>
            <a:off x="94037" y="1450599"/>
            <a:ext cx="1460227" cy="1460249"/>
          </a:xfrm>
          <a:prstGeom prst="rect">
            <a:avLst/>
          </a:prstGeom>
          <a:noFill/>
          <a:ln>
            <a:noFill/>
          </a:ln>
        </p:spPr>
      </p:pic>
      <p:pic>
        <p:nvPicPr>
          <p:cNvPr id="89" name="Google Shape;89;p16"/>
          <p:cNvPicPr preferRelativeResize="0"/>
          <p:nvPr/>
        </p:nvPicPr>
        <p:blipFill>
          <a:blip r:embed="rId5">
            <a:alphaModFix/>
          </a:blip>
          <a:stretch>
            <a:fillRect/>
          </a:stretch>
        </p:blipFill>
        <p:spPr>
          <a:xfrm>
            <a:off x="1104725" y="4023682"/>
            <a:ext cx="1936351" cy="498300"/>
          </a:xfrm>
          <a:prstGeom prst="rect">
            <a:avLst/>
          </a:prstGeom>
          <a:noFill/>
          <a:ln>
            <a:noFill/>
          </a:ln>
        </p:spPr>
      </p:pic>
      <p:pic>
        <p:nvPicPr>
          <p:cNvPr id="90" name="Google Shape;90;p16"/>
          <p:cNvPicPr preferRelativeResize="0"/>
          <p:nvPr/>
        </p:nvPicPr>
        <p:blipFill>
          <a:blip r:embed="rId6">
            <a:alphaModFix/>
          </a:blip>
          <a:stretch>
            <a:fillRect/>
          </a:stretch>
        </p:blipFill>
        <p:spPr>
          <a:xfrm>
            <a:off x="2307763" y="1562449"/>
            <a:ext cx="1619250" cy="1077538"/>
          </a:xfrm>
          <a:prstGeom prst="rect">
            <a:avLst/>
          </a:prstGeom>
          <a:noFill/>
          <a:ln>
            <a:noFill/>
          </a:ln>
        </p:spPr>
      </p:pic>
      <p:sp>
        <p:nvSpPr>
          <p:cNvPr id="91" name="Google Shape;91;p16"/>
          <p:cNvSpPr/>
          <p:nvPr/>
        </p:nvSpPr>
        <p:spPr>
          <a:xfrm>
            <a:off x="0" y="4811850"/>
            <a:ext cx="390900" cy="3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Times New Roman"/>
                <a:ea typeface="Times New Roman"/>
                <a:cs typeface="Times New Roman"/>
                <a:sym typeface="Times New Roman"/>
              </a:rPr>
              <a:t>4</a:t>
            </a:r>
            <a:endParaRPr b="1">
              <a:solidFill>
                <a:schemeClr val="lt1"/>
              </a:solidFill>
              <a:latin typeface="Times New Roman"/>
              <a:ea typeface="Times New Roman"/>
              <a:cs typeface="Times New Roman"/>
              <a:sym typeface="Times New Roman"/>
            </a:endParaRPr>
          </a:p>
        </p:txBody>
      </p:sp>
      <p:sp>
        <p:nvSpPr>
          <p:cNvPr id="92" name="Google Shape;92;p16"/>
          <p:cNvSpPr txBox="1"/>
          <p:nvPr/>
        </p:nvSpPr>
        <p:spPr>
          <a:xfrm>
            <a:off x="454275" y="1035088"/>
            <a:ext cx="3000000" cy="43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sz="1600">
                <a:solidFill>
                  <a:schemeClr val="dk1"/>
                </a:solidFill>
                <a:latin typeface="Times New Roman"/>
                <a:ea typeface="Times New Roman"/>
                <a:cs typeface="Times New Roman"/>
                <a:sym typeface="Times New Roman"/>
              </a:rPr>
              <a:t>2.2. Materiales</a:t>
            </a:r>
            <a:endParaRPr sz="1600">
              <a:solidFill>
                <a:schemeClr val="dk1"/>
              </a:solidFill>
              <a:latin typeface="Times New Roman"/>
              <a:ea typeface="Times New Roman"/>
              <a:cs typeface="Times New Roman"/>
              <a:sym typeface="Times New Roman"/>
            </a:endParaRPr>
          </a:p>
        </p:txBody>
      </p:sp>
      <p:pic>
        <p:nvPicPr>
          <p:cNvPr id="93" name="Google Shape;93;p16"/>
          <p:cNvPicPr preferRelativeResize="0"/>
          <p:nvPr/>
        </p:nvPicPr>
        <p:blipFill>
          <a:blip r:embed="rId7">
            <a:alphaModFix/>
          </a:blip>
          <a:stretch>
            <a:fillRect/>
          </a:stretch>
        </p:blipFill>
        <p:spPr>
          <a:xfrm>
            <a:off x="220208" y="2661845"/>
            <a:ext cx="1308150" cy="1308150"/>
          </a:xfrm>
          <a:prstGeom prst="rect">
            <a:avLst/>
          </a:prstGeom>
          <a:noFill/>
          <a:ln>
            <a:noFill/>
          </a:ln>
        </p:spPr>
      </p:pic>
      <p:pic>
        <p:nvPicPr>
          <p:cNvPr id="94" name="Google Shape;94;p16"/>
          <p:cNvPicPr preferRelativeResize="0"/>
          <p:nvPr/>
        </p:nvPicPr>
        <p:blipFill>
          <a:blip r:embed="rId8">
            <a:alphaModFix/>
          </a:blip>
          <a:stretch>
            <a:fillRect/>
          </a:stretch>
        </p:blipFill>
        <p:spPr>
          <a:xfrm>
            <a:off x="1330788" y="1506525"/>
            <a:ext cx="1077525" cy="1077525"/>
          </a:xfrm>
          <a:prstGeom prst="rect">
            <a:avLst/>
          </a:prstGeom>
          <a:noFill/>
          <a:ln>
            <a:noFill/>
          </a:ln>
        </p:spPr>
      </p:pic>
      <p:pic>
        <p:nvPicPr>
          <p:cNvPr id="95" name="Google Shape;95;p16"/>
          <p:cNvPicPr preferRelativeResize="0"/>
          <p:nvPr/>
        </p:nvPicPr>
        <p:blipFill>
          <a:blip r:embed="rId9">
            <a:alphaModFix/>
          </a:blip>
          <a:stretch>
            <a:fillRect/>
          </a:stretch>
        </p:blipFill>
        <p:spPr>
          <a:xfrm>
            <a:off x="1554268" y="2797281"/>
            <a:ext cx="1037275" cy="1037275"/>
          </a:xfrm>
          <a:prstGeom prst="rect">
            <a:avLst/>
          </a:prstGeom>
          <a:noFill/>
          <a:ln>
            <a:noFill/>
          </a:ln>
        </p:spPr>
      </p:pic>
      <p:pic>
        <p:nvPicPr>
          <p:cNvPr id="96" name="Google Shape;96;p16"/>
          <p:cNvPicPr preferRelativeResize="0"/>
          <p:nvPr/>
        </p:nvPicPr>
        <p:blipFill>
          <a:blip r:embed="rId10">
            <a:alphaModFix/>
          </a:blip>
          <a:stretch>
            <a:fillRect/>
          </a:stretch>
        </p:blipFill>
        <p:spPr>
          <a:xfrm>
            <a:off x="2832477" y="2946898"/>
            <a:ext cx="793975" cy="793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7"/>
          <p:cNvPicPr preferRelativeResize="0"/>
          <p:nvPr/>
        </p:nvPicPr>
        <p:blipFill rotWithShape="1">
          <a:blip r:embed="rId3">
            <a:alphaModFix/>
          </a:blip>
          <a:srcRect b="22767" l="0" r="3567" t="0"/>
          <a:stretch/>
        </p:blipFill>
        <p:spPr>
          <a:xfrm>
            <a:off x="0" y="4804800"/>
            <a:ext cx="9144000" cy="338700"/>
          </a:xfrm>
          <a:prstGeom prst="rect">
            <a:avLst/>
          </a:prstGeom>
          <a:noFill/>
          <a:ln>
            <a:noFill/>
          </a:ln>
        </p:spPr>
      </p:pic>
      <p:sp>
        <p:nvSpPr>
          <p:cNvPr id="102" name="Google Shape;102;p17"/>
          <p:cNvSpPr txBox="1"/>
          <p:nvPr/>
        </p:nvSpPr>
        <p:spPr>
          <a:xfrm>
            <a:off x="0" y="0"/>
            <a:ext cx="8832600" cy="1893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sz="1600">
                <a:solidFill>
                  <a:schemeClr val="dk1"/>
                </a:solidFill>
                <a:latin typeface="Times New Roman"/>
                <a:ea typeface="Times New Roman"/>
                <a:cs typeface="Times New Roman"/>
                <a:sym typeface="Times New Roman"/>
              </a:rPr>
              <a:t>2.4. Diseño experimental</a:t>
            </a:r>
            <a:endParaRPr b="1"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 sz="1600">
                <a:solidFill>
                  <a:schemeClr val="dk1"/>
                </a:solidFill>
                <a:latin typeface="Times New Roman"/>
                <a:ea typeface="Times New Roman"/>
                <a:cs typeface="Times New Roman"/>
                <a:sym typeface="Times New Roman"/>
              </a:rPr>
              <a:t>El diseño experimental fue Diseño de Bloques Completos al Azar (DBCA). Se </a:t>
            </a:r>
            <a:r>
              <a:rPr lang="es" sz="1600">
                <a:solidFill>
                  <a:schemeClr val="dk1"/>
                </a:solidFill>
                <a:latin typeface="Times New Roman"/>
                <a:ea typeface="Times New Roman"/>
                <a:cs typeface="Times New Roman"/>
                <a:sym typeface="Times New Roman"/>
              </a:rPr>
              <a:t>evalúa</a:t>
            </a:r>
            <a:r>
              <a:rPr lang="es" sz="1600">
                <a:solidFill>
                  <a:schemeClr val="dk1"/>
                </a:solidFill>
                <a:latin typeface="Times New Roman"/>
                <a:ea typeface="Times New Roman"/>
                <a:cs typeface="Times New Roman"/>
                <a:sym typeface="Times New Roman"/>
              </a:rPr>
              <a:t> 4 tratamientos incluyendo un método de control (Tabla 1), teniendo como único factor al método de escarificación. Se establecerá cinco bloques como unidades experimentales repetidas bajo condiciones similares. Cada tratamiento fue repetido una vez por bloque, haciendo un total de 5 repeticiones por tratamiento. Cada unidad experimental estuvo conformada por 25 semillas, lo que dio un total de 500 semillas evaluadas</a:t>
            </a:r>
            <a:endParaRPr sz="1600">
              <a:solidFill>
                <a:schemeClr val="dk1"/>
              </a:solidFill>
              <a:latin typeface="Times New Roman"/>
              <a:ea typeface="Times New Roman"/>
              <a:cs typeface="Times New Roman"/>
              <a:sym typeface="Times New Roman"/>
            </a:endParaRPr>
          </a:p>
        </p:txBody>
      </p:sp>
      <p:graphicFrame>
        <p:nvGraphicFramePr>
          <p:cNvPr id="103" name="Google Shape;103;p17"/>
          <p:cNvGraphicFramePr/>
          <p:nvPr/>
        </p:nvGraphicFramePr>
        <p:xfrm>
          <a:off x="390900" y="2260400"/>
          <a:ext cx="3000000" cy="3000000"/>
        </p:xfrm>
        <a:graphic>
          <a:graphicData uri="http://schemas.openxmlformats.org/drawingml/2006/table">
            <a:tbl>
              <a:tblPr>
                <a:noFill/>
                <a:tableStyleId>{DBD92E4D-48AF-49E0-8DDB-05A753B53CBD}</a:tableStyleId>
              </a:tblPr>
              <a:tblGrid>
                <a:gridCol w="1264750"/>
                <a:gridCol w="2838350"/>
              </a:tblGrid>
              <a:tr h="322725">
                <a:tc>
                  <a:txBody>
                    <a:bodyPr/>
                    <a:lstStyle/>
                    <a:p>
                      <a:pPr indent="0" lvl="0" marL="0" rtl="0" algn="l">
                        <a:spcBef>
                          <a:spcPts val="0"/>
                        </a:spcBef>
                        <a:spcAft>
                          <a:spcPts val="0"/>
                        </a:spcAft>
                        <a:buNone/>
                      </a:pPr>
                      <a:r>
                        <a:rPr b="1" lang="es">
                          <a:latin typeface="Times New Roman"/>
                          <a:ea typeface="Times New Roman"/>
                          <a:cs typeface="Times New Roman"/>
                          <a:sym typeface="Times New Roman"/>
                        </a:rPr>
                        <a:t>Tratamiento</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s">
                          <a:latin typeface="Times New Roman"/>
                          <a:ea typeface="Times New Roman"/>
                          <a:cs typeface="Times New Roman"/>
                          <a:sym typeface="Times New Roman"/>
                        </a:rPr>
                        <a:t>Método de escarificación</a:t>
                      </a:r>
                      <a:endParaRPr b="1">
                        <a:latin typeface="Times New Roman"/>
                        <a:ea typeface="Times New Roman"/>
                        <a:cs typeface="Times New Roman"/>
                        <a:sym typeface="Times New Roman"/>
                      </a:endParaRPr>
                    </a:p>
                  </a:txBody>
                  <a:tcPr marT="91425" marB="91425" marR="91425" marL="91425"/>
                </a:tc>
              </a:tr>
              <a:tr h="322725">
                <a:tc>
                  <a:txBody>
                    <a:bodyPr/>
                    <a:lstStyle/>
                    <a:p>
                      <a:pPr indent="0" lvl="0" marL="0" rtl="0" algn="l">
                        <a:spcBef>
                          <a:spcPts val="0"/>
                        </a:spcBef>
                        <a:spcAft>
                          <a:spcPts val="0"/>
                        </a:spcAft>
                        <a:buNone/>
                      </a:pPr>
                      <a:r>
                        <a:rPr b="1" lang="es">
                          <a:latin typeface="Times New Roman"/>
                          <a:ea typeface="Times New Roman"/>
                          <a:cs typeface="Times New Roman"/>
                          <a:sym typeface="Times New Roman"/>
                        </a:rPr>
                        <a:t>T1</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s">
                          <a:latin typeface="Times New Roman"/>
                          <a:ea typeface="Times New Roman"/>
                          <a:cs typeface="Times New Roman"/>
                          <a:sym typeface="Times New Roman"/>
                        </a:rPr>
                        <a:t>Control </a:t>
                      </a:r>
                      <a:endParaRPr>
                        <a:latin typeface="Times New Roman"/>
                        <a:ea typeface="Times New Roman"/>
                        <a:cs typeface="Times New Roman"/>
                        <a:sym typeface="Times New Roman"/>
                      </a:endParaRPr>
                    </a:p>
                  </a:txBody>
                  <a:tcPr marT="91425" marB="91425" marR="91425" marL="91425"/>
                </a:tc>
              </a:tr>
              <a:tr h="576900">
                <a:tc>
                  <a:txBody>
                    <a:bodyPr/>
                    <a:lstStyle/>
                    <a:p>
                      <a:pPr indent="0" lvl="0" marL="0" rtl="0" algn="l">
                        <a:spcBef>
                          <a:spcPts val="0"/>
                        </a:spcBef>
                        <a:spcAft>
                          <a:spcPts val="0"/>
                        </a:spcAft>
                        <a:buNone/>
                      </a:pPr>
                      <a:r>
                        <a:rPr b="1" lang="es">
                          <a:latin typeface="Times New Roman"/>
                          <a:ea typeface="Times New Roman"/>
                          <a:cs typeface="Times New Roman"/>
                          <a:sym typeface="Times New Roman"/>
                        </a:rPr>
                        <a:t>T2</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s">
                          <a:latin typeface="Times New Roman"/>
                          <a:ea typeface="Times New Roman"/>
                          <a:cs typeface="Times New Roman"/>
                          <a:sym typeface="Times New Roman"/>
                        </a:rPr>
                        <a:t>Escarificación térmica</a:t>
                      </a:r>
                      <a:endParaRPr>
                        <a:latin typeface="Times New Roman"/>
                        <a:ea typeface="Times New Roman"/>
                        <a:cs typeface="Times New Roman"/>
                        <a:sym typeface="Times New Roman"/>
                      </a:endParaRPr>
                    </a:p>
                  </a:txBody>
                  <a:tcPr marT="91425" marB="91425" marR="91425" marL="91425"/>
                </a:tc>
              </a:tr>
              <a:tr h="374975">
                <a:tc>
                  <a:txBody>
                    <a:bodyPr/>
                    <a:lstStyle/>
                    <a:p>
                      <a:pPr indent="0" lvl="0" marL="0" rtl="0" algn="l">
                        <a:spcBef>
                          <a:spcPts val="0"/>
                        </a:spcBef>
                        <a:spcAft>
                          <a:spcPts val="0"/>
                        </a:spcAft>
                        <a:buNone/>
                      </a:pPr>
                      <a:r>
                        <a:rPr b="1" lang="es">
                          <a:latin typeface="Times New Roman"/>
                          <a:ea typeface="Times New Roman"/>
                          <a:cs typeface="Times New Roman"/>
                          <a:sym typeface="Times New Roman"/>
                        </a:rPr>
                        <a:t>T3</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s">
                          <a:latin typeface="Times New Roman"/>
                          <a:ea typeface="Times New Roman"/>
                          <a:cs typeface="Times New Roman"/>
                          <a:sym typeface="Times New Roman"/>
                        </a:rPr>
                        <a:t>Escarificación mecánica - lija</a:t>
                      </a:r>
                      <a:endParaRPr>
                        <a:latin typeface="Times New Roman"/>
                        <a:ea typeface="Times New Roman"/>
                        <a:cs typeface="Times New Roman"/>
                        <a:sym typeface="Times New Roman"/>
                      </a:endParaRPr>
                    </a:p>
                  </a:txBody>
                  <a:tcPr marT="91425" marB="91425" marR="91425" marL="91425"/>
                </a:tc>
              </a:tr>
              <a:tr h="374975">
                <a:tc>
                  <a:txBody>
                    <a:bodyPr/>
                    <a:lstStyle/>
                    <a:p>
                      <a:pPr indent="0" lvl="0" marL="0" rtl="0" algn="l">
                        <a:spcBef>
                          <a:spcPts val="0"/>
                        </a:spcBef>
                        <a:spcAft>
                          <a:spcPts val="0"/>
                        </a:spcAft>
                        <a:buNone/>
                      </a:pPr>
                      <a:r>
                        <a:rPr b="1" lang="es">
                          <a:latin typeface="Times New Roman"/>
                          <a:ea typeface="Times New Roman"/>
                          <a:cs typeface="Times New Roman"/>
                          <a:sym typeface="Times New Roman"/>
                        </a:rPr>
                        <a:t>T4</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s">
                          <a:latin typeface="Times New Roman"/>
                          <a:ea typeface="Times New Roman"/>
                          <a:cs typeface="Times New Roman"/>
                          <a:sym typeface="Times New Roman"/>
                        </a:rPr>
                        <a:t>Escarificación mecánica - bisturí</a:t>
                      </a:r>
                      <a:endParaRPr>
                        <a:latin typeface="Times New Roman"/>
                        <a:ea typeface="Times New Roman"/>
                        <a:cs typeface="Times New Roman"/>
                        <a:sym typeface="Times New Roman"/>
                      </a:endParaRPr>
                    </a:p>
                  </a:txBody>
                  <a:tcPr marT="91425" marB="91425" marR="91425" marL="91425"/>
                </a:tc>
              </a:tr>
            </a:tbl>
          </a:graphicData>
        </a:graphic>
      </p:graphicFrame>
      <p:pic>
        <p:nvPicPr>
          <p:cNvPr id="104" name="Google Shape;104;p17"/>
          <p:cNvPicPr preferRelativeResize="0"/>
          <p:nvPr/>
        </p:nvPicPr>
        <p:blipFill>
          <a:blip r:embed="rId4">
            <a:alphaModFix/>
          </a:blip>
          <a:stretch>
            <a:fillRect/>
          </a:stretch>
        </p:blipFill>
        <p:spPr>
          <a:xfrm>
            <a:off x="5097975" y="1939038"/>
            <a:ext cx="3464900" cy="2804425"/>
          </a:xfrm>
          <a:prstGeom prst="rect">
            <a:avLst/>
          </a:prstGeom>
          <a:noFill/>
          <a:ln>
            <a:noFill/>
          </a:ln>
        </p:spPr>
      </p:pic>
      <p:sp>
        <p:nvSpPr>
          <p:cNvPr id="105" name="Google Shape;105;p17"/>
          <p:cNvSpPr/>
          <p:nvPr/>
        </p:nvSpPr>
        <p:spPr>
          <a:xfrm>
            <a:off x="0" y="4811850"/>
            <a:ext cx="390900" cy="3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Times New Roman"/>
                <a:ea typeface="Times New Roman"/>
                <a:cs typeface="Times New Roman"/>
                <a:sym typeface="Times New Roman"/>
              </a:rPr>
              <a:t>5</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8"/>
          <p:cNvPicPr preferRelativeResize="0"/>
          <p:nvPr/>
        </p:nvPicPr>
        <p:blipFill rotWithShape="1">
          <a:blip r:embed="rId3">
            <a:alphaModFix/>
          </a:blip>
          <a:srcRect b="22767" l="0" r="3567" t="0"/>
          <a:stretch/>
        </p:blipFill>
        <p:spPr>
          <a:xfrm>
            <a:off x="0" y="4804800"/>
            <a:ext cx="9144000" cy="338700"/>
          </a:xfrm>
          <a:prstGeom prst="rect">
            <a:avLst/>
          </a:prstGeom>
          <a:noFill/>
          <a:ln>
            <a:noFill/>
          </a:ln>
        </p:spPr>
      </p:pic>
      <p:sp>
        <p:nvSpPr>
          <p:cNvPr id="111" name="Google Shape;111;p18"/>
          <p:cNvSpPr txBox="1"/>
          <p:nvPr/>
        </p:nvSpPr>
        <p:spPr>
          <a:xfrm>
            <a:off x="454275" y="424950"/>
            <a:ext cx="44394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500">
                <a:solidFill>
                  <a:schemeClr val="dk1"/>
                </a:solidFill>
                <a:latin typeface="Times New Roman"/>
                <a:ea typeface="Times New Roman"/>
                <a:cs typeface="Times New Roman"/>
                <a:sym typeface="Times New Roman"/>
              </a:rPr>
              <a:t>2.4 Evaluación y </a:t>
            </a:r>
            <a:r>
              <a:rPr b="1" lang="es" sz="1500">
                <a:solidFill>
                  <a:schemeClr val="dk1"/>
                </a:solidFill>
                <a:latin typeface="Times New Roman"/>
                <a:ea typeface="Times New Roman"/>
                <a:cs typeface="Times New Roman"/>
                <a:sym typeface="Times New Roman"/>
              </a:rPr>
              <a:t>análisis</a:t>
            </a:r>
            <a:r>
              <a:rPr b="1" lang="es" sz="1500">
                <a:solidFill>
                  <a:schemeClr val="dk1"/>
                </a:solidFill>
                <a:latin typeface="Times New Roman"/>
                <a:ea typeface="Times New Roman"/>
                <a:cs typeface="Times New Roman"/>
                <a:sym typeface="Times New Roman"/>
              </a:rPr>
              <a:t> de datos</a:t>
            </a:r>
            <a:endParaRPr sz="1500">
              <a:solidFill>
                <a:schemeClr val="dk2"/>
              </a:solidFill>
            </a:endParaRPr>
          </a:p>
        </p:txBody>
      </p:sp>
      <p:sp>
        <p:nvSpPr>
          <p:cNvPr id="112" name="Google Shape;112;p18"/>
          <p:cNvSpPr txBox="1"/>
          <p:nvPr/>
        </p:nvSpPr>
        <p:spPr>
          <a:xfrm>
            <a:off x="587825" y="1072775"/>
            <a:ext cx="5628600" cy="243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chemeClr val="dk1"/>
                </a:solidFill>
                <a:latin typeface="Times New Roman"/>
                <a:ea typeface="Times New Roman"/>
                <a:cs typeface="Times New Roman"/>
                <a:sym typeface="Times New Roman"/>
              </a:rPr>
              <a:t>Los datos obtenidos se realizan a partir de las variables dependientes. Los </a:t>
            </a:r>
            <a:r>
              <a:rPr lang="es" sz="1500">
                <a:solidFill>
                  <a:schemeClr val="dk1"/>
                </a:solidFill>
                <a:latin typeface="Times New Roman"/>
                <a:ea typeface="Times New Roman"/>
                <a:cs typeface="Times New Roman"/>
                <a:sym typeface="Times New Roman"/>
              </a:rPr>
              <a:t>parámetros</a:t>
            </a:r>
            <a:r>
              <a:rPr lang="es" sz="1500">
                <a:solidFill>
                  <a:schemeClr val="dk1"/>
                </a:solidFill>
                <a:latin typeface="Times New Roman"/>
                <a:ea typeface="Times New Roman"/>
                <a:cs typeface="Times New Roman"/>
                <a:sym typeface="Times New Roman"/>
              </a:rPr>
              <a:t> incluyeron: Semillas germinadas (grs), Tiempo medio de germinabilidad (mgt), velocidad de germinación (gsp) y </a:t>
            </a:r>
            <a:r>
              <a:rPr lang="es" sz="1500">
                <a:solidFill>
                  <a:schemeClr val="dk1"/>
                </a:solidFill>
                <a:latin typeface="Times New Roman"/>
                <a:ea typeface="Times New Roman"/>
                <a:cs typeface="Times New Roman"/>
                <a:sym typeface="Times New Roman"/>
              </a:rPr>
              <a:t>variación</a:t>
            </a:r>
            <a:r>
              <a:rPr lang="es" sz="1500">
                <a:solidFill>
                  <a:schemeClr val="dk1"/>
                </a:solidFill>
                <a:latin typeface="Times New Roman"/>
                <a:ea typeface="Times New Roman"/>
                <a:cs typeface="Times New Roman"/>
                <a:sym typeface="Times New Roman"/>
              </a:rPr>
              <a:t> de germinación (vgt). Para las variables que cumplieron con los supuestos de normalidad (p &gt; 0.05) se aplicó un </a:t>
            </a:r>
            <a:r>
              <a:rPr lang="es" sz="1500">
                <a:solidFill>
                  <a:schemeClr val="dk1"/>
                </a:solidFill>
                <a:latin typeface="Times New Roman"/>
                <a:ea typeface="Times New Roman"/>
                <a:cs typeface="Times New Roman"/>
                <a:sym typeface="Times New Roman"/>
              </a:rPr>
              <a:t>análisis</a:t>
            </a:r>
            <a:r>
              <a:rPr lang="es" sz="1500">
                <a:solidFill>
                  <a:schemeClr val="dk1"/>
                </a:solidFill>
                <a:latin typeface="Times New Roman"/>
                <a:ea typeface="Times New Roman"/>
                <a:cs typeface="Times New Roman"/>
                <a:sym typeface="Times New Roman"/>
              </a:rPr>
              <a:t> de varianza (ANOVA) bajo un Diseño en Bloques Completos al Azar (DBCA) para determinar si existían diferencias significativas entre tratamientos y se empleó la prueba de Duncan para comparar medias. </a:t>
            </a:r>
            <a:endParaRPr sz="1500">
              <a:solidFill>
                <a:schemeClr val="dk1"/>
              </a:solidFill>
              <a:latin typeface="Times New Roman"/>
              <a:ea typeface="Times New Roman"/>
              <a:cs typeface="Times New Roman"/>
              <a:sym typeface="Times New Roman"/>
            </a:endParaRPr>
          </a:p>
        </p:txBody>
      </p:sp>
      <p:sp>
        <p:nvSpPr>
          <p:cNvPr id="113" name="Google Shape;113;p18"/>
          <p:cNvSpPr/>
          <p:nvPr/>
        </p:nvSpPr>
        <p:spPr>
          <a:xfrm>
            <a:off x="0" y="4811850"/>
            <a:ext cx="390900" cy="3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Times New Roman"/>
                <a:ea typeface="Times New Roman"/>
                <a:cs typeface="Times New Roman"/>
                <a:sym typeface="Times New Roman"/>
              </a:rPr>
              <a:t>6</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9"/>
          <p:cNvPicPr preferRelativeResize="0"/>
          <p:nvPr/>
        </p:nvPicPr>
        <p:blipFill rotWithShape="1">
          <a:blip r:embed="rId3">
            <a:alphaModFix/>
          </a:blip>
          <a:srcRect b="22767" l="0" r="3567" t="0"/>
          <a:stretch/>
        </p:blipFill>
        <p:spPr>
          <a:xfrm>
            <a:off x="0" y="4804800"/>
            <a:ext cx="9144000" cy="338700"/>
          </a:xfrm>
          <a:prstGeom prst="rect">
            <a:avLst/>
          </a:prstGeom>
          <a:noFill/>
          <a:ln>
            <a:noFill/>
          </a:ln>
        </p:spPr>
      </p:pic>
      <p:sp>
        <p:nvSpPr>
          <p:cNvPr id="119" name="Google Shape;119;p19"/>
          <p:cNvSpPr txBox="1"/>
          <p:nvPr/>
        </p:nvSpPr>
        <p:spPr>
          <a:xfrm>
            <a:off x="454275" y="424950"/>
            <a:ext cx="3062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1"/>
                </a:solidFill>
                <a:latin typeface="Times New Roman"/>
                <a:ea typeface="Times New Roman"/>
                <a:cs typeface="Times New Roman"/>
                <a:sym typeface="Times New Roman"/>
              </a:rPr>
              <a:t>Referencias bibliográficas</a:t>
            </a:r>
            <a:r>
              <a:rPr b="1" lang="es" sz="1800">
                <a:solidFill>
                  <a:schemeClr val="dk1"/>
                </a:solidFill>
                <a:latin typeface="Times New Roman"/>
                <a:ea typeface="Times New Roman"/>
                <a:cs typeface="Times New Roman"/>
                <a:sym typeface="Times New Roman"/>
              </a:rPr>
              <a:t>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
        <p:nvSpPr>
          <p:cNvPr id="120" name="Google Shape;120;p19"/>
          <p:cNvSpPr txBox="1"/>
          <p:nvPr/>
        </p:nvSpPr>
        <p:spPr>
          <a:xfrm>
            <a:off x="362700" y="2533122"/>
            <a:ext cx="8266200" cy="1269900"/>
          </a:xfrm>
          <a:prstGeom prst="rect">
            <a:avLst/>
          </a:prstGeom>
          <a:noFill/>
          <a:ln>
            <a:noFill/>
          </a:ln>
        </p:spPr>
        <p:txBody>
          <a:bodyPr anchorCtr="0" anchor="t" bIns="91425" lIns="91425" spcFirstLastPara="1" rIns="91425" wrap="square" tIns="91425">
            <a:spAutoFit/>
          </a:bodyPr>
          <a:lstStyle/>
          <a:p>
            <a:pPr indent="-444500" lvl="0" marL="444500" rtl="0" algn="just">
              <a:lnSpc>
                <a:spcPct val="150000"/>
              </a:lnSpc>
              <a:spcBef>
                <a:spcPts val="1200"/>
              </a:spcBef>
              <a:spcAft>
                <a:spcPts val="0"/>
              </a:spcAft>
              <a:buNone/>
            </a:pPr>
            <a:r>
              <a:rPr lang="es" sz="1100">
                <a:solidFill>
                  <a:schemeClr val="dk1"/>
                </a:solidFill>
                <a:latin typeface="Times New Roman"/>
                <a:ea typeface="Times New Roman"/>
                <a:cs typeface="Times New Roman"/>
                <a:sym typeface="Times New Roman"/>
              </a:rPr>
              <a:t>Sánchez-Soto, B. H., Pacheco-Aispuro, E., Lugo-García, G. A., Reyes-Olivas, Á., &amp; García-Moya, E. (2017). Métodos de escarificación en semillas de Guaiacum coulteri , especie amenazada del bosque tropical caducifolio del norte de Sinaloa, México. </a:t>
            </a:r>
            <a:r>
              <a:rPr i="1" lang="es" sz="1100">
                <a:solidFill>
                  <a:schemeClr val="dk1"/>
                </a:solidFill>
                <a:latin typeface="Times New Roman"/>
                <a:ea typeface="Times New Roman"/>
                <a:cs typeface="Times New Roman"/>
                <a:sym typeface="Times New Roman"/>
              </a:rPr>
              <a:t>Gayana. Botánica</a:t>
            </a:r>
            <a:r>
              <a:rPr lang="es" sz="1100">
                <a:solidFill>
                  <a:schemeClr val="dk1"/>
                </a:solidFill>
                <a:latin typeface="Times New Roman"/>
                <a:ea typeface="Times New Roman"/>
                <a:cs typeface="Times New Roman"/>
                <a:sym typeface="Times New Roman"/>
              </a:rPr>
              <a:t>, </a:t>
            </a:r>
            <a:r>
              <a:rPr i="1" lang="es" sz="1100">
                <a:solidFill>
                  <a:schemeClr val="dk1"/>
                </a:solidFill>
                <a:latin typeface="Times New Roman"/>
                <a:ea typeface="Times New Roman"/>
                <a:cs typeface="Times New Roman"/>
                <a:sym typeface="Times New Roman"/>
              </a:rPr>
              <a:t>74</a:t>
            </a:r>
            <a:r>
              <a:rPr lang="es" sz="1100">
                <a:solidFill>
                  <a:schemeClr val="dk1"/>
                </a:solidFill>
                <a:latin typeface="Times New Roman"/>
                <a:ea typeface="Times New Roman"/>
                <a:cs typeface="Times New Roman"/>
                <a:sym typeface="Times New Roman"/>
              </a:rPr>
              <a:t>(2), 262-268. </a:t>
            </a:r>
            <a:r>
              <a:rPr lang="es" sz="1100" u="sng">
                <a:solidFill>
                  <a:schemeClr val="hlink"/>
                </a:solidFill>
                <a:latin typeface="Times New Roman"/>
                <a:ea typeface="Times New Roman"/>
                <a:cs typeface="Times New Roman"/>
                <a:sym typeface="Times New Roman"/>
                <a:hlinkClick r:id="rId4"/>
              </a:rPr>
              <a:t>https://doi.org/10.4067/S0717-6643201700020026</a:t>
            </a:r>
            <a:r>
              <a:rPr lang="es" sz="1100" u="sng">
                <a:solidFill>
                  <a:schemeClr val="hlink"/>
                </a:solidFill>
                <a:latin typeface="Times New Roman"/>
                <a:ea typeface="Times New Roman"/>
                <a:cs typeface="Times New Roman"/>
                <a:sym typeface="Times New Roman"/>
                <a:hlinkClick r:id="rId5"/>
              </a:rPr>
              <a:t>2</a:t>
            </a:r>
            <a:endParaRPr sz="1100">
              <a:solidFill>
                <a:schemeClr val="dk1"/>
              </a:solidFill>
              <a:latin typeface="Times New Roman"/>
              <a:ea typeface="Times New Roman"/>
              <a:cs typeface="Times New Roman"/>
              <a:sym typeface="Times New Roman"/>
            </a:endParaRPr>
          </a:p>
          <a:p>
            <a:pPr indent="-444500" lvl="0" marL="444500" rtl="0" algn="just">
              <a:lnSpc>
                <a:spcPct val="150000"/>
              </a:lnSpc>
              <a:spcBef>
                <a:spcPts val="1200"/>
              </a:spcBef>
              <a:spcAft>
                <a:spcPts val="1200"/>
              </a:spcAft>
              <a:buNone/>
            </a:pPr>
            <a:r>
              <a:t/>
            </a:r>
            <a:endParaRPr sz="1100">
              <a:solidFill>
                <a:schemeClr val="dk1"/>
              </a:solidFill>
              <a:latin typeface="Times New Roman"/>
              <a:ea typeface="Times New Roman"/>
              <a:cs typeface="Times New Roman"/>
              <a:sym typeface="Times New Roman"/>
            </a:endParaRPr>
          </a:p>
        </p:txBody>
      </p:sp>
      <p:sp>
        <p:nvSpPr>
          <p:cNvPr id="121" name="Google Shape;121;p19"/>
          <p:cNvSpPr/>
          <p:nvPr/>
        </p:nvSpPr>
        <p:spPr>
          <a:xfrm>
            <a:off x="0" y="4811850"/>
            <a:ext cx="390900" cy="3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Times New Roman"/>
                <a:ea typeface="Times New Roman"/>
                <a:cs typeface="Times New Roman"/>
                <a:sym typeface="Times New Roman"/>
              </a:rPr>
              <a:t>7</a:t>
            </a:r>
            <a:endParaRPr b="1">
              <a:solidFill>
                <a:schemeClr val="lt1"/>
              </a:solidFill>
              <a:latin typeface="Times New Roman"/>
              <a:ea typeface="Times New Roman"/>
              <a:cs typeface="Times New Roman"/>
              <a:sym typeface="Times New Roman"/>
            </a:endParaRPr>
          </a:p>
        </p:txBody>
      </p:sp>
      <p:sp>
        <p:nvSpPr>
          <p:cNvPr id="122" name="Google Shape;122;p19"/>
          <p:cNvSpPr txBox="1"/>
          <p:nvPr/>
        </p:nvSpPr>
        <p:spPr>
          <a:xfrm>
            <a:off x="368550" y="923250"/>
            <a:ext cx="8406900" cy="608100"/>
          </a:xfrm>
          <a:prstGeom prst="rect">
            <a:avLst/>
          </a:prstGeom>
          <a:noFill/>
          <a:ln>
            <a:noFill/>
          </a:ln>
        </p:spPr>
        <p:txBody>
          <a:bodyPr anchorCtr="0" anchor="t" bIns="91425" lIns="91425" spcFirstLastPara="1" rIns="91425" wrap="square" tIns="91425">
            <a:spAutoFit/>
          </a:bodyPr>
          <a:lstStyle/>
          <a:p>
            <a:pPr indent="-450000" lvl="0" marL="450000" rtl="0" algn="just">
              <a:lnSpc>
                <a:spcPct val="150000"/>
              </a:lnSpc>
              <a:spcBef>
                <a:spcPts val="0"/>
              </a:spcBef>
              <a:spcAft>
                <a:spcPts val="0"/>
              </a:spcAft>
              <a:buNone/>
            </a:pPr>
            <a:r>
              <a:rPr lang="es" sz="1100">
                <a:solidFill>
                  <a:schemeClr val="dk1"/>
                </a:solidFill>
                <a:latin typeface="Times New Roman"/>
                <a:ea typeface="Times New Roman"/>
                <a:cs typeface="Times New Roman"/>
                <a:sym typeface="Times New Roman"/>
              </a:rPr>
              <a:t>Kandil, A. A., Sharief, A. E., &amp; Ahmed, S. R. H. (2012). Germination and seedling growth of some chickpea cultivars (</a:t>
            </a:r>
            <a:r>
              <a:rPr i="1" lang="es" sz="1100">
                <a:solidFill>
                  <a:schemeClr val="dk1"/>
                </a:solidFill>
                <a:latin typeface="Times New Roman"/>
                <a:ea typeface="Times New Roman"/>
                <a:cs typeface="Times New Roman"/>
                <a:sym typeface="Times New Roman"/>
              </a:rPr>
              <a:t>Cicer arietinum </a:t>
            </a:r>
            <a:r>
              <a:rPr lang="es" sz="1100">
                <a:solidFill>
                  <a:schemeClr val="dk1"/>
                </a:solidFill>
                <a:latin typeface="Times New Roman"/>
                <a:ea typeface="Times New Roman"/>
                <a:cs typeface="Times New Roman"/>
                <a:sym typeface="Times New Roman"/>
              </a:rPr>
              <a:t>L.) under salinity stress. </a:t>
            </a:r>
            <a:r>
              <a:rPr i="1" lang="es" sz="1100">
                <a:solidFill>
                  <a:schemeClr val="dk1"/>
                </a:solidFill>
                <a:latin typeface="Times New Roman"/>
                <a:ea typeface="Times New Roman"/>
                <a:cs typeface="Times New Roman"/>
                <a:sym typeface="Times New Roman"/>
              </a:rPr>
              <a:t>Journal of Basic &amp; Applied Sciences, 8</a:t>
            </a:r>
            <a:r>
              <a:rPr lang="es" sz="1100">
                <a:solidFill>
                  <a:schemeClr val="dk1"/>
                </a:solidFill>
                <a:latin typeface="Times New Roman"/>
                <a:ea typeface="Times New Roman"/>
                <a:cs typeface="Times New Roman"/>
                <a:sym typeface="Times New Roman"/>
              </a:rPr>
              <a:t>(2), 561–571.</a:t>
            </a:r>
            <a:r>
              <a:rPr lang="es" sz="11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 </a:t>
            </a:r>
            <a:r>
              <a:rPr lang="es" sz="1100" u="sng">
                <a:solidFill>
                  <a:schemeClr val="hlink"/>
                </a:solidFill>
                <a:latin typeface="Times New Roman"/>
                <a:ea typeface="Times New Roman"/>
                <a:cs typeface="Times New Roman"/>
                <a:sym typeface="Times New Roman"/>
                <a:hlinkClick r:id="rId7"/>
              </a:rPr>
              <a:t>https://doi.org/10.6000/1927-5129.2012.08.02.49</a:t>
            </a:r>
            <a:endParaRPr sz="1100">
              <a:latin typeface="Times New Roman"/>
              <a:ea typeface="Times New Roman"/>
              <a:cs typeface="Times New Roman"/>
              <a:sym typeface="Times New Roman"/>
            </a:endParaRPr>
          </a:p>
        </p:txBody>
      </p:sp>
      <p:sp>
        <p:nvSpPr>
          <p:cNvPr id="123" name="Google Shape;123;p19"/>
          <p:cNvSpPr txBox="1"/>
          <p:nvPr/>
        </p:nvSpPr>
        <p:spPr>
          <a:xfrm>
            <a:off x="368550" y="1819175"/>
            <a:ext cx="8584200" cy="60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sz="1100">
                <a:solidFill>
                  <a:schemeClr val="dk1"/>
                </a:solidFill>
                <a:highlight>
                  <a:srgbClr val="FFFFFF"/>
                </a:highlight>
                <a:latin typeface="Times New Roman"/>
                <a:ea typeface="Times New Roman"/>
                <a:cs typeface="Times New Roman"/>
                <a:sym typeface="Times New Roman"/>
              </a:rPr>
              <a:t>Puerto, J. B. (2008). </a:t>
            </a:r>
            <a:r>
              <a:rPr lang="es" sz="1100">
                <a:solidFill>
                  <a:schemeClr val="dk1"/>
                </a:solidFill>
                <a:highlight>
                  <a:srgbClr val="FFFFFF"/>
                </a:highlight>
                <a:latin typeface="Times New Roman"/>
                <a:ea typeface="Times New Roman"/>
                <a:cs typeface="Times New Roman"/>
                <a:sym typeface="Times New Roman"/>
              </a:rPr>
              <a:t>Concentración</a:t>
            </a:r>
            <a:r>
              <a:rPr lang="es" sz="1100">
                <a:solidFill>
                  <a:schemeClr val="dk1"/>
                </a:solidFill>
                <a:highlight>
                  <a:srgbClr val="FFFFFF"/>
                </a:highlight>
                <a:latin typeface="Times New Roman"/>
                <a:ea typeface="Times New Roman"/>
                <a:cs typeface="Times New Roman"/>
                <a:sym typeface="Times New Roman"/>
              </a:rPr>
              <a:t> </a:t>
            </a:r>
            <a:r>
              <a:rPr lang="es" sz="1100">
                <a:solidFill>
                  <a:schemeClr val="dk1"/>
                </a:solidFill>
                <a:highlight>
                  <a:srgbClr val="FFFFFF"/>
                </a:highlight>
                <a:latin typeface="Times New Roman"/>
                <a:ea typeface="Times New Roman"/>
                <a:cs typeface="Times New Roman"/>
                <a:sym typeface="Times New Roman"/>
              </a:rPr>
              <a:t>endógena</a:t>
            </a:r>
            <a:r>
              <a:rPr lang="es" sz="1100">
                <a:solidFill>
                  <a:schemeClr val="dk1"/>
                </a:solidFill>
                <a:highlight>
                  <a:srgbClr val="FFFFFF"/>
                </a:highlight>
                <a:latin typeface="Times New Roman"/>
                <a:ea typeface="Times New Roman"/>
                <a:cs typeface="Times New Roman"/>
                <a:sym typeface="Times New Roman"/>
              </a:rPr>
              <a:t> y metabolismo del aba durante la </a:t>
            </a:r>
            <a:r>
              <a:rPr lang="es" sz="1100">
                <a:solidFill>
                  <a:schemeClr val="dk1"/>
                </a:solidFill>
                <a:highlight>
                  <a:srgbClr val="FFFFFF"/>
                </a:highlight>
                <a:latin typeface="Times New Roman"/>
                <a:ea typeface="Times New Roman"/>
                <a:cs typeface="Times New Roman"/>
                <a:sym typeface="Times New Roman"/>
              </a:rPr>
              <a:t>germinación</a:t>
            </a:r>
            <a:r>
              <a:rPr lang="es" sz="1100">
                <a:solidFill>
                  <a:schemeClr val="dk1"/>
                </a:solidFill>
                <a:highlight>
                  <a:srgbClr val="FFFFFF"/>
                </a:highlight>
                <a:latin typeface="Times New Roman"/>
                <a:ea typeface="Times New Roman"/>
                <a:cs typeface="Times New Roman"/>
                <a:sym typeface="Times New Roman"/>
              </a:rPr>
              <a:t> de</a:t>
            </a:r>
            <a:endParaRPr sz="1100">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s" sz="1100">
                <a:solidFill>
                  <a:schemeClr val="dk1"/>
                </a:solidFill>
                <a:highlight>
                  <a:srgbClr val="FFFFFF"/>
                </a:highlight>
                <a:latin typeface="Times New Roman"/>
                <a:ea typeface="Times New Roman"/>
                <a:cs typeface="Times New Roman"/>
                <a:sym typeface="Times New Roman"/>
              </a:rPr>
              <a:t>           </a:t>
            </a:r>
            <a:r>
              <a:rPr lang="es" sz="1100">
                <a:solidFill>
                  <a:schemeClr val="dk1"/>
                </a:solidFill>
                <a:highlight>
                  <a:schemeClr val="lt1"/>
                </a:highlight>
                <a:latin typeface="Times New Roman"/>
                <a:ea typeface="Times New Roman"/>
                <a:cs typeface="Times New Roman"/>
                <a:sym typeface="Times New Roman"/>
              </a:rPr>
              <a:t>semillas de cicer </a:t>
            </a:r>
            <a:r>
              <a:rPr lang="es" sz="1100">
                <a:solidFill>
                  <a:schemeClr val="dk1"/>
                </a:solidFill>
                <a:highlight>
                  <a:srgbClr val="FFFFFF"/>
                </a:highlight>
                <a:latin typeface="Times New Roman"/>
                <a:ea typeface="Times New Roman"/>
                <a:cs typeface="Times New Roman"/>
                <a:sym typeface="Times New Roman"/>
              </a:rPr>
              <a:t>arietinum l (Doctoral dissertation, Universidad de Salamanca).</a:t>
            </a:r>
            <a:endParaRPr sz="1100">
              <a:solidFill>
                <a:schemeClr val="dk1"/>
              </a:solidFill>
              <a:latin typeface="Times New Roman"/>
              <a:ea typeface="Times New Roman"/>
              <a:cs typeface="Times New Roman"/>
              <a:sym typeface="Times New Roman"/>
            </a:endParaRPr>
          </a:p>
        </p:txBody>
      </p:sp>
      <p:sp>
        <p:nvSpPr>
          <p:cNvPr id="124" name="Google Shape;124;p19"/>
          <p:cNvSpPr txBox="1"/>
          <p:nvPr/>
        </p:nvSpPr>
        <p:spPr>
          <a:xfrm>
            <a:off x="454275" y="3588250"/>
            <a:ext cx="8083200" cy="548700"/>
          </a:xfrm>
          <a:prstGeom prst="rect">
            <a:avLst/>
          </a:prstGeom>
          <a:noFill/>
          <a:ln>
            <a:noFill/>
          </a:ln>
        </p:spPr>
        <p:txBody>
          <a:bodyPr anchorCtr="0" anchor="t" bIns="91425" lIns="91425" spcFirstLastPara="1" rIns="91425" wrap="square" tIns="91425">
            <a:spAutoFit/>
          </a:bodyPr>
          <a:lstStyle/>
          <a:p>
            <a:pPr indent="-444500" lvl="0" marL="444500" rtl="0" algn="just">
              <a:lnSpc>
                <a:spcPct val="115000"/>
              </a:lnSpc>
              <a:spcBef>
                <a:spcPts val="1200"/>
              </a:spcBef>
              <a:spcAft>
                <a:spcPts val="1200"/>
              </a:spcAft>
              <a:buNone/>
            </a:pPr>
            <a:r>
              <a:rPr lang="es" sz="1100">
                <a:latin typeface="Times New Roman"/>
                <a:ea typeface="Times New Roman"/>
                <a:cs typeface="Times New Roman"/>
                <a:sym typeface="Times New Roman"/>
              </a:rPr>
              <a:t>Hernández-Murillo, J., Iguaran-Díaz, C., Aramendiz Tatis, H., Espitia-Camacho, M., Cardona-Ayala, C. (2021). Variaciones morfométricas de semillas y alternativas físico-químicas en la germinación de tamarindo (Tamarindus indica L.).</a:t>
            </a:r>
            <a:endParaRPr sz="1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rotWithShape="1">
          <a:blip r:embed="rId3">
            <a:alphaModFix/>
          </a:blip>
          <a:srcRect b="22767" l="0" r="3567" t="0"/>
          <a:stretch/>
        </p:blipFill>
        <p:spPr>
          <a:xfrm>
            <a:off x="0" y="4804800"/>
            <a:ext cx="9144000" cy="338700"/>
          </a:xfrm>
          <a:prstGeom prst="rect">
            <a:avLst/>
          </a:prstGeom>
          <a:noFill/>
          <a:ln>
            <a:noFill/>
          </a:ln>
        </p:spPr>
      </p:pic>
      <p:pic>
        <p:nvPicPr>
          <p:cNvPr id="130" name="Google Shape;130;p20"/>
          <p:cNvPicPr preferRelativeResize="0"/>
          <p:nvPr/>
        </p:nvPicPr>
        <p:blipFill rotWithShape="1">
          <a:blip r:embed="rId4">
            <a:alphaModFix/>
          </a:blip>
          <a:srcRect b="14288" l="0" r="0" t="0"/>
          <a:stretch/>
        </p:blipFill>
        <p:spPr>
          <a:xfrm>
            <a:off x="2855500" y="1092975"/>
            <a:ext cx="4138475" cy="2360550"/>
          </a:xfrm>
          <a:prstGeom prst="rect">
            <a:avLst/>
          </a:prstGeom>
          <a:noFill/>
          <a:ln>
            <a:noFill/>
          </a:ln>
        </p:spPr>
      </p:pic>
      <p:sp>
        <p:nvSpPr>
          <p:cNvPr id="131" name="Google Shape;131;p20"/>
          <p:cNvSpPr/>
          <p:nvPr/>
        </p:nvSpPr>
        <p:spPr>
          <a:xfrm>
            <a:off x="0" y="4811850"/>
            <a:ext cx="390900" cy="3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Times New Roman"/>
                <a:ea typeface="Times New Roman"/>
                <a:cs typeface="Times New Roman"/>
                <a:sym typeface="Times New Roman"/>
              </a:rPr>
              <a:t>8</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