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78" r:id="rId4"/>
    <p:sldId id="264" r:id="rId5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8DD62-5E86-4BD4-9422-A5E5F9B2F1A8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591CB-A300-4436-99CC-ED58F98F93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46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91CB-A300-4436-99CC-ED58F98F937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52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91CB-A300-4436-99CC-ED58F98F937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475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591CB-A300-4436-99CC-ED58F98F9376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708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7376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26151"/>
            <a:ext cx="12191999" cy="43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87114"/>
            <a:ext cx="1054014" cy="3093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7376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2348" y="1185748"/>
            <a:ext cx="5213984" cy="3605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7952" y="2787395"/>
            <a:ext cx="3860292" cy="1702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7376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426151"/>
            <a:ext cx="12191999" cy="43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129" y="270459"/>
            <a:ext cx="55397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7376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0455" y="2565654"/>
            <a:ext cx="5644515" cy="307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10934" y="6437453"/>
            <a:ext cx="203835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12191999" cy="6857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" y="1756353"/>
            <a:ext cx="12191999" cy="2936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5699" y="5232550"/>
            <a:ext cx="4724400" cy="35266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3880" marR="5080" indent="-551815" algn="ctr">
              <a:lnSpc>
                <a:spcPts val="2590"/>
              </a:lnSpc>
              <a:spcBef>
                <a:spcPts val="425"/>
              </a:spcBef>
              <a:tabLst>
                <a:tab pos="1331595" algn="l"/>
              </a:tabLst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6784" y="5968000"/>
            <a:ext cx="2077973" cy="5722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0934" y="6437453"/>
            <a:ext cx="20383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</a:rPr>
              <a:t>1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400" y="4820133"/>
            <a:ext cx="3402427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b="1" dirty="0">
                <a:latin typeface="Times New Roman"/>
                <a:cs typeface="Times New Roman"/>
              </a:rPr>
              <a:t>Asesor: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b="1" dirty="0">
              <a:latin typeface="Times New Roman"/>
              <a:cs typeface="Times New Roman"/>
            </a:endParaRPr>
          </a:p>
          <a:p>
            <a:pPr marL="12700" algn="ctr">
              <a:spcBef>
                <a:spcPts val="100"/>
              </a:spcBef>
            </a:pPr>
            <a:r>
              <a:rPr lang="es-PE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M.Sc</a:t>
            </a:r>
            <a:r>
              <a:rPr lang="es-PE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Flavio Lozano Isla</a:t>
            </a:r>
          </a:p>
        </p:txBody>
      </p:sp>
      <p:pic>
        <p:nvPicPr>
          <p:cNvPr id="11" name="Picture 2" descr="Resultado de imagen para untrm logo">
            <a:extLst>
              <a:ext uri="{FF2B5EF4-FFF2-40B4-BE49-F238E27FC236}">
                <a16:creationId xmlns:a16="http://schemas.microsoft.com/office/drawing/2014/main" id="{E5C87A31-4F92-4B58-AC20-0A3F80490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" b="10140"/>
          <a:stretch/>
        </p:blipFill>
        <p:spPr bwMode="auto">
          <a:xfrm>
            <a:off x="228600" y="122029"/>
            <a:ext cx="5289762" cy="132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E7184D-7013-4F7E-9EF8-9C87D876FE2A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r="14369"/>
          <a:stretch/>
        </p:blipFill>
        <p:spPr bwMode="auto">
          <a:xfrm>
            <a:off x="9643418" y="182623"/>
            <a:ext cx="1715420" cy="1280231"/>
          </a:xfrm>
          <a:prstGeom prst="rect">
            <a:avLst/>
          </a:prstGeom>
          <a:noFill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C0A714B-7443-4319-8FF0-130E525D5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414" y="184625"/>
            <a:ext cx="3238952" cy="124794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44AC06D0-5984-4C62-B86D-CE51345CCEF9}"/>
              </a:ext>
            </a:extLst>
          </p:cNvPr>
          <p:cNvSpPr/>
          <p:nvPr/>
        </p:nvSpPr>
        <p:spPr>
          <a:xfrm>
            <a:off x="228600" y="4797427"/>
            <a:ext cx="4419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s-E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Auto: 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s-E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Victor Hugo Baldera Chapoñan </a:t>
            </a:r>
            <a:endParaRPr lang="es-PE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366266-D138-4F6C-A41B-4763672A2BDF}"/>
              </a:ext>
            </a:extLst>
          </p:cNvPr>
          <p:cNvSpPr/>
          <p:nvPr/>
        </p:nvSpPr>
        <p:spPr>
          <a:xfrm>
            <a:off x="1345835" y="2400903"/>
            <a:ext cx="10137868" cy="145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CARACTERIZACIÓN MORFOLÓGICA Y AGRONÓMICA DE 161 ACCESIONES DE QUINUA (</a:t>
            </a:r>
            <a:r>
              <a:rPr lang="es-PE" sz="28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Chenopodium</a:t>
            </a:r>
            <a:r>
              <a:rPr lang="es-PE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quinoa</a:t>
            </a:r>
            <a:r>
              <a:rPr lang="es-PE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EL DISTRITO DE LONYA CHICO, AMAZONAS </a:t>
            </a:r>
            <a:endParaRPr lang="es-PE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4F055F2C-F02F-42E0-8E69-C5B318C1A2FD}"/>
              </a:ext>
            </a:extLst>
          </p:cNvPr>
          <p:cNvSpPr txBox="1"/>
          <p:nvPr/>
        </p:nvSpPr>
        <p:spPr>
          <a:xfrm>
            <a:off x="-24581" y="6425163"/>
            <a:ext cx="4724400" cy="3586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3880" marR="5080" indent="-551815" algn="ctr">
              <a:lnSpc>
                <a:spcPts val="2590"/>
              </a:lnSpc>
              <a:spcBef>
                <a:spcPts val="425"/>
              </a:spcBef>
              <a:tabLst>
                <a:tab pos="1331595" algn="l"/>
              </a:tabLst>
            </a:pPr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A7CFAE8-887B-41E2-801B-4EC9D5DC6E95}"/>
              </a:ext>
            </a:extLst>
          </p:cNvPr>
          <p:cNvSpPr/>
          <p:nvPr/>
        </p:nvSpPr>
        <p:spPr>
          <a:xfrm>
            <a:off x="343349" y="902407"/>
            <a:ext cx="6096000" cy="547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quinua (</a:t>
            </a:r>
            <a:r>
              <a:rPr lang="es-ES_tradnl" sz="17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Chenopodium</a:t>
            </a:r>
            <a:r>
              <a:rPr lang="es-ES_tradnl" sz="17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quinoa</a:t>
            </a:r>
            <a:r>
              <a:rPr lang="es-ES_tradnl" sz="1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un pseudocereal originario de las regiones andinas de América del Sur, es reconocida por su alto valor nutritivo</a:t>
            </a:r>
            <a:r>
              <a:rPr lang="es-PE" sz="17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7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Abugoch</a:t>
            </a:r>
            <a:r>
              <a:rPr lang="es-PE" sz="17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James, 2009a)</a:t>
            </a:r>
            <a:r>
              <a:rPr lang="es-ES_tradnl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 semillas no contiene gluten, poseen un bajo índice glucémico y presentan un equilibrio excepcional de aminoácidos esenciales, fibra, lípidos, carbohidratos, vitaminas y minerales (</a:t>
            </a:r>
            <a:r>
              <a:rPr lang="pt-PT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Maradini-Filho,</a:t>
            </a:r>
            <a:r>
              <a:rPr lang="es-PE" sz="17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2017).</a:t>
            </a:r>
          </a:p>
          <a:p>
            <a:pPr algn="just">
              <a:lnSpc>
                <a:spcPct val="150000"/>
              </a:lnSpc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 embargo, la diversidad genética de la quinua enfrenta un gran desafío: la erosión genética (pérdida progresiva de diversidad genética dentro de una especie).</a:t>
            </a:r>
            <a:endParaRPr lang="es-E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este contexto, se plantea la siguiente pregunta de investigación:</a:t>
            </a:r>
            <a:b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las características morfológica y agronómica de 161 accesiones de quinua (</a:t>
            </a:r>
            <a:r>
              <a:rPr lang="es-PE" sz="17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Chenopodium</a:t>
            </a:r>
            <a:r>
              <a:rPr lang="es-PE" sz="1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quinoa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bajo condiciones del distrito de </a:t>
            </a:r>
            <a:r>
              <a:rPr lang="es-PE" sz="1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Lonya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Chico, Amazonas?</a:t>
            </a:r>
            <a:endParaRPr lang="es-PE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7B21F51-2CF8-43DE-8CF1-CBECA11BBBE5}"/>
              </a:ext>
            </a:extLst>
          </p:cNvPr>
          <p:cNvSpPr/>
          <p:nvPr/>
        </p:nvSpPr>
        <p:spPr>
          <a:xfrm>
            <a:off x="6527842" y="647204"/>
            <a:ext cx="5398811" cy="580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s-PE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 </a:t>
            </a:r>
            <a:endParaRPr lang="es-PE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Caracterizar a nivel morfológico y agronómico de las accesiones de quinua (</a:t>
            </a:r>
            <a:r>
              <a:rPr lang="es-PE" sz="17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Chenopodium</a:t>
            </a:r>
            <a:r>
              <a:rPr lang="es-PE" sz="17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quinoa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bajo condiciones del distrito de </a:t>
            </a:r>
            <a:r>
              <a:rPr lang="es-PE" sz="1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Lonya</a:t>
            </a: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Chico, Amazonas.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PE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 </a:t>
            </a:r>
            <a:endParaRPr lang="es-PE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Describir las características morfológicas de las accesiones de quinua durante las etapas de floración y madurez fisiológica, usando los descriptores para el cultivo de quinua.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los caracteres morfológicos y agronómicos que discriminan las accesiones de quinua.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E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genotipos sobresalientes en base a sus características morfológicas y agronómicas para su uso en programas de mejoramiento.</a:t>
            </a:r>
            <a:endPara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63CB555-9CD3-41A6-9AE0-76A9BFFC7C44}"/>
              </a:ext>
            </a:extLst>
          </p:cNvPr>
          <p:cNvSpPr/>
          <p:nvPr/>
        </p:nvSpPr>
        <p:spPr>
          <a:xfrm>
            <a:off x="1187247" y="229037"/>
            <a:ext cx="449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PROBLEMA DE LA INVESTIGACIÓN</a:t>
            </a:r>
            <a:r>
              <a:rPr lang="es-ES" dirty="0"/>
              <a:t> </a:t>
            </a:r>
            <a:br>
              <a:rPr lang="es-ES" dirty="0"/>
            </a:br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FCADFA0-FF8F-4283-B9F1-D495C9FE6E6A}"/>
              </a:ext>
            </a:extLst>
          </p:cNvPr>
          <p:cNvSpPr/>
          <p:nvPr/>
        </p:nvSpPr>
        <p:spPr>
          <a:xfrm>
            <a:off x="8473289" y="189130"/>
            <a:ext cx="155863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PE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</a:t>
            </a:r>
            <a:endParaRPr lang="es-P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4F055F2C-F02F-42E0-8E69-C5B318C1A2FD}"/>
              </a:ext>
            </a:extLst>
          </p:cNvPr>
          <p:cNvSpPr txBox="1"/>
          <p:nvPr/>
        </p:nvSpPr>
        <p:spPr>
          <a:xfrm>
            <a:off x="-24581" y="6425163"/>
            <a:ext cx="4724400" cy="35868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3880" marR="5080" indent="-551815" algn="ctr">
              <a:lnSpc>
                <a:spcPts val="2590"/>
              </a:lnSpc>
              <a:spcBef>
                <a:spcPts val="425"/>
              </a:spcBef>
              <a:tabLst>
                <a:tab pos="1331595" algn="l"/>
              </a:tabLst>
            </a:pPr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44D1F9-ACF2-4B6A-9F67-10201C7B2A90}"/>
              </a:ext>
            </a:extLst>
          </p:cNvPr>
          <p:cNvSpPr/>
          <p:nvPr/>
        </p:nvSpPr>
        <p:spPr>
          <a:xfrm>
            <a:off x="1143000" y="760876"/>
            <a:ext cx="10110469" cy="563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Abugoch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James, L. E. (2009a).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Chapter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1 Quinoa (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Chenopodium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quinoa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Willd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.):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Composition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Chemistry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Nutritional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Functional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Properties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Advances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Food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Nutrition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Research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58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1–31. </a:t>
            </a:r>
            <a:r>
              <a:rPr lang="es-PE" sz="1400" dirty="0">
                <a:solidFill>
                  <a:srgbClr val="0563C1"/>
                </a:solidFill>
                <a:latin typeface="Calibri" panose="020F0502020204030204" pitchFamily="34" charset="0"/>
              </a:rPr>
              <a:t>https://doi.org/10.1016/S1043- 4526(09)58001-1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Abugoch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James, L. E. (2009b). Quinoa (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Chenopodium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quinoa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Willd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.):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composition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chemistry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nutritional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functional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properties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Advances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Food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Nutrition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Research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58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1–31. </a:t>
            </a:r>
            <a:r>
              <a:rPr lang="es-PE" sz="1400" dirty="0">
                <a:solidFill>
                  <a:srgbClr val="0563C1"/>
                </a:solidFill>
                <a:latin typeface="Calibri" panose="020F0502020204030204" pitchFamily="34" charset="0"/>
              </a:rPr>
              <a:t>https://doi.org/10.1016/S1043-4526(09)58001- 1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Fuentes, F. F.,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Maughan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P. J., &amp;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Jellen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E. N. (2009). Diversidad genética y recursos genéticos para el mejoramiento de la quinoa (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Chenopodium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quinoa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Willd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.).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Revista geográfica de Valparaíso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42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20-33.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Maradini-Filho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A. M. (2017). Quinoa: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Nutritional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aspects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Journal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of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Nutraceuticals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Food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Science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2(1), 3.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Pilatásig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Molina, F. E. (2023).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Los efectos del cambio climático sobre la producción de quinua y la capacidad de adaptación de los agricultores de la comunidad de San José de la parroquia Juan Montalvo del cantón Latacunga 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[Tesis de maestría, Universidad Técnica de Cotopaxi]. </a:t>
            </a:r>
            <a:r>
              <a:rPr lang="es-PE" sz="1400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https://repositorio.utc.edu.ec/items/2c3e1565-ab4e-4709-9c56- 74a12b90a252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Quispe, J. H., Prudencio, L. M., Quispe, J. H., &amp; Prudencio, L. M. (2024). Sostenibilidad de la producción de quinua en las comunidades andinas de Anta, Cusco - Perú antes de la pandemia. 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Idesia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(Arica)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42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(4), 12– 22. </a:t>
            </a:r>
            <a:r>
              <a:rPr lang="es-PE" sz="1400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https://doi.org/10.4067/S0718-34292024000400012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Taco, R. E. P., Pando, L. R. G., &amp; Otiniano, A. M. J. (2020). Sostenibilidad ambiental de la producción de quinua (</a:t>
            </a:r>
            <a:r>
              <a:rPr lang="es-PE" sz="1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Chenopodium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quinoa </a:t>
            </a:r>
            <a:r>
              <a:rPr lang="es-PE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Willd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.) en los valles interandinos del Perú.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Ciencia y Tecnología Agropecuaria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PE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21</a:t>
            </a:r>
            <a:r>
              <a:rPr lang="es-PE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(3), 1–17. </a:t>
            </a:r>
            <a:r>
              <a:rPr lang="es-PE" sz="1400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https://doi.org/10.21930/rcta.vol21_num3_art:1309</a:t>
            </a:r>
            <a:r>
              <a:rPr lang="es-PE" sz="1400" dirty="0"/>
              <a:t> </a:t>
            </a:r>
            <a:br>
              <a:rPr lang="es-PE" dirty="0"/>
            </a:b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D5A8DAB-F0A9-42E8-88D6-2F606C657376}"/>
              </a:ext>
            </a:extLst>
          </p:cNvPr>
          <p:cNvSpPr/>
          <p:nvPr/>
        </p:nvSpPr>
        <p:spPr>
          <a:xfrm>
            <a:off x="4220645" y="407020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REFERENCIAS BIBLIOGRÁFICAS.</a:t>
            </a:r>
          </a:p>
        </p:txBody>
      </p:sp>
    </p:spTree>
    <p:extLst>
      <p:ext uri="{BB962C8B-B14F-4D97-AF65-F5344CB8AC3E}">
        <p14:creationId xmlns:p14="http://schemas.microsoft.com/office/powerpoint/2010/main" val="105586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680" y="3032505"/>
            <a:ext cx="2867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95" dirty="0">
                <a:solidFill>
                  <a:srgbClr val="FFFFFF"/>
                </a:solidFill>
                <a:latin typeface="Arial"/>
                <a:cs typeface="Arial"/>
              </a:rPr>
              <a:t>¡Gr</a:t>
            </a:r>
            <a:r>
              <a:rPr sz="6000" spc="-4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spc="-409" dirty="0">
                <a:solidFill>
                  <a:srgbClr val="FFFFFF"/>
                </a:solidFill>
                <a:latin typeface="Arial"/>
                <a:cs typeface="Arial"/>
              </a:rPr>
              <a:t>cias!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066503" y="6019800"/>
            <a:ext cx="33429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663</Words>
  <Application>Microsoft Office PowerPoint</Application>
  <PresentationFormat>Panorámica</PresentationFormat>
  <Paragraphs>37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Victor Hugo Baldera Chapoñan</cp:lastModifiedBy>
  <cp:revision>33</cp:revision>
  <dcterms:created xsi:type="dcterms:W3CDTF">2024-09-21T16:53:34Z</dcterms:created>
  <dcterms:modified xsi:type="dcterms:W3CDTF">2025-04-29T00:50:11Z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2024-09-21T00:00:00Z</vt:filetime>
  </property>
</Properties>
</file>