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gMygO87Q5PmG3SIT0LG7LPJvvG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5"/>
          <p:cNvSpPr txBox="1"/>
          <p:nvPr>
            <p:ph type="title"/>
          </p:nvPr>
        </p:nvSpPr>
        <p:spPr>
          <a:xfrm>
            <a:off x="609600" y="609600"/>
            <a:ext cx="6347714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5"/>
          <p:cNvSpPr txBox="1"/>
          <p:nvPr>
            <p:ph idx="1" type="body"/>
          </p:nvPr>
        </p:nvSpPr>
        <p:spPr>
          <a:xfrm>
            <a:off x="609600" y="4470400"/>
            <a:ext cx="6347714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35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5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5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6"/>
          <p:cNvSpPr txBox="1"/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6"/>
          <p:cNvSpPr txBox="1"/>
          <p:nvPr>
            <p:ph idx="1" type="body"/>
          </p:nvPr>
        </p:nvSpPr>
        <p:spPr>
          <a:xfrm>
            <a:off x="1101074" y="3632200"/>
            <a:ext cx="54198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36"/>
          <p:cNvSpPr txBox="1"/>
          <p:nvPr>
            <p:ph idx="2" type="body"/>
          </p:nvPr>
        </p:nvSpPr>
        <p:spPr>
          <a:xfrm>
            <a:off x="609598" y="4470400"/>
            <a:ext cx="6347715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36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6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6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36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36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7"/>
          <p:cNvSpPr txBox="1"/>
          <p:nvPr>
            <p:ph type="title"/>
          </p:nvPr>
        </p:nvSpPr>
        <p:spPr>
          <a:xfrm>
            <a:off x="609598" y="1931988"/>
            <a:ext cx="6347715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7"/>
          <p:cNvSpPr txBox="1"/>
          <p:nvPr>
            <p:ph idx="1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37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7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7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8"/>
          <p:cNvSpPr txBox="1"/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8"/>
          <p:cNvSpPr txBox="1"/>
          <p:nvPr>
            <p:ph idx="1" type="body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38"/>
          <p:cNvSpPr txBox="1"/>
          <p:nvPr>
            <p:ph idx="2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38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8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8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38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38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9"/>
          <p:cNvSpPr txBox="1"/>
          <p:nvPr>
            <p:ph type="title"/>
          </p:nvPr>
        </p:nvSpPr>
        <p:spPr>
          <a:xfrm>
            <a:off x="615848" y="609600"/>
            <a:ext cx="6341465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9"/>
          <p:cNvSpPr txBox="1"/>
          <p:nvPr>
            <p:ph idx="1" type="body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39"/>
          <p:cNvSpPr txBox="1"/>
          <p:nvPr>
            <p:ph idx="2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39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9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9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0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0"/>
          <p:cNvSpPr txBox="1"/>
          <p:nvPr>
            <p:ph idx="1" type="body"/>
          </p:nvPr>
        </p:nvSpPr>
        <p:spPr>
          <a:xfrm rot="5400000">
            <a:off x="1843070" y="927120"/>
            <a:ext cx="3880773" cy="6347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40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0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0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1"/>
          <p:cNvSpPr txBox="1"/>
          <p:nvPr>
            <p:ph type="title"/>
          </p:nvPr>
        </p:nvSpPr>
        <p:spPr>
          <a:xfrm rot="5400000">
            <a:off x="3840993" y="2745919"/>
            <a:ext cx="5251451" cy="978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1"/>
          <p:cNvSpPr txBox="1"/>
          <p:nvPr>
            <p:ph idx="1" type="body"/>
          </p:nvPr>
        </p:nvSpPr>
        <p:spPr>
          <a:xfrm rot="5400000">
            <a:off x="581386" y="637812"/>
            <a:ext cx="5251451" cy="5195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41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1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1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7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28" name="Google Shape;28;p27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27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" name="Google Shape;30;p27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7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7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7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4" name="Google Shape;34;p27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7"/>
            <p:cNvSpPr/>
            <p:nvPr/>
          </p:nvSpPr>
          <p:spPr>
            <a:xfrm>
              <a:off x="8077231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7"/>
            <p:cNvSpPr/>
            <p:nvPr/>
          </p:nvSpPr>
          <p:spPr>
            <a:xfrm>
              <a:off x="8060297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7"/>
            <p:cNvSpPr/>
            <p:nvPr/>
          </p:nvSpPr>
          <p:spPr>
            <a:xfrm>
              <a:off x="-8466" y="-8468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38" name="Google Shape;38;p27"/>
          <p:cNvSpPr txBox="1"/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" type="subTitle"/>
          </p:nvPr>
        </p:nvSpPr>
        <p:spPr>
          <a:xfrm>
            <a:off x="1130595" y="4050834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7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8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/>
          <p:nvPr>
            <p:ph type="title"/>
          </p:nvPr>
        </p:nvSpPr>
        <p:spPr>
          <a:xfrm>
            <a:off x="609598" y="2700868"/>
            <a:ext cx="6347715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" type="body"/>
          </p:nvPr>
        </p:nvSpPr>
        <p:spPr>
          <a:xfrm>
            <a:off x="609598" y="4527448"/>
            <a:ext cx="6347715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29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0"/>
          <p:cNvSpPr txBox="1"/>
          <p:nvPr>
            <p:ph type="title"/>
          </p:nvPr>
        </p:nvSpPr>
        <p:spPr>
          <a:xfrm>
            <a:off x="609600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" type="body"/>
          </p:nvPr>
        </p:nvSpPr>
        <p:spPr>
          <a:xfrm>
            <a:off x="609600" y="2160589"/>
            <a:ext cx="3088109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8" name="Google Shape;58;p30"/>
          <p:cNvSpPr txBox="1"/>
          <p:nvPr>
            <p:ph idx="2" type="body"/>
          </p:nvPr>
        </p:nvSpPr>
        <p:spPr>
          <a:xfrm>
            <a:off x="3869204" y="2160590"/>
            <a:ext cx="3088110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9" name="Google Shape;59;p30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0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1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" type="body"/>
          </p:nvPr>
        </p:nvSpPr>
        <p:spPr>
          <a:xfrm>
            <a:off x="609599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31"/>
          <p:cNvSpPr txBox="1"/>
          <p:nvPr>
            <p:ph idx="2" type="body"/>
          </p:nvPr>
        </p:nvSpPr>
        <p:spPr>
          <a:xfrm>
            <a:off x="609599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3" type="body"/>
          </p:nvPr>
        </p:nvSpPr>
        <p:spPr>
          <a:xfrm>
            <a:off x="3866640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31"/>
          <p:cNvSpPr txBox="1"/>
          <p:nvPr>
            <p:ph idx="4" type="body"/>
          </p:nvPr>
        </p:nvSpPr>
        <p:spPr>
          <a:xfrm>
            <a:off x="3866640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31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1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2"/>
          <p:cNvSpPr txBox="1"/>
          <p:nvPr>
            <p:ph type="title"/>
          </p:nvPr>
        </p:nvSpPr>
        <p:spPr>
          <a:xfrm>
            <a:off x="609599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3"/>
          <p:cNvSpPr txBox="1"/>
          <p:nvPr>
            <p:ph type="title"/>
          </p:nvPr>
        </p:nvSpPr>
        <p:spPr>
          <a:xfrm>
            <a:off x="609599" y="1498604"/>
            <a:ext cx="2790182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" type="body"/>
          </p:nvPr>
        </p:nvSpPr>
        <p:spPr>
          <a:xfrm>
            <a:off x="3571275" y="514925"/>
            <a:ext cx="3386037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2" type="body"/>
          </p:nvPr>
        </p:nvSpPr>
        <p:spPr>
          <a:xfrm>
            <a:off x="609599" y="2777069"/>
            <a:ext cx="2790182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05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9pPr>
          </a:lstStyle>
          <a:p/>
        </p:txBody>
      </p:sp>
      <p:sp>
        <p:nvSpPr>
          <p:cNvPr id="80" name="Google Shape;80;p33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4"/>
          <p:cNvSpPr txBox="1"/>
          <p:nvPr>
            <p:ph type="title"/>
          </p:nvPr>
        </p:nvSpPr>
        <p:spPr>
          <a:xfrm>
            <a:off x="609599" y="4800600"/>
            <a:ext cx="6347714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4"/>
          <p:cNvSpPr/>
          <p:nvPr>
            <p:ph idx="2" type="pic"/>
          </p:nvPr>
        </p:nvSpPr>
        <p:spPr>
          <a:xfrm>
            <a:off x="609599" y="609600"/>
            <a:ext cx="6347714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34"/>
          <p:cNvSpPr txBox="1"/>
          <p:nvPr>
            <p:ph idx="1" type="body"/>
          </p:nvPr>
        </p:nvSpPr>
        <p:spPr>
          <a:xfrm>
            <a:off x="609599" y="5367338"/>
            <a:ext cx="6347714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34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4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4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5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Google Shape;7;p25"/>
            <p:cNvSpPr/>
            <p:nvPr/>
          </p:nvSpPr>
          <p:spPr>
            <a:xfrm>
              <a:off x="-8467" y="4013200"/>
              <a:ext cx="457200" cy="285326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" name="Google Shape;8;p25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25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" name="Google Shape;10;p25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5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5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5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25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5"/>
            <p:cNvSpPr/>
            <p:nvPr/>
          </p:nvSpPr>
          <p:spPr>
            <a:xfrm>
              <a:off x="8077231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5"/>
            <p:cNvSpPr/>
            <p:nvPr/>
          </p:nvSpPr>
          <p:spPr>
            <a:xfrm>
              <a:off x="8060297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5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25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25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25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25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youtu.be/YIKvg4ZLMME" TargetMode="External"/><Relationship Id="rId4" Type="http://schemas.openxmlformats.org/officeDocument/2006/relationships/hyperlink" Target="https://www.youtube.com/watch?v=dne_gEE8SPo" TargetMode="External"/><Relationship Id="rId5" Type="http://schemas.openxmlformats.org/officeDocument/2006/relationships/hyperlink" Target="https://www.youtube.com/watch?v=LXZBN2-Wls4" TargetMode="External"/><Relationship Id="rId6" Type="http://schemas.openxmlformats.org/officeDocument/2006/relationships/hyperlink" Target="https://www.youtube.com/watch?v=LXZBN2-Wls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/>
          <p:nvPr/>
        </p:nvSpPr>
        <p:spPr>
          <a:xfrm>
            <a:off x="685800" y="2130480"/>
            <a:ext cx="7768800" cy="1466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Writing methods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685800" y="3886200"/>
            <a:ext cx="7768800" cy="174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Creating our own named blocks of code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/>
          <p:nvPr/>
        </p:nvSpPr>
        <p:spPr>
          <a:xfrm>
            <a:off x="228600" y="274680"/>
            <a:ext cx="868644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Pieces of a method explained (cont'd)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10"/>
          <p:cNvSpPr/>
          <p:nvPr/>
        </p:nvSpPr>
        <p:spPr>
          <a:xfrm>
            <a:off x="228600" y="1295400"/>
            <a:ext cx="868644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boolean 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equalsOne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(int 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	//code goes here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method's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r>
              <a:rPr i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name of the method should follow variable naming conventions 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(it should be descriptive, with a lowercase first letter and 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camelCase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thereafter).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method is "called" by name, similar to how you refer to a variable. 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You'll know something is a method (not a variable) because its name will be followed by parentheses.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/>
          <p:nvPr/>
        </p:nvSpPr>
        <p:spPr>
          <a:xfrm>
            <a:off x="228600" y="274680"/>
            <a:ext cx="868644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Pieces of a method explained (cont'd)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11"/>
          <p:cNvSpPr/>
          <p:nvPr/>
        </p:nvSpPr>
        <p:spPr>
          <a:xfrm>
            <a:off x="228600" y="1295400"/>
            <a:ext cx="868644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boolean equalsOne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 a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	//code goes here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method's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(s).  A method can have any number of parameters (including none).  Parameters are generic "placeholder" variables – they store the values passed in to the method when performing some operation.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Parameters are also referred to as </a:t>
            </a:r>
            <a:r>
              <a:rPr b="1" i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variables – their scope is limited to the method (they are local to the method).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/>
          <p:nvPr/>
        </p:nvSpPr>
        <p:spPr>
          <a:xfrm>
            <a:off x="228600" y="274680"/>
            <a:ext cx="868644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Pieces of a method explained (cont'd)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0" name="Google Shape;210;p12"/>
          <p:cNvSpPr/>
          <p:nvPr/>
        </p:nvSpPr>
        <p:spPr>
          <a:xfrm>
            <a:off x="228600" y="1295400"/>
            <a:ext cx="868644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boolean equalsOne(int a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//code goes here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method's </a:t>
            </a:r>
            <a:r>
              <a:rPr b="1"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body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  This is the </a:t>
            </a:r>
            <a:r>
              <a:rPr lang="en-US" sz="2400" u="sng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block of code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(everything between the curly brackets) that will run, top to bottom, when the method is called.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method must return some value of the type specified before the bottom curly bracket is reached (unless the method’s return type is 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).</a:t>
            </a:r>
            <a:endParaRPr sz="2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"/>
          <p:cNvSpPr/>
          <p:nvPr/>
        </p:nvSpPr>
        <p:spPr>
          <a:xfrm>
            <a:off x="76200" y="274680"/>
            <a:ext cx="89154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4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keyword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6" name="Google Shape;216;p13"/>
          <p:cNvSpPr/>
          <p:nvPr/>
        </p:nvSpPr>
        <p:spPr>
          <a:xfrm>
            <a:off x="228600" y="1295400"/>
            <a:ext cx="868644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When a method is called, its code block runs, running all the code inside, top to bottom.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Java keyword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tells a method that its job is done, it can immediately return a particular value.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 method returns back to where it was called.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A method has to return the type of data specified by its return type in the method header.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Remember, when a method returns, its job is done!  Any code that comes after a method returns won't matter - it will already have returned to where it was called.  The 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statement is kind of like a break statement for methods (but not really).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/>
          <p:nvPr/>
        </p:nvSpPr>
        <p:spPr>
          <a:xfrm>
            <a:off x="76200" y="274680"/>
            <a:ext cx="89154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equalsOne(int a) </a:t>
            </a:r>
            <a:r>
              <a:rPr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 complete???</a:t>
            </a:r>
            <a:endParaRPr i="1"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2" name="Google Shape;222;p14"/>
          <p:cNvSpPr/>
          <p:nvPr/>
        </p:nvSpPr>
        <p:spPr>
          <a:xfrm>
            <a:off x="76200" y="1295400"/>
            <a:ext cx="8915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/** returns true if </a:t>
            </a:r>
            <a:r>
              <a:rPr i="1" lang="en-US" sz="2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US" sz="2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is equal to 1 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boolean equalsOne(int num)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if (num == 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return true;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above hopefully makes sense – if the value of the 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parameter supplied is equal to 1, return a value of 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But what if it isn't equal to 1, and the if statement doesn't run?  The method won't return anything!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/>
          <p:cNvSpPr/>
          <p:nvPr/>
        </p:nvSpPr>
        <p:spPr>
          <a:xfrm>
            <a:off x="76200" y="274680"/>
            <a:ext cx="89154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equalsOne(int a) </a:t>
            </a:r>
            <a:r>
              <a:rPr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 complete!</a:t>
            </a:r>
            <a:endParaRPr i="1"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8" name="Google Shape;228;p15"/>
          <p:cNvSpPr/>
          <p:nvPr/>
        </p:nvSpPr>
        <p:spPr>
          <a:xfrm>
            <a:off x="190680" y="1295400"/>
            <a:ext cx="868644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boolean equalsOne(int num)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if (num == 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return true;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return false;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Now the method is complete – a value will always be returned!  Note that this code can be simplified though.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/>
          <p:nvPr/>
        </p:nvSpPr>
        <p:spPr>
          <a:xfrm>
            <a:off x="0" y="274680"/>
            <a:ext cx="91440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equalsOne(int a) 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 complete! (cont'd)</a:t>
            </a:r>
            <a:endParaRPr i="1"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4" name="Google Shape;234;p16"/>
          <p:cNvSpPr/>
          <p:nvPr/>
        </p:nvSpPr>
        <p:spPr>
          <a:xfrm>
            <a:off x="190680" y="1295400"/>
            <a:ext cx="868644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boolean equalsOne(int num)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num ==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Above, the method is </a:t>
            </a:r>
            <a:r>
              <a:rPr b="1"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returning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the value of the boolean expression (comparison), 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(num == 1).  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If 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actually does equal 1, this boolean expression will be true, and that value will be returned to wherever the method was called.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If the above doesn't make a lot of sense at this point, use traditional if statements!  These two methodologies are completely interchangeable.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/>
          <p:nvPr/>
        </p:nvSpPr>
        <p:spPr>
          <a:xfrm>
            <a:off x="0" y="274680"/>
            <a:ext cx="91440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on the </a:t>
            </a:r>
            <a:r>
              <a:rPr lang="en-US" sz="4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keyword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0" name="Google Shape;240;p17"/>
          <p:cNvSpPr/>
          <p:nvPr/>
        </p:nvSpPr>
        <p:spPr>
          <a:xfrm>
            <a:off x="190680" y="1295400"/>
            <a:ext cx="868644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When you see the 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keyword in a method, the method has done its job and returns a value back to where it was called.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 essence, when the 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keyword is encountered, the method is </a:t>
            </a:r>
            <a:r>
              <a:rPr lang="en-US" sz="2400" u="sng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done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  Any code after a return statement (that isn't inside a loop or if statement) will be </a:t>
            </a:r>
            <a:r>
              <a:rPr b="1"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unreachable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Remember, if your return statement is inside an if statement or a loop, there is a chance that the test condition will be false and it won't run.  Unless your method returns 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you </a:t>
            </a:r>
            <a:r>
              <a:rPr b="1"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must 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have a return statement (in an else statement, for example)!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"/>
          <p:cNvSpPr/>
          <p:nvPr/>
        </p:nvSpPr>
        <p:spPr>
          <a:xfrm>
            <a:off x="0" y="274680"/>
            <a:ext cx="91440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on the </a:t>
            </a:r>
            <a:r>
              <a:rPr lang="en-US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keyword (cont'd)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6" name="Google Shape;246;p18"/>
          <p:cNvSpPr/>
          <p:nvPr/>
        </p:nvSpPr>
        <p:spPr>
          <a:xfrm>
            <a:off x="190680" y="1295400"/>
            <a:ext cx="868644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int sampleMethod(int num)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num + 5;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System.out.println("um what"); //no good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When a method returns a value, it returns a value back to wherever it was called.  Its done its job, it's over!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print statement in red above is an example of </a:t>
            </a:r>
            <a:r>
              <a:rPr b="1"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unreachable code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"/>
          <p:cNvSpPr/>
          <p:nvPr/>
        </p:nvSpPr>
        <p:spPr>
          <a:xfrm>
            <a:off x="0" y="274680"/>
            <a:ext cx="91440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return type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2" name="Google Shape;252;p19"/>
          <p:cNvSpPr/>
          <p:nvPr/>
        </p:nvSpPr>
        <p:spPr>
          <a:xfrm>
            <a:off x="190680" y="1295400"/>
            <a:ext cx="868644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printSomething(String str)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System.out.println(str + " something");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return type of the method above is 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meaning the method doesn't return a value.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 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return type is a slightly different and warrants some closer inspection.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Though this concept may seem strange, void methods are still useful!  A method that returns 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will still run its code block, it just won't return an actual value.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/>
          <p:nvPr/>
        </p:nvSpPr>
        <p:spPr>
          <a:xfrm>
            <a:off x="228600" y="274680"/>
            <a:ext cx="868644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a method?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2"/>
          <p:cNvSpPr/>
          <p:nvPr/>
        </p:nvSpPr>
        <p:spPr>
          <a:xfrm>
            <a:off x="457200" y="1600200"/>
            <a:ext cx="8226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Think of a method as a named block of code. 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run a method by calling it (by its name).  When a method is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called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its code block runs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to bottom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until it returns a value (or, with some types of methods, reaches the end of its code block).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 method is kind of like a miniature program.  A method takes in data (</a:t>
            </a:r>
            <a:r>
              <a:rPr b="1" i="1" lang="en-US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parameters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), performs a function, and returns a value. 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We’ve used methods many, many times, but now we need to figure out how to write our own.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"/>
          <p:cNvSpPr/>
          <p:nvPr/>
        </p:nvSpPr>
        <p:spPr>
          <a:xfrm>
            <a:off x="0" y="274680"/>
            <a:ext cx="91440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return type (cont'd)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8" name="Google Shape;258;p20"/>
          <p:cNvSpPr/>
          <p:nvPr/>
        </p:nvSpPr>
        <p:spPr>
          <a:xfrm>
            <a:off x="190680" y="1295400"/>
            <a:ext cx="868644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printSomething(String str)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if (str.length() &gt; 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return;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System.out.println(str + " something");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Void methods can actually still return!  However, they don't return a value.  They just return (to where they were called)!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method above will print the value of the 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i="1"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parameter plus 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 something"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only if the length of 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i="1"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is less than 2.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/>
          <p:nvPr/>
        </p:nvSpPr>
        <p:spPr>
          <a:xfrm>
            <a:off x="0" y="274680"/>
            <a:ext cx="91440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return type (cont'd)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4" name="Google Shape;264;p21"/>
          <p:cNvSpPr/>
          <p:nvPr/>
        </p:nvSpPr>
        <p:spPr>
          <a:xfrm>
            <a:off x="190680" y="1295400"/>
            <a:ext cx="868644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printSomething(String str)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System.out.println(str + "!");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Void return type methods are the only methods where a return statement is not explicitly required.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If the method returns a 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it better return a 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!  If the method returns 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it </a:t>
            </a:r>
            <a:r>
              <a:rPr i="1"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can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return – but the compiler won't complain if you don't (it will just return whenever it reaches the end of the code block).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"/>
          <p:cNvSpPr/>
          <p:nvPr/>
        </p:nvSpPr>
        <p:spPr>
          <a:xfrm>
            <a:off x="228600" y="274680"/>
            <a:ext cx="868644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 I write methods?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0" name="Google Shape;270;p22"/>
          <p:cNvSpPr/>
          <p:nvPr/>
        </p:nvSpPr>
        <p:spPr>
          <a:xfrm>
            <a:off x="228600" y="1414080"/>
            <a:ext cx="8686440" cy="5291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Methods must be written </a:t>
            </a:r>
            <a:r>
              <a:rPr b="1"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outside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of other methods, but </a:t>
            </a:r>
            <a:r>
              <a:rPr b="1"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inside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 class.  Example: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Tester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public static void main(String[] args)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//something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public static int newMethod(int 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return a + 1;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/>
          <p:nvPr/>
        </p:nvSpPr>
        <p:spPr>
          <a:xfrm>
            <a:off x="228600" y="274680"/>
            <a:ext cx="868644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Benefits of writing methods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6" name="Google Shape;276;p23"/>
          <p:cNvSpPr/>
          <p:nvPr/>
        </p:nvSpPr>
        <p:spPr>
          <a:xfrm>
            <a:off x="228600" y="1414080"/>
            <a:ext cx="8686440" cy="536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Methods are extremely useful.  Some benefits of using methods: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Easier debugging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Courier New"/>
              <a:buChar char="o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logic of a method isn’t working, you know exactly where to find that code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 code repetition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Courier New"/>
              <a:buChar char="o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don't have to repeat what's in the method, you just call the method again with new parameters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Easier to read (one method name vs. many lines of code)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/>
          <p:nvPr/>
        </p:nvSpPr>
        <p:spPr>
          <a:xfrm>
            <a:off x="228600" y="156000"/>
            <a:ext cx="868644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method examples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2" name="Google Shape;282;p24"/>
          <p:cNvSpPr/>
          <p:nvPr/>
        </p:nvSpPr>
        <p:spPr>
          <a:xfrm>
            <a:off x="228600" y="1295400"/>
            <a:ext cx="868644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Here are some videos that will help: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https://youtu.be/YIKvg4ZLMME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My introductory video on calling methods, passing in parameters, etc.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https://www.youtube.com/watch?v=dne_gEE8SPo</a:t>
            </a:r>
            <a:endParaRPr b="0" i="0" sz="2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Another good introductory video on methods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sng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  <a:hlinkClick r:id="rId5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https://www.youtube.com/watch?v=LXZBN2-Wls4</a:t>
            </a:r>
            <a:endParaRPr b="0" i="0" sz="2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My video on how you should organize your method calls 	for testing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/>
          <p:nvPr/>
        </p:nvSpPr>
        <p:spPr>
          <a:xfrm>
            <a:off x="228600" y="274680"/>
            <a:ext cx="868644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a method? (cont'd)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3"/>
          <p:cNvSpPr/>
          <p:nvPr/>
        </p:nvSpPr>
        <p:spPr>
          <a:xfrm>
            <a:off x="457200" y="1600200"/>
            <a:ext cx="8226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Put another way, methods contain the code that actually runs.  Methods are called by name, and, when called, run all the code in their code block.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code block is everything between the method's curly brackets.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method can have other code blocks inside of it, e.g. if statements and for loops, but all the code inside the curly brackets directly under the method declaration is specifically a part of that method.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/>
          <p:nvPr/>
        </p:nvSpPr>
        <p:spPr>
          <a:xfrm>
            <a:off x="228600" y="274680"/>
            <a:ext cx="868644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use methods?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4"/>
          <p:cNvSpPr/>
          <p:nvPr/>
        </p:nvSpPr>
        <p:spPr>
          <a:xfrm>
            <a:off x="457200" y="1600200"/>
            <a:ext cx="8226000" cy="452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 that a method is a named block of code, it's not hard to see that methods are convenient because they can be called over and over again, without having to re-write that code.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Imagine if, every time you had to raise one number to the power of another number, you had to write the for loop yourself.  Very inconvenient if you're doing a lot of calculations!  Much nicer to use a call to </a:t>
            </a:r>
            <a:r>
              <a:rPr lang="en-US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Math.pow()</a:t>
            </a:r>
            <a: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/>
          <p:nvPr/>
        </p:nvSpPr>
        <p:spPr>
          <a:xfrm>
            <a:off x="228600" y="274680"/>
            <a:ext cx="868644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syntax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457200" y="1295400"/>
            <a:ext cx="82260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Let’s look at a method we’ve seen MANY times: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args)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//code goes here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access modifier (more on this in AP CS)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access modifier (more on this in AP CS)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return type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method name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String[] args </a:t>
            </a:r>
            <a: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method's parameter(s)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/>
          <p:nvPr/>
        </p:nvSpPr>
        <p:spPr>
          <a:xfrm>
            <a:off x="228600" y="274680"/>
            <a:ext cx="868644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syntax (cont'd)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6"/>
          <p:cNvSpPr/>
          <p:nvPr/>
        </p:nvSpPr>
        <p:spPr>
          <a:xfrm>
            <a:off x="228600" y="1295400"/>
            <a:ext cx="868644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far, when you've been 'running your program', what you're really running is a method.  Methods contain code, inside a 'block' (curly brackets, 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denote a code block), that runs when called.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you've been right-clicking your class, then clicking 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main(String[] args)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you've actually been running that method - that just so happens to contain all the code you wrote.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Woah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main(String[] args)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actually a special method in Java, one we'll talk about more later.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/>
          <p:nvPr/>
        </p:nvSpPr>
        <p:spPr>
          <a:xfrm>
            <a:off x="228600" y="274680"/>
            <a:ext cx="868644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Pieces of a method explained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7"/>
          <p:cNvSpPr/>
          <p:nvPr/>
        </p:nvSpPr>
        <p:spPr>
          <a:xfrm>
            <a:off x="228600" y="1295400"/>
            <a:ext cx="868644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boolean equalsOne(int 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	//code goes here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entirety of this line is the method's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header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 This line </a:t>
            </a:r>
            <a:r>
              <a:rPr lang="en-US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declares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method with this return type / name / parameters.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method's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just the name and parameter list, but for now these two terms can be used inter-changeably.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/>
          <p:nvPr/>
        </p:nvSpPr>
        <p:spPr>
          <a:xfrm>
            <a:off x="228600" y="274680"/>
            <a:ext cx="868644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Pieces of a method explained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228600" y="1295400"/>
            <a:ext cx="868644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 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equalsOne(int 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	//code goes here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method's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modifier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r>
              <a:rPr lang="en-US" sz="2400"/>
              <a:t>In a nutshell it defines who can use this method - more on this later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for now, just know that 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required.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/>
          <p:nvPr/>
        </p:nvSpPr>
        <p:spPr>
          <a:xfrm>
            <a:off x="228600" y="274680"/>
            <a:ext cx="868644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Pieces of a method explained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9"/>
          <p:cNvSpPr/>
          <p:nvPr/>
        </p:nvSpPr>
        <p:spPr>
          <a:xfrm>
            <a:off x="228600" y="1295400"/>
            <a:ext cx="868644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equalsOne(int 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	//code goes here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method’s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type.  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method has a return type of 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meaning that when the method is done running, it returns a boolean type value (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back to where it was called.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Much more on this later!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