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4"/>
  </p:notesMasterIdLst>
  <p:sldIdLst>
    <p:sldId id="256" r:id="rId2"/>
    <p:sldId id="257" r:id="rId3"/>
    <p:sldId id="274" r:id="rId4"/>
    <p:sldId id="266" r:id="rId5"/>
    <p:sldId id="271" r:id="rId6"/>
    <p:sldId id="261" r:id="rId7"/>
    <p:sldId id="275" r:id="rId8"/>
    <p:sldId id="276" r:id="rId9"/>
    <p:sldId id="268" r:id="rId10"/>
    <p:sldId id="263" r:id="rId11"/>
    <p:sldId id="277" r:id="rId12"/>
    <p:sldId id="278" r:id="rId13"/>
    <p:sldId id="281" r:id="rId14"/>
    <p:sldId id="259" r:id="rId15"/>
    <p:sldId id="265" r:id="rId16"/>
    <p:sldId id="273" r:id="rId17"/>
    <p:sldId id="279" r:id="rId18"/>
    <p:sldId id="260" r:id="rId19"/>
    <p:sldId id="262" r:id="rId20"/>
    <p:sldId id="269" r:id="rId21"/>
    <p:sldId id="270" r:id="rId22"/>
    <p:sldId id="280" r:id="rId23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E9D367-580F-45BC-B4B4-856BB8BE4057}">
          <p14:sldIdLst>
            <p14:sldId id="256"/>
            <p14:sldId id="257"/>
            <p14:sldId id="274"/>
            <p14:sldId id="266"/>
            <p14:sldId id="271"/>
            <p14:sldId id="261"/>
            <p14:sldId id="275"/>
            <p14:sldId id="276"/>
            <p14:sldId id="268"/>
            <p14:sldId id="263"/>
            <p14:sldId id="277"/>
            <p14:sldId id="278"/>
            <p14:sldId id="281"/>
            <p14:sldId id="259"/>
            <p14:sldId id="265"/>
            <p14:sldId id="273"/>
            <p14:sldId id="279"/>
            <p14:sldId id="260"/>
            <p14:sldId id="262"/>
            <p14:sldId id="269"/>
            <p14:sldId id="270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580"/>
  </p:normalViewPr>
  <p:slideViewPr>
    <p:cSldViewPr>
      <p:cViewPr>
        <p:scale>
          <a:sx n="125" d="100"/>
          <a:sy n="125" d="100"/>
        </p:scale>
        <p:origin x="154" y="-12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9320-8647-4466-88C7-8422F2F445EC}" type="datetimeFigureOut">
              <a:rPr lang="en-US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7F511-DB49-4C16-A461-2B3D5D5C19F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5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F511-DB49-4C16-A461-2B3D5D5C19F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F511-DB49-4C16-A461-2B3D5D5C19F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5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8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5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52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6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238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14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1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6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3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3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1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4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3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7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9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String methods</a:t>
            </a:r>
            <a:endParaRPr dirty="0"/>
          </a:p>
        </p:txBody>
      </p:sp>
      <p:sp>
        <p:nvSpPr>
          <p:cNvPr id="73" name="CustomShape 2"/>
          <p:cNvSpPr/>
          <p:nvPr/>
        </p:nvSpPr>
        <p:spPr>
          <a:xfrm>
            <a:off x="533400" y="3886200"/>
            <a:ext cx="8153400" cy="17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B8B8B"/>
                </a:solidFill>
                <a:latin typeface="Arial"/>
              </a:rPr>
              <a:t>Basic String methods – </a:t>
            </a:r>
            <a:r>
              <a:rPr lang="en-US" sz="3200" dirty="0">
                <a:solidFill>
                  <a:srgbClr val="8B8B8B"/>
                </a:solidFill>
                <a:latin typeface="Courier New" charset="0"/>
                <a:ea typeface="Courier New" charset="0"/>
                <a:cs typeface="Courier New" charset="0"/>
              </a:rPr>
              <a:t>substring()</a:t>
            </a:r>
            <a:r>
              <a:rPr lang="en-US" sz="3200" dirty="0">
                <a:solidFill>
                  <a:srgbClr val="8B8B8B"/>
                </a:solidFill>
                <a:latin typeface="Arial"/>
              </a:rPr>
              <a:t>, </a:t>
            </a:r>
            <a:r>
              <a:rPr lang="en-US" sz="3200" dirty="0">
                <a:solidFill>
                  <a:srgbClr val="8B8B8B"/>
                </a:solidFill>
                <a:latin typeface="Courier New" charset="0"/>
                <a:ea typeface="Courier New" charset="0"/>
                <a:cs typeface="Courier New" charset="0"/>
              </a:rPr>
              <a:t>length()</a:t>
            </a:r>
            <a:endParaRPr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Indexing in Java (cont'd)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414440"/>
            <a:ext cx="822636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  <a:ea typeface="Courier New" charset="0"/>
                <a:cs typeface="Courier New" charset="0"/>
              </a:rPr>
              <a:t>A String is really just a collection of some characters in a particular order.  It could be any number of characters, in any particular order – but a particular String has particular characters in a particular order.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  <a:ea typeface="Courier New" charset="0"/>
                <a:cs typeface="Courier New" charset="0"/>
              </a:rPr>
              <a:t>If you want to refer to a portion of a String, you probably need a way of telling Java which portion you want.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  <a:ea typeface="Courier New" charset="0"/>
                <a:cs typeface="Courier New" charset="0"/>
              </a:rPr>
              <a:t>Indexes are the way we do that.  A character in a String will have an index – a number that refers to where it exists in that particular String.</a:t>
            </a:r>
            <a:endParaRPr sz="2400" dirty="0">
              <a:latin typeface="+mj-lt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96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substring() </a:t>
            </a:r>
            <a:r>
              <a:rPr lang="en-US" sz="4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methods</a:t>
            </a:r>
            <a:endParaRPr sz="12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414440"/>
            <a:ext cx="822636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sz="2400" dirty="0">
              <a:latin typeface="+mj-lt"/>
              <a:ea typeface="Courier New" charset="0"/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480" y="19050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we've seen previously, you can't simply subtract characters from a String.</a:t>
            </a:r>
          </a:p>
          <a:p>
            <a:endParaRPr lang="en-US" sz="2400" dirty="0"/>
          </a:p>
          <a:p>
            <a:r>
              <a:rPr lang="en-US" sz="2400" dirty="0"/>
              <a:t>Needing a particular portion of a String is a really common operation in programs, however.  Consider when a website asks for your full name when creating a login – how would the site later print just your first name?  You can't subtract characters from a String…</a:t>
            </a:r>
          </a:p>
          <a:p>
            <a:endParaRPr lang="en-US" sz="2400" dirty="0"/>
          </a:p>
          <a:p>
            <a:r>
              <a:rPr lang="en-US" sz="2400" dirty="0"/>
              <a:t>Luckily, there are some methods you can use on Strings that will </a:t>
            </a:r>
            <a:r>
              <a:rPr lang="en-US" sz="2400" b="1" dirty="0"/>
              <a:t>return </a:t>
            </a:r>
            <a:r>
              <a:rPr lang="en-US" sz="2400" dirty="0"/>
              <a:t>a particular portion of the String the method is being called on.</a:t>
            </a:r>
          </a:p>
        </p:txBody>
      </p:sp>
    </p:spTree>
    <p:extLst>
      <p:ext uri="{BB962C8B-B14F-4D97-AF65-F5344CB8AC3E}">
        <p14:creationId xmlns:p14="http://schemas.microsoft.com/office/powerpoint/2010/main" val="4167052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substring() </a:t>
            </a:r>
            <a:r>
              <a:rPr lang="en-US" sz="4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methods (cont'd)</a:t>
            </a:r>
            <a:endParaRPr sz="11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414440"/>
            <a:ext cx="822636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sz="2400" dirty="0">
              <a:latin typeface="+mj-lt"/>
              <a:ea typeface="Courier New" charset="0"/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480" y="19050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Confusingly, there are two methods both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substring()</a:t>
            </a:r>
            <a:r>
              <a:rPr lang="en-US" sz="2400" i="1" dirty="0"/>
              <a:t>.  </a:t>
            </a:r>
            <a:r>
              <a:rPr lang="en-US" sz="2400" dirty="0"/>
              <a:t>They do completely different jobs, however.  </a:t>
            </a:r>
          </a:p>
          <a:p>
            <a:endParaRPr lang="en-US" sz="2400" dirty="0"/>
          </a:p>
          <a:p>
            <a:r>
              <a:rPr lang="en-US" sz="2400" dirty="0"/>
              <a:t>Java knows which method to call based on the number of parameters you supply.</a:t>
            </a:r>
          </a:p>
          <a:p>
            <a:endParaRPr lang="en-US" sz="2400" dirty="0"/>
          </a:p>
          <a:p>
            <a:r>
              <a:rPr lang="en-US" sz="2400" dirty="0"/>
              <a:t>As you'll see shortly, there is a "flavor"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substring()</a:t>
            </a:r>
            <a:r>
              <a:rPr lang="en-US" sz="2400" i="1" dirty="0"/>
              <a:t> </a:t>
            </a:r>
            <a:r>
              <a:rPr lang="en-US" sz="2400" dirty="0"/>
              <a:t>method with one integer parameter, and another flavor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substring()</a:t>
            </a:r>
            <a:r>
              <a:rPr lang="en-US" sz="2400" i="1" dirty="0"/>
              <a:t> </a:t>
            </a:r>
            <a:r>
              <a:rPr lang="en-US" sz="2400" dirty="0"/>
              <a:t>method that has two integer parameters.</a:t>
            </a:r>
          </a:p>
          <a:p>
            <a:endParaRPr lang="en-US" sz="2400" dirty="0"/>
          </a:p>
          <a:p>
            <a:r>
              <a:rPr lang="en-US" sz="2400" dirty="0"/>
              <a:t>Java will call the method that matches the number of parameters you supply in your method call.</a:t>
            </a:r>
          </a:p>
        </p:txBody>
      </p:sp>
    </p:spTree>
    <p:extLst>
      <p:ext uri="{BB962C8B-B14F-4D97-AF65-F5344CB8AC3E}">
        <p14:creationId xmlns:p14="http://schemas.microsoft.com/office/powerpoint/2010/main" val="5109761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8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s</a:t>
            </a:r>
            <a:r>
              <a:rPr lang="en-US" sz="4400" strike="noStrike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ubstring(</a:t>
            </a:r>
            <a:r>
              <a:rPr lang="en-US" sz="4400" strike="noStrike" dirty="0" err="1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int</a:t>
            </a:r>
            <a:r>
              <a:rPr lang="en-US" sz="44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 x) </a:t>
            </a: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method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228600" y="1600200"/>
            <a:ext cx="8686800" cy="52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For the ONE PARAMETER version of the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substring()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method, it works like this: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name = "George Washington";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name.substring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Arial"/>
              </a:rPr>
              <a:t>		Would print: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Washington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This method must be called on a String.  This version of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substring()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expects one integer parameter and returns a String.  It won't produce any explicit output on its own!</a:t>
            </a:r>
            <a:endParaRPr sz="2400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09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8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s</a:t>
            </a:r>
            <a:r>
              <a:rPr lang="en-US" sz="44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ubstring(</a:t>
            </a:r>
            <a:r>
              <a:rPr lang="en-US" sz="4400" strike="noStrike" dirty="0" err="1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int</a:t>
            </a:r>
            <a:r>
              <a:rPr lang="en-US" sz="44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 x) </a:t>
            </a: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(cont'd)</a:t>
            </a: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This method 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returns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a portion of the String it's called on, </a:t>
            </a:r>
            <a:r>
              <a:rPr lang="en-US" sz="2400" b="1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starting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 from the index specified by the parameter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 (</a:t>
            </a:r>
            <a:r>
              <a:rPr lang="en-US" sz="2400" b="1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inclusive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), to the end of the String.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Geor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 Washington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j-lt"/>
                <a:cs typeface="Courier New" pitchFamily="49" charset="0"/>
              </a:rPr>
              <a:t>	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^^^^^^^^^^^^^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//Index 	0123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(returns 4 to the end)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This method returns the characters, starting at index 4, to the end of the String.</a:t>
            </a:r>
          </a:p>
          <a:p>
            <a:pPr>
              <a:lnSpc>
                <a:spcPct val="100000"/>
              </a:lnSpc>
            </a:pPr>
            <a:endParaRPr lang="en-US" sz="2400" b="1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Much more on indexing shortly!</a:t>
            </a:r>
            <a:endParaRPr sz="2400" b="1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224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8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s</a:t>
            </a:r>
            <a:r>
              <a:rPr lang="en-US" sz="44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ubstring(</a:t>
            </a:r>
            <a:r>
              <a:rPr lang="en-US" sz="4400" strike="noStrike" dirty="0" err="1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int</a:t>
            </a:r>
            <a:r>
              <a:rPr lang="en-US" sz="44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 x) </a:t>
            </a: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(cont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'd)</a:t>
            </a:r>
            <a:endParaRPr lang="en-US" sz="4400" strike="noStrike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414440"/>
            <a:ext cx="868680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You will be tempted to do this: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name = "Walter White";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name.substring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(7); </a:t>
            </a:r>
            <a:r>
              <a:rPr lang="en-US" sz="22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//no good!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000000"/>
              </a:solidFill>
              <a:latin typeface="Arial"/>
              <a:ea typeface="DejaVu Sans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i="1" dirty="0">
                <a:solidFill>
                  <a:srgbClr val="000000"/>
                </a:solidFill>
                <a:cs typeface="Courier New" pitchFamily="49" charset="0"/>
              </a:rPr>
              <a:t>You must resist this temptation. </a:t>
            </a:r>
            <a:r>
              <a:rPr lang="en-US" sz="2400" b="1" dirty="0">
                <a:solidFill>
                  <a:srgbClr val="FF0000"/>
                </a:solidFill>
                <a:latin typeface="Arial"/>
                <a:ea typeface="DejaVu Sans"/>
                <a:cs typeface="Courier New" pitchFamily="49" charset="0"/>
              </a:rPr>
              <a:t>The above won't change the value of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name</a:t>
            </a:r>
            <a:r>
              <a:rPr lang="en-US" sz="2400" b="1" i="1" dirty="0">
                <a:solidFill>
                  <a:srgbClr val="FF0000"/>
                </a:solidFill>
                <a:latin typeface="Arial"/>
                <a:ea typeface="DejaVu Sans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/>
                <a:ea typeface="DejaVu Sans"/>
                <a:cs typeface="Courier New" pitchFamily="49" charset="0"/>
              </a:rPr>
              <a:t>variable!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You need to save what the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substring()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method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returns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, like this: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000000"/>
              </a:solidFill>
              <a:latin typeface="Arial"/>
              <a:ea typeface="DejaVu Sans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name = "Walter White";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name = 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name.substring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(7); </a:t>
            </a:r>
            <a:r>
              <a:rPr lang="en-US" sz="22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//much better!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(name);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Would print: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White</a:t>
            </a:r>
            <a:endParaRPr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0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8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String method output</a:t>
            </a:r>
            <a:endParaRPr lang="en-US" sz="4400" strike="noStrike" dirty="0">
              <a:solidFill>
                <a:srgbClr val="000000"/>
              </a:solidFill>
              <a:latin typeface="+mj-lt"/>
              <a:ea typeface="DejaVu Sans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414440"/>
            <a:ext cx="868680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  <a:ea typeface="Courier New" charset="0"/>
                <a:cs typeface="Courier New" charset="0"/>
              </a:rPr>
              <a:t>Just like the Math class methods, the String methods don't </a:t>
            </a:r>
            <a:r>
              <a:rPr lang="en-US" sz="2400" i="1" dirty="0">
                <a:latin typeface="+mj-lt"/>
                <a:ea typeface="Courier New" charset="0"/>
                <a:cs typeface="Courier New" charset="0"/>
              </a:rPr>
              <a:t>explicitly</a:t>
            </a:r>
            <a:r>
              <a:rPr lang="en-US" sz="2400" dirty="0">
                <a:latin typeface="+mj-lt"/>
                <a:ea typeface="Courier New" charset="0"/>
                <a:cs typeface="Courier New" charset="0"/>
              </a:rPr>
              <a:t> produce output.  If you want to print part of the String, you need to </a:t>
            </a:r>
            <a:r>
              <a:rPr lang="en-US" sz="2400" b="1" dirty="0">
                <a:latin typeface="+mj-lt"/>
                <a:ea typeface="Courier New" charset="0"/>
                <a:cs typeface="Courier New" charset="0"/>
              </a:rPr>
              <a:t>tell</a:t>
            </a:r>
            <a:r>
              <a:rPr lang="en-US" sz="2400" dirty="0">
                <a:latin typeface="+mj-lt"/>
                <a:ea typeface="Courier New" charset="0"/>
                <a:cs typeface="Courier New" charset="0"/>
              </a:rPr>
              <a:t> the computer to print it - with a print statement.  The </a:t>
            </a:r>
            <a:r>
              <a:rPr lang="en-US" sz="24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substring()</a:t>
            </a:r>
            <a:r>
              <a:rPr lang="en-US" sz="2400" dirty="0">
                <a:latin typeface="+mj-lt"/>
                <a:ea typeface="Courier New" charset="0"/>
                <a:cs typeface="Courier New" charset="0"/>
              </a:rPr>
              <a:t> methods just return a value.  Example: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String s = "Computer";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s.substring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(4); </a:t>
            </a:r>
            <a:r>
              <a:rPr lang="en-US" sz="2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//returns, but no output!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/>
                <a:ea typeface="Courier New" charset="0"/>
                <a:cs typeface="Arial"/>
              </a:rPr>
              <a:t>Do this instead.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String s = "Computer";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s.substring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(4));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+mj-lt"/>
                <a:ea typeface="Courier New" charset="0"/>
                <a:cs typeface="Courier New" charset="0"/>
              </a:rPr>
              <a:t>	Would print: </a:t>
            </a:r>
            <a:r>
              <a:rPr lang="en-US" sz="2400" dirty="0" err="1">
                <a:latin typeface="Courier New"/>
                <a:ea typeface="Courier New" charset="0"/>
                <a:cs typeface="Courier New"/>
              </a:rPr>
              <a:t>uter</a:t>
            </a:r>
            <a:endParaRPr lang="en-US" sz="2400" dirty="0">
              <a:latin typeface="Courier New"/>
              <a:ea typeface="Courier New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11008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Index vs. </a:t>
            </a:r>
            <a:r>
              <a:rPr lang="en-US" sz="4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length()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414440"/>
            <a:ext cx="822636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Remember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tha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t the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length()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method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DejaVu Sans"/>
              </a:rPr>
              <a:t>returns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 the total number of characters, and therefore starts at 1 (not at 0, like an index).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DejaVu Sans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For the literal String of text "apple", the 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 would be 5, but the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last character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 would have an 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index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  <a:cs typeface="Courier New" pitchFamily="49" charset="0"/>
              </a:rPr>
              <a:t>of 4.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000000"/>
              </a:solidFill>
              <a:latin typeface="Arial"/>
              <a:ea typeface="DejaVu Sans"/>
              <a:cs typeface="Courier New" pitchFamily="49" charset="0"/>
            </a:endParaRP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	apple</a:t>
            </a:r>
          </a:p>
          <a:p>
            <a:pPr lvl="2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	^^^^^</a:t>
            </a:r>
          </a:p>
          <a:p>
            <a:pPr lvl="2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index		01234</a:t>
            </a:r>
          </a:p>
          <a:p>
            <a:pPr lvl="2"/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apple".length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Would print: 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  <a:endParaRPr sz="2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973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s</a:t>
            </a:r>
            <a:r>
              <a:rPr lang="en-US" sz="36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ubstring(</a:t>
            </a:r>
            <a:r>
              <a:rPr lang="en-US" sz="3600" strike="noStrike" dirty="0" err="1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int</a:t>
            </a:r>
            <a:r>
              <a:rPr lang="en-US" sz="36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 x, </a:t>
            </a:r>
            <a:r>
              <a:rPr lang="en-US" sz="3600" strike="noStrike" dirty="0" err="1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int</a:t>
            </a:r>
            <a:r>
              <a:rPr lang="en-US" sz="36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 y) </a:t>
            </a:r>
            <a:r>
              <a:rPr lang="en-US" sz="3600" strike="noStrike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method</a:t>
            </a:r>
            <a:endParaRPr sz="9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600200"/>
            <a:ext cx="876300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US" sz="24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substring(</a:t>
            </a:r>
            <a:r>
              <a:rPr lang="en-US" sz="2400" strike="noStrike" dirty="0" err="1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int</a:t>
            </a:r>
            <a:r>
              <a:rPr lang="en-US" sz="24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 x, </a:t>
            </a:r>
            <a:r>
              <a:rPr lang="en-US" sz="2400" strike="noStrike" dirty="0" err="1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int</a:t>
            </a:r>
            <a:r>
              <a:rPr lang="en-US" sz="24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 y) </a:t>
            </a:r>
            <a:r>
              <a:rPr lang="en-US" sz="2400" strike="noStrike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method</a:t>
            </a:r>
            <a:r>
              <a:rPr lang="en-US" sz="24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has TWO PARAMETERS</a:t>
            </a:r>
            <a:r>
              <a:rPr lang="en-US" sz="2400" i="1" strike="noStrike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400" i="1" dirty="0">
              <a:solidFill>
                <a:srgbClr val="000000"/>
              </a:solidFill>
              <a:latin typeface="+mj-lt"/>
              <a:ea typeface="DejaVu Sans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The TWO PARAMETER version of the method works like this: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name = "George Washington";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name.substring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(0, 5);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b="1" dirty="0">
                <a:solidFill>
                  <a:srgbClr val="000000"/>
                </a:solidFill>
              </a:rPr>
              <a:t>Would print: 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Georg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Java will know which version of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substring()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to call because it will call the version with the parameter list that matches what you supplied.</a:t>
            </a:r>
            <a:endParaRPr lang="en-US" sz="2400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842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8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s</a:t>
            </a:r>
            <a:r>
              <a:rPr lang="en-US" sz="36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ubstring(</a:t>
            </a:r>
            <a:r>
              <a:rPr lang="en-US" sz="3600" strike="noStrike" dirty="0" err="1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int</a:t>
            </a:r>
            <a:r>
              <a:rPr lang="en-US" sz="36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 x, </a:t>
            </a:r>
            <a:r>
              <a:rPr lang="en-US" sz="3600" strike="noStrike" dirty="0" err="1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int</a:t>
            </a:r>
            <a:r>
              <a:rPr lang="en-US" sz="36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 y) </a:t>
            </a:r>
            <a:r>
              <a:rPr lang="en-US" sz="3600" strike="noStrike" dirty="0">
                <a:solidFill>
                  <a:srgbClr val="000000"/>
                </a:solidFill>
                <a:latin typeface="Arial"/>
                <a:ea typeface="DejaVu Sans"/>
              </a:rPr>
              <a:t>(cont'd)</a:t>
            </a:r>
          </a:p>
        </p:txBody>
      </p:sp>
      <p:sp>
        <p:nvSpPr>
          <p:cNvPr id="75" name="CustomShape 2"/>
          <p:cNvSpPr/>
          <p:nvPr/>
        </p:nvSpPr>
        <p:spPr>
          <a:xfrm>
            <a:off x="228600" y="1600200"/>
            <a:ext cx="868680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This method will 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return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the portion of the String from the index specified by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 (</a:t>
            </a:r>
            <a:r>
              <a:rPr lang="en-US" sz="2400" b="1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inclusive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), to the second index specified by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 (</a:t>
            </a:r>
            <a:r>
              <a:rPr lang="en-US" sz="2400" b="1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EXCLUSIVE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). 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+mj-lt"/>
              <a:ea typeface="DejaVu Sans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String name = "Walter White";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	//      index  </a:t>
            </a:r>
            <a:r>
              <a:rPr lang="en-US" sz="22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22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1234</a:t>
            </a:r>
            <a:r>
              <a:rPr lang="en-US" sz="22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name = 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name.substring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(0, 5);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(name);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0000"/>
                </a:solidFill>
                <a:cs typeface="Courier New" pitchFamily="49" charset="0"/>
              </a:rPr>
              <a:t>Would print:</a:t>
            </a:r>
            <a:r>
              <a:rPr lang="en-US" sz="22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Walte</a:t>
            </a: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It bears repeating – the two-parameter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substring()</a:t>
            </a:r>
            <a:r>
              <a:rPr lang="en-US" sz="24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method returns the portion of the String it's called, from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</a:t>
            </a:r>
            <a:r>
              <a:rPr lang="en-US" sz="24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(inclusive) to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y</a:t>
            </a:r>
            <a:r>
              <a:rPr lang="en-US" sz="24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(exclusive).</a:t>
            </a:r>
          </a:p>
        </p:txBody>
      </p:sp>
    </p:spTree>
    <p:extLst>
      <p:ext uri="{BB962C8B-B14F-4D97-AF65-F5344CB8AC3E}">
        <p14:creationId xmlns:p14="http://schemas.microsoft.com/office/powerpoint/2010/main" val="11496784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8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What is a method? (review)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/>
              <a:t>A method is a named block of code.  When you "call" (run) a method, you are running the lines of code inside that method's code block.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It might help to think of methods as sub-programs. 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When methods are done running, they </a:t>
            </a:r>
            <a:r>
              <a:rPr lang="en-US" sz="2400" b="1" dirty="0"/>
              <a:t>return </a:t>
            </a:r>
            <a:r>
              <a:rPr lang="en-US" sz="2400" dirty="0"/>
              <a:t>a value to wherever they were called.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We call a method by typing its name, and (inside the parentheses) supplying it with the </a:t>
            </a:r>
            <a:r>
              <a:rPr lang="en-US" sz="2400" b="1" dirty="0"/>
              <a:t>parameters </a:t>
            </a:r>
            <a:r>
              <a:rPr lang="en-US" sz="2400" dirty="0"/>
              <a:t>it requires to do its job.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8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String index out of bounds</a:t>
            </a:r>
            <a:endParaRPr lang="en-US" sz="4400" strike="noStrike" dirty="0">
              <a:solidFill>
                <a:srgbClr val="000000"/>
              </a:solidFill>
              <a:latin typeface="+mj-lt"/>
              <a:ea typeface="DejaVu Sans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600200"/>
            <a:ext cx="868680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At some point, inevitably, you will run your program and some red text will pop up in the console that tells you that you have a "String index out of bounds exception".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exception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is an event that occurs when a program is running, that disrupts its normal flow.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In this case, most likely with a </a:t>
            </a:r>
            <a:r>
              <a:rPr lang="en-US" sz="24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substring()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method call, if you receive this error you're trying to access a character at an index that doesn't exist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3133329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8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200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String index out of bounds (cont'd)</a:t>
            </a:r>
            <a:endParaRPr lang="en-US" sz="4200" strike="noStrike" dirty="0">
              <a:solidFill>
                <a:srgbClr val="000000"/>
              </a:solidFill>
              <a:latin typeface="+mj-lt"/>
              <a:ea typeface="DejaVu Sans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414440"/>
            <a:ext cx="8686800" cy="52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1"/>
            <a:r>
              <a:rPr lang="en-US" sz="24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String s = "hello";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// index    01234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 = </a:t>
            </a:r>
            <a:r>
              <a:rPr lang="en-US" sz="240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s.substring</a:t>
            </a:r>
            <a:r>
              <a:rPr lang="en-US" sz="24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(5); 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//nope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code above would "throw" a String index out of bounds exception!  As we can see from the comment below the variable declaration, the last character is at index 4.  Trying to access a character at index 5 is out of the "bounds" of the String!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 = </a:t>
            </a:r>
            <a:r>
              <a:rPr lang="en-US" sz="240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s.substring</a:t>
            </a:r>
            <a:r>
              <a:rPr lang="en-US" sz="24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(2, 6);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//error!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Also no good - the two parameter version of </a:t>
            </a:r>
            <a:r>
              <a:rPr lang="en-US" sz="24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substring()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excludes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second parameter, but 5 is still out of bounds!</a:t>
            </a:r>
          </a:p>
        </p:txBody>
      </p:sp>
    </p:spTree>
    <p:extLst>
      <p:ext uri="{BB962C8B-B14F-4D97-AF65-F5344CB8AC3E}">
        <p14:creationId xmlns:p14="http://schemas.microsoft.com/office/powerpoint/2010/main" val="6446471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8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200" dirty="0">
                <a:solidFill>
                  <a:srgbClr val="000000"/>
                </a:solidFill>
                <a:latin typeface="+mj-lt"/>
                <a:ea typeface="DejaVu Sans"/>
                <a:cs typeface="Courier New" pitchFamily="49" charset="0"/>
              </a:rPr>
              <a:t>Compile time vs. run time errors</a:t>
            </a:r>
            <a:endParaRPr lang="en-US" sz="4200" strike="noStrike" dirty="0">
              <a:solidFill>
                <a:srgbClr val="000000"/>
              </a:solidFill>
              <a:latin typeface="+mj-lt"/>
              <a:ea typeface="DejaVu Sans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414440"/>
            <a:ext cx="8686800" cy="52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String s = "</a:t>
            </a:r>
            <a:r>
              <a:rPr lang="en-US" sz="240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hello".substring</a:t>
            </a:r>
            <a:r>
              <a:rPr lang="en-US" sz="24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(500);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Strangely enough, the code above will compile without error.  This is because the code above has no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syntax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errors – it will compile just fine - everything entered into this program is valid Java syntax.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When you run this program, however, a </a:t>
            </a:r>
            <a:r>
              <a:rPr lang="en-US" sz="2400" b="1" dirty="0"/>
              <a:t>run-time </a:t>
            </a:r>
            <a:r>
              <a:rPr lang="en-US" sz="2400" dirty="0"/>
              <a:t>exception occurs.  In this case, the parameters specified are outside the bounds of the String.</a:t>
            </a:r>
          </a:p>
          <a:p>
            <a:endParaRPr lang="en-US" sz="2400" b="1" dirty="0"/>
          </a:p>
          <a:p>
            <a:r>
              <a:rPr lang="en-US" sz="2400" dirty="0"/>
              <a:t>An </a:t>
            </a:r>
            <a:r>
              <a:rPr lang="en-US" sz="2400" b="1" i="1" dirty="0"/>
              <a:t>exception</a:t>
            </a:r>
            <a:r>
              <a:rPr lang="en-US" sz="2400" dirty="0"/>
              <a:t> is something that occurs that disrupts the ordinary flow of your program's execution.  More info to come!</a:t>
            </a:r>
          </a:p>
        </p:txBody>
      </p:sp>
    </p:spTree>
    <p:extLst>
      <p:ext uri="{BB962C8B-B14F-4D97-AF65-F5344CB8AC3E}">
        <p14:creationId xmlns:p14="http://schemas.microsoft.com/office/powerpoint/2010/main" val="18246947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8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Why do we need String methods?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Unlike the </a:t>
            </a:r>
            <a:r>
              <a:rPr lang="en-US" sz="2400" strike="noStrike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strike="noStrike" dirty="0">
                <a:solidFill>
                  <a:srgbClr val="000000"/>
                </a:solidFill>
                <a:latin typeface="Courier New"/>
                <a:ea typeface="DejaVu Sans"/>
              </a:rPr>
              <a:t>double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en-US" sz="2400" strike="noStrike" dirty="0" err="1">
                <a:solidFill>
                  <a:srgbClr val="000000"/>
                </a:solidFill>
                <a:latin typeface="Courier New"/>
                <a:ea typeface="DejaVu Sans"/>
              </a:rPr>
              <a:t>boolean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data types, a String is an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(note the uppercase first letter of String, our first hint that it's a class - also note that String is not highlighted red </a:t>
            </a:r>
            <a:r>
              <a:rPr lang="en-US" sz="2400" dirty="0">
                <a:solidFill>
                  <a:srgbClr val="000000"/>
                </a:solidFill>
              </a:rPr>
              <a:t>in </a:t>
            </a:r>
            <a:r>
              <a:rPr lang="en-US" sz="2400" dirty="0" err="1">
                <a:solidFill>
                  <a:srgbClr val="000000"/>
                </a:solidFill>
              </a:rPr>
              <a:t>BlueJ</a:t>
            </a:r>
            <a:r>
              <a:rPr lang="en-US" sz="2400" dirty="0">
                <a:solidFill>
                  <a:srgbClr val="000000"/>
                </a:solidFill>
              </a:rPr>
              <a:t> like </a:t>
            </a:r>
            <a:r>
              <a:rPr lang="en-US" sz="2400" strike="noStrike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int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en-US" sz="2400" strike="noStrike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double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We cannot do MATH on a String – no addition, no subtraction!</a:t>
            </a:r>
            <a:endParaRPr lang="en-US" sz="2400" b="1" strike="noStrike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Strings are </a:t>
            </a:r>
            <a:r>
              <a:rPr lang="en-US" sz="2400" b="1" i="1" dirty="0">
                <a:solidFill>
                  <a:srgbClr val="000000"/>
                </a:solidFill>
                <a:latin typeface="Arial"/>
              </a:rPr>
              <a:t>immutable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meaning their state can't be changed once they're created.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26281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8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Arial"/>
                <a:ea typeface="DejaVu Sans"/>
              </a:rPr>
              <a:t>Strings are objects (and immutable)!</a:t>
            </a:r>
            <a:endParaRPr sz="1600" dirty="0"/>
          </a:p>
        </p:txBody>
      </p:sp>
      <p:sp>
        <p:nvSpPr>
          <p:cNvPr id="75" name="CustomShape 2"/>
          <p:cNvSpPr/>
          <p:nvPr/>
        </p:nvSpPr>
        <p:spPr>
          <a:xfrm>
            <a:off x="228600" y="1414440"/>
            <a:ext cx="861060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1"/>
            <a:r>
              <a:rPr lang="en-US" sz="2000" strike="noStrike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s = "something";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s--;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rgbClr val="FF0000"/>
                </a:solidFill>
                <a:latin typeface="Arial"/>
                <a:ea typeface="DejaVu Sans"/>
              </a:rPr>
              <a:t>The above definitely won't work!  Java doesn't understand the decrement operator with Strings.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s = "something";</a:t>
            </a:r>
          </a:p>
          <a:p>
            <a:pPr lvl="1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s++;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rgbClr val="FF0000"/>
                </a:solidFill>
              </a:rPr>
              <a:t>This won't work either!  Strings can absolutely be added together (i.e. concatenated), but 'adding one' doesn't make any sense with Strings.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lvl="1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String s = "something";</a:t>
            </a:r>
          </a:p>
          <a:p>
            <a:pPr lvl="1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 = s – 1;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rgbClr val="FF0000"/>
                </a:solidFill>
              </a:rPr>
              <a:t>This is no good!  While this may make sense to you – subtract one character from the String – the minus operator is not defined for Strings.</a:t>
            </a:r>
          </a:p>
        </p:txBody>
      </p:sp>
    </p:spTree>
    <p:extLst>
      <p:ext uri="{BB962C8B-B14F-4D97-AF65-F5344CB8AC3E}">
        <p14:creationId xmlns:p14="http://schemas.microsoft.com/office/powerpoint/2010/main" val="17818473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8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Adding (concatenating) Strings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228600" y="1414440"/>
            <a:ext cx="8610600" cy="536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000" dirty="0"/>
              <a:t>Note that you CAN add two Strings together to create a new String!  Recall that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/>
              <a:t> operator works on Strings – it "concatenates" them.  Example:</a:t>
            </a:r>
          </a:p>
          <a:p>
            <a:endParaRPr lang="en-US" sz="2000" i="1" dirty="0"/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"Hello";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"World";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a + b;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//would print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i="1" dirty="0"/>
          </a:p>
          <a:p>
            <a:endParaRPr lang="en-US" sz="2000" dirty="0"/>
          </a:p>
          <a:p>
            <a:r>
              <a:rPr lang="en-US" sz="2000" dirty="0"/>
              <a:t>Below, we are adding (concatenating) the literal String of text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"Something" </a:t>
            </a:r>
            <a:r>
              <a:rPr lang="en-US" sz="2000" dirty="0"/>
              <a:t>to the variable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2000" i="1" dirty="0"/>
              <a:t>.  </a:t>
            </a:r>
            <a:r>
              <a:rPr lang="en-US" sz="2000" dirty="0"/>
              <a:t>More accurately, we're re-assigning the value of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2000" dirty="0"/>
              <a:t>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"Something" </a:t>
            </a:r>
            <a:r>
              <a:rPr lang="en-US" sz="2000" dirty="0"/>
              <a:t>concatenated together.</a:t>
            </a:r>
            <a:endParaRPr lang="en-US" sz="2000" i="1" dirty="0"/>
          </a:p>
          <a:p>
            <a:endParaRPr lang="en-US" sz="2000" i="1" dirty="0"/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"hi"; 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"Something";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//would print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hiSomething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4984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length() 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method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US" sz="2400" strike="noStrike" dirty="0">
                <a:solidFill>
                  <a:srgbClr val="000000"/>
                </a:solidFill>
                <a:latin typeface="Courier New" pitchFamily="49" charset="0"/>
                <a:ea typeface="DejaVu Sans"/>
                <a:cs typeface="Courier New" pitchFamily="49" charset="0"/>
              </a:rPr>
              <a:t>length()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method </a:t>
            </a:r>
            <a:r>
              <a:rPr lang="en-US" sz="2400" b="1" i="1" strike="noStrike" dirty="0">
                <a:solidFill>
                  <a:srgbClr val="000000"/>
                </a:solidFill>
                <a:latin typeface="Arial"/>
                <a:ea typeface="DejaVu Sans"/>
              </a:rPr>
              <a:t>returns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the length (number of characters) of the Strin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g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it's being called on.  This method has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1" i="1" strike="noStrike" dirty="0">
                <a:solidFill>
                  <a:srgbClr val="000000"/>
                </a:solidFill>
                <a:latin typeface="Arial"/>
                <a:ea typeface="DejaVu Sans"/>
              </a:rPr>
              <a:t>parameters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400" strike="noStrike" dirty="0">
              <a:solidFill>
                <a:srgbClr val="000000"/>
              </a:solidFill>
              <a:latin typeface="Arial"/>
              <a:ea typeface="DejaVu Sans"/>
            </a:endParaRPr>
          </a:p>
          <a:p>
            <a:pPr lvl="2"/>
            <a:r>
              <a:rPr lang="en-US" sz="2000" i="1" dirty="0">
                <a:solidFill>
                  <a:srgbClr val="FF0000"/>
                </a:solidFill>
                <a:latin typeface="Arial"/>
                <a:ea typeface="DejaVu Sans"/>
              </a:rPr>
              <a:t>NOTE – when counting the number of characters in a String, the INDEX starts from zero but the LENGTH starts from 1.</a:t>
            </a:r>
            <a:endParaRPr lang="en-US" sz="2000" i="1" strike="noStrike" dirty="0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We use it like this: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name = "Roger";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//returns 5, saved in </a:t>
            </a:r>
            <a:r>
              <a:rPr lang="en-US" sz="20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System.out.println(a);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		Would print: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907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length() 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method (cont'd)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414440"/>
            <a:ext cx="868680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  <a:cs typeface="Courier New" pitchFamily="49" charset="0"/>
              </a:rPr>
              <a:t>Not all Strings are the same – a String can have any number of characters, and two String variables can store entirely different values.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It makes sense, then, that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method is called ON a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particular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String.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  <a:cs typeface="Courier New" pitchFamily="49" charset="0"/>
              </a:rPr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  <a:r>
              <a:rPr lang="en-US" sz="2400" i="1" dirty="0">
                <a:latin typeface="+mj-lt"/>
                <a:cs typeface="Courier New" pitchFamily="49" charset="0"/>
              </a:rPr>
              <a:t> </a:t>
            </a:r>
            <a:r>
              <a:rPr lang="en-US" sz="2400" dirty="0">
                <a:latin typeface="+mj-lt"/>
                <a:cs typeface="Courier New" pitchFamily="49" charset="0"/>
              </a:rPr>
              <a:t>method </a:t>
            </a:r>
            <a:r>
              <a:rPr lang="en-US" sz="2400" b="1" dirty="0">
                <a:latin typeface="+mj-lt"/>
                <a:cs typeface="Courier New" pitchFamily="49" charset="0"/>
              </a:rPr>
              <a:t>returns </a:t>
            </a:r>
            <a:r>
              <a:rPr lang="en-US" sz="2400" dirty="0">
                <a:latin typeface="+mj-lt"/>
                <a:cs typeface="Courier New" pitchFamily="49" charset="0"/>
              </a:rPr>
              <a:t>the number of characters in a </a:t>
            </a:r>
            <a:r>
              <a:rPr lang="en-US" sz="2400" b="1" dirty="0">
                <a:latin typeface="+mj-lt"/>
                <a:cs typeface="Courier New" pitchFamily="49" charset="0"/>
              </a:rPr>
              <a:t>specific String </a:t>
            </a:r>
            <a:r>
              <a:rPr lang="en-US" sz="2400" dirty="0">
                <a:latin typeface="+mj-lt"/>
                <a:cs typeface="Courier New" pitchFamily="49" charset="0"/>
              </a:rPr>
              <a:t>– the String it was called on.  Another example: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 = "computer";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8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We're calling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method on the variable called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487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length() 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method (cont'd)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414440"/>
            <a:ext cx="868680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A String method is called by typing the String (whether a literal String of text or the name of a variable), a period, then name of the method (with its parameters, if applicable, inside the parentheses).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Examples: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what".length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4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"Something";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9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 + “hi").length();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7</a:t>
            </a:r>
            <a:endParaRPr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54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8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Indexing in Java</a:t>
            </a:r>
            <a:endParaRPr lang="en-US" sz="4400" strike="noStrik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676400"/>
            <a:ext cx="868680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The position of a character in a String (and later, values in arrays) is referred to by its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DejaVu Sans"/>
              </a:rPr>
              <a:t>index.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  <a:latin typeface="Arial"/>
              <a:ea typeface="DejaVu Sans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DejaVu Sans"/>
                <a:cs typeface="Courier New" charset="0"/>
              </a:rPr>
              <a:t>Java is a zero-index language, meaning the first character in a String is at index 0.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  <a:latin typeface="Arial"/>
              <a:ea typeface="DejaVu Sans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  <a:cs typeface="Courier New" charset="0"/>
              </a:rPr>
              <a:t>An example of the characters' indexes of the literal String of text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"APPLE":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  <a:latin typeface="Arial"/>
              <a:ea typeface="DejaVu Sans"/>
              <a:cs typeface="Courier New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4800600"/>
            <a:ext cx="660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97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</TotalTime>
  <Words>2029</Words>
  <Application>Microsoft Office PowerPoint</Application>
  <PresentationFormat>On-screen Show (4:3)</PresentationFormat>
  <Paragraphs>211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Victor Agughasi</cp:lastModifiedBy>
  <cp:revision>129</cp:revision>
  <dcterms:modified xsi:type="dcterms:W3CDTF">2021-02-07T18:14:19Z</dcterms:modified>
</cp:coreProperties>
</file>