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8" r:id="rId7"/>
    <p:sldId id="261" r:id="rId8"/>
    <p:sldId id="263" r:id="rId9"/>
    <p:sldId id="264" r:id="rId10"/>
    <p:sldId id="265" r:id="rId11"/>
    <p:sldId id="267" r:id="rId12"/>
    <p:sldId id="262" r:id="rId13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>
      <p:cViewPr>
        <p:scale>
          <a:sx n="100" d="100"/>
          <a:sy n="100" d="100"/>
        </p:scale>
        <p:origin x="874" y="-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4FE9-6E82-4B0F-ABFF-D6596BA3AE01}" type="datetimeFigureOut">
              <a:rPr lang="en-US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88C9-EF5A-4067-9C01-C5D0E71A2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788C9-EF5A-4067-9C01-C5D0E71A2B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5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7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37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8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6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8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Comparing Strings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Using a method to see if two Strings contain the same text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/>
              <a:t>More examples (cont’d)</a:t>
            </a:r>
            <a:endParaRPr sz="4400" dirty="0"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636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 == false)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//whatever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It may be easier to use the negation operator, the 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!</a:t>
            </a: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, rather than checking if the value returned is false. 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DejaVu Sans"/>
                <a:cs typeface="Courier New" panose="02070309020205020404" pitchFamily="49" charset="0"/>
              </a:rPr>
              <a:t>The loop above could be re-written as: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while (!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  //whatever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</a:t>
            </a: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 returns false (the user DOESN'T enter quit), not false is true, and the loop will keep running.  </a:t>
            </a:r>
          </a:p>
        </p:txBody>
      </p:sp>
    </p:spTree>
    <p:extLst>
      <p:ext uri="{BB962C8B-B14F-4D97-AF65-F5344CB8AC3E}">
        <p14:creationId xmlns:p14="http://schemas.microsoft.com/office/powerpoint/2010/main" val="122338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/>
              <a:t>More examples (cont’d)</a:t>
            </a:r>
            <a:endParaRPr sz="4400" dirty="0"/>
          </a:p>
        </p:txBody>
      </p:sp>
      <p:sp>
        <p:nvSpPr>
          <p:cNvPr id="81" name="CustomShape 2"/>
          <p:cNvSpPr/>
          <p:nvPr/>
        </p:nvSpPr>
        <p:spPr>
          <a:xfrm>
            <a:off x="228600" y="1600200"/>
            <a:ext cx="845496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A complete example of a loop that would continually prompt the user to enter a String until they entered "quit":</a:t>
            </a:r>
          </a:p>
          <a:p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("Enter a word (or quit to exit): ");</a:t>
            </a:r>
          </a:p>
          <a:p>
            <a:endParaRPr lang="en-US" sz="2000" dirty="0"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String response =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console.nextLine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();</a:t>
            </a:r>
          </a:p>
          <a:p>
            <a:endParaRPr lang="en-US" sz="2000" dirty="0"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(!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response.equals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("quit"))</a:t>
            </a:r>
          </a:p>
          <a:p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("Enter another String &gt;&gt;&gt; ");</a:t>
            </a:r>
          </a:p>
          <a:p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response =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console.nextLine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861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equalsIgnoreCase</a:t>
            </a:r>
            <a:r>
              <a:rPr lang="en-US" sz="4000" strike="noStrike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4000" strike="noStrik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76400"/>
            <a:ext cx="8226360" cy="48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If you want to know if two Strings contain the same text regardless of case (capitalization of letters), it just so happens there’s a method for that!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a = "hello world";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b = "HELLO WORLD";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a.equalsIgnoreCase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(b) 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would return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a.equals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(b) 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would return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81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Why can't we use </a:t>
            </a:r>
            <a:r>
              <a:rPr lang="en-US" sz="4400" strike="noStrike" dirty="0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?!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Unlike the </a:t>
            </a:r>
            <a:r>
              <a:rPr lang="en-US" sz="2400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strike="noStrike" dirty="0">
                <a:solidFill>
                  <a:srgbClr val="000000"/>
                </a:solidFill>
                <a:latin typeface="Courier New"/>
                <a:ea typeface="DejaVu Sans"/>
              </a:rPr>
              <a:t>double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2400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boolean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data types, a String is an object (note the uppercase first letter of String, our first hint that it's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sz="2400" dirty="0"/>
          </a:p>
          <a:p>
            <a:pPr>
              <a:lnSpc>
                <a:spcPct val="100000"/>
              </a:lnSpc>
            </a:pPr>
            <a:endParaRPr lang="en-US" sz="2400" strike="noStrike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The comparison operator, </a:t>
            </a:r>
            <a:r>
              <a:rPr lang="en-US" sz="2400" strike="noStrike" dirty="0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, works to c</a:t>
            </a:r>
            <a:r>
              <a:rPr lang="en-US" sz="2400" i="1" strike="noStrike" dirty="0">
                <a:solidFill>
                  <a:srgbClr val="000000"/>
                </a:solidFill>
                <a:latin typeface="Arial"/>
                <a:ea typeface="DejaVu Sans"/>
              </a:rPr>
              <a:t>ompare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two </a:t>
            </a:r>
            <a:r>
              <a:rPr lang="en-US" sz="2400" i="1" strike="noStrike" dirty="0">
                <a:solidFill>
                  <a:srgbClr val="000000"/>
                </a:solidFill>
                <a:latin typeface="Arial"/>
                <a:ea typeface="DejaVu Sans"/>
              </a:rPr>
              <a:t>primitive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data type variables (in an if statement, for example).  However, this won't work for Strings.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i="1" strike="noStrike" dirty="0">
                <a:solidFill>
                  <a:srgbClr val="FF0000"/>
                </a:solidFill>
                <a:latin typeface="Arial"/>
                <a:ea typeface="DejaVu Sans"/>
              </a:rPr>
              <a:t>When comparing two String objects with the == comparison operator, it will compare if they are the same object, not that they contain the same text!  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Primitive vs. String comparisons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52400" y="1414440"/>
            <a:ext cx="8763000" cy="54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Arial"/>
                <a:ea typeface="DejaVu Sans"/>
              </a:rPr>
              <a:t>The </a:t>
            </a:r>
            <a:r>
              <a:rPr lang="en-US" sz="2000" strike="noStrike" dirty="0">
                <a:solidFill>
                  <a:srgbClr val="FF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==</a:t>
            </a:r>
            <a:r>
              <a:rPr lang="en-US" sz="2000" strike="noStrike" dirty="0">
                <a:solidFill>
                  <a:srgbClr val="FF0000"/>
                </a:solidFill>
                <a:latin typeface="Arial"/>
                <a:ea typeface="DejaVu Sans"/>
              </a:rPr>
              <a:t> operator works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DejaVu Sans"/>
              </a:rPr>
              <a:t>for primitive types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(e.g.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, double)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sz="2000" dirty="0"/>
          </a:p>
          <a:p>
            <a:pPr lvl="2"/>
            <a:endParaRPr sz="1600" dirty="0"/>
          </a:p>
          <a:p>
            <a:pPr lvl="2"/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int a = 2, b = </a:t>
            </a:r>
            <a:r>
              <a:rPr lang="en-US" dirty="0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600" strike="noStrike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 lvl="2"/>
            <a:endParaRPr sz="1400" dirty="0"/>
          </a:p>
          <a:p>
            <a:pPr lvl="2"/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if (a == b) </a:t>
            </a:r>
            <a:endParaRPr lang="en-US" sz="1400" strike="noStrike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{</a:t>
            </a:r>
            <a:endParaRPr sz="1400" dirty="0"/>
          </a:p>
          <a:p>
            <a:pPr lvl="2"/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System.out.println</a:t>
            </a:r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("They're equal");</a:t>
            </a:r>
            <a:endParaRPr lang="en-US" sz="1600" strike="noStrike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  <a:endParaRPr sz="14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Arial"/>
                <a:ea typeface="DejaVu Sans"/>
              </a:rPr>
              <a:t>For Strings, though, this </a:t>
            </a:r>
            <a:r>
              <a:rPr lang="en-US" sz="2000" u="sng" strike="noStrike" dirty="0">
                <a:solidFill>
                  <a:srgbClr val="FF0000"/>
                </a:solidFill>
                <a:latin typeface="Arial"/>
                <a:ea typeface="DejaVu Sans"/>
              </a:rPr>
              <a:t>WON'T WORK AS EXPECTED:</a:t>
            </a:r>
            <a:endParaRPr lang="en-US" u="sng" strike="noStrike" dirty="0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sz="1600" dirty="0"/>
          </a:p>
          <a:p>
            <a:pPr lvl="2"/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String name1 = "Joe", name2 = "Joe";</a:t>
            </a:r>
            <a:endParaRPr lang="en-US" sz="1600" strike="noStrike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 lvl="2"/>
            <a:endParaRPr sz="1400" dirty="0"/>
          </a:p>
          <a:p>
            <a:pPr lvl="2"/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if (name1 == name2) </a:t>
            </a:r>
            <a:endParaRPr lang="en-US" sz="1400" strike="noStrike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{</a:t>
            </a:r>
            <a:endParaRPr sz="1400" dirty="0"/>
          </a:p>
          <a:p>
            <a:pPr lvl="2"/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System.out.println</a:t>
            </a:r>
            <a:r>
              <a:rPr lang="en-US" strike="noStrike" dirty="0">
                <a:solidFill>
                  <a:srgbClr val="000000"/>
                </a:solidFill>
                <a:latin typeface="Courier New"/>
                <a:ea typeface="DejaVu Sans"/>
              </a:rPr>
              <a:t>("They're the same");</a:t>
            </a:r>
            <a:endParaRPr lang="en-US" sz="1600" strike="noStrike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lvl="2"/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i="1" dirty="0">
                <a:solidFill>
                  <a:srgbClr val="FF0000"/>
                </a:solidFill>
                <a:latin typeface="+mj-lt"/>
              </a:rPr>
              <a:t>The above will compile, but it won't check if the two Strings contain the same text!</a:t>
            </a:r>
            <a:endParaRPr sz="2000" b="1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DejaVu Sans"/>
              </a:rPr>
              <a:t>So what can we do?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636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We need to use a String class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DejaVu Sans"/>
              </a:rPr>
              <a:t>method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to compare two Strings, to see if they contain the same text.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This particular String class method is called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</a:rPr>
              <a:t>The String method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DejaVu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</a:rPr>
              <a:t>expects a String parameter, and returns a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DejaVu Sans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</a:rPr>
              <a:t> value –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DejaVu Sans"/>
              </a:rPr>
              <a:t>true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</a:rPr>
              <a:t>if the Strings contains the same text (case sensitive!),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DejaVu Sans"/>
              </a:rPr>
              <a:t>false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</a:rPr>
              <a:t>if not. 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DejaVu Sans"/>
              </a:rPr>
              <a:t>Examples on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4400" strike="noStrike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 method</a:t>
            </a:r>
            <a:endParaRPr sz="4400" dirty="0"/>
          </a:p>
        </p:txBody>
      </p:sp>
      <p:sp>
        <p:nvSpPr>
          <p:cNvPr id="79" name="CustomShape 2"/>
          <p:cNvSpPr/>
          <p:nvPr/>
        </p:nvSpPr>
        <p:spPr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2600" strike="noStrike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method is called on a String, and expects a String parameter.  </a:t>
            </a:r>
          </a:p>
          <a:p>
            <a:endParaRPr lang="en-US" sz="2600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&lt;string1&gt;.equals(&lt;string2&gt;)</a:t>
            </a:r>
          </a:p>
          <a:p>
            <a:endParaRPr lang="en-US" sz="2600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&lt;string1&gt;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-- One of the strings you wish to compare.</a:t>
            </a:r>
          </a:p>
          <a:p>
            <a:endParaRPr lang="en-US" sz="2600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&lt;string2&gt;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-- The other string you are comparing.</a:t>
            </a:r>
          </a:p>
          <a:p>
            <a:endParaRPr lang="en-US" sz="2600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&lt;string1&gt;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and </a:t>
            </a:r>
            <a:r>
              <a:rPr lang="en-US" sz="2600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&lt;string2&gt;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could be literals, expressions, or variables.</a:t>
            </a:r>
          </a:p>
        </p:txBody>
      </p:sp>
    </p:spTree>
    <p:extLst>
      <p:ext uri="{BB962C8B-B14F-4D97-AF65-F5344CB8AC3E}">
        <p14:creationId xmlns:p14="http://schemas.microsoft.com/office/powerpoint/2010/main" val="158456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4400" strike="noStrike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 method (</a:t>
            </a:r>
            <a:r>
              <a:rPr lang="en-US" sz="4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con't</a:t>
            </a: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sz="4400" dirty="0"/>
          </a:p>
        </p:txBody>
      </p:sp>
      <p:sp>
        <p:nvSpPr>
          <p:cNvPr id="79" name="CustomShape 2"/>
          <p:cNvSpPr/>
          <p:nvPr/>
        </p:nvSpPr>
        <p:spPr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Examples: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String s = "hi";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s.equals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("hi"));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//true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("HI"));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//false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hi".equals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(s));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//true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h".equals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s.substring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(0,1));      	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//true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84516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6200" y="274680"/>
            <a:ext cx="89916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Using </a:t>
            </a:r>
            <a:r>
              <a:rPr lang="en-US" sz="4000" strike="noStrike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 in if statements</a:t>
            </a:r>
            <a:endParaRPr sz="4000" dirty="0"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6425" cy="49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Remember, the </a:t>
            </a:r>
            <a:r>
              <a:rPr lang="en-US" sz="2400" strike="noStrike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equals()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method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DejaVu Sans"/>
              </a:rPr>
              <a:t>returns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true or false, depending upon whether or not the Strings variables contain the </a:t>
            </a:r>
            <a:r>
              <a:rPr lang="en-US" sz="2400" i="1" strike="noStrike" dirty="0">
                <a:solidFill>
                  <a:srgbClr val="000000"/>
                </a:solidFill>
                <a:latin typeface="Arial"/>
                <a:ea typeface="DejaVu Sans"/>
              </a:rPr>
              <a:t>same text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.  It can therefore be used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a test condition in an if statement:</a:t>
            </a:r>
            <a:endParaRPr sz="1600" dirty="0"/>
          </a:p>
          <a:p>
            <a:pPr>
              <a:lnSpc>
                <a:spcPct val="100000"/>
              </a:lnSpc>
            </a:pPr>
            <a:endParaRPr dirty="0"/>
          </a:p>
          <a:p>
            <a:pPr lvl="2"/>
            <a:r>
              <a:rPr lang="en-US" sz="2000" strike="noStrike" dirty="0">
                <a:solidFill>
                  <a:srgbClr val="000000"/>
                </a:solidFill>
                <a:latin typeface="Courier New"/>
                <a:ea typeface="DejaVu Sans"/>
              </a:rPr>
              <a:t>String name1 = "Joe", name2 = "Ron";</a:t>
            </a:r>
          </a:p>
          <a:p>
            <a:pPr lvl="2"/>
            <a:endParaRPr sz="1600" dirty="0"/>
          </a:p>
          <a:p>
            <a:pPr lvl="2"/>
            <a:r>
              <a:rPr lang="en-US" sz="2000" strike="noStrike" dirty="0">
                <a:solidFill>
                  <a:srgbClr val="000000"/>
                </a:solidFill>
                <a:latin typeface="Courier New"/>
                <a:ea typeface="DejaVu Sans"/>
              </a:rPr>
              <a:t>if (name1.equals(name2)) {</a:t>
            </a:r>
            <a:endParaRPr sz="1600" dirty="0"/>
          </a:p>
          <a:p>
            <a:pPr lvl="2"/>
            <a:r>
              <a:rPr lang="en-US" sz="2000" strike="noStrike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2000" strike="noStrike" dirty="0" err="1">
                <a:solidFill>
                  <a:srgbClr val="000000"/>
                </a:solidFill>
                <a:latin typeface="Courier New"/>
                <a:ea typeface="DejaVu Sans"/>
              </a:rPr>
              <a:t>System.out.println</a:t>
            </a:r>
            <a:r>
              <a:rPr lang="en-US" sz="2000" strike="noStrike" dirty="0">
                <a:solidFill>
                  <a:srgbClr val="000000"/>
                </a:solidFill>
                <a:latin typeface="Courier New"/>
                <a:ea typeface="DejaVu Sans"/>
              </a:rPr>
              <a:t>("They're equal"); </a:t>
            </a:r>
          </a:p>
          <a:p>
            <a:pPr lvl="2"/>
            <a:r>
              <a:rPr lang="en-US" sz="2000" strike="noStrike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2000" strike="noStrike" dirty="0">
              <a:latin typeface="Courier New"/>
              <a:ea typeface="DejaVu Sans"/>
            </a:endParaRPr>
          </a:p>
          <a:p>
            <a:pPr lvl="2"/>
            <a:endParaRPr lang="en-US" sz="2000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 can be compared to another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value:</a:t>
            </a:r>
          </a:p>
          <a:p>
            <a:pPr lvl="2"/>
            <a:endParaRPr lang="en-US" sz="1600" dirty="0"/>
          </a:p>
          <a:p>
            <a:pPr lvl="2"/>
            <a:r>
              <a:rPr lang="en-US" sz="2000" dirty="0">
                <a:solidFill>
                  <a:srgbClr val="000000"/>
                </a:solidFill>
                <a:latin typeface="Courier New"/>
                <a:ea typeface="DejaVu Sans"/>
              </a:rPr>
              <a:t>if (name1.equals(name2) == false) {</a:t>
            </a:r>
            <a:endParaRPr lang="en-US" sz="2000" dirty="0">
              <a:latin typeface="Courier New"/>
              <a:ea typeface="DejaVu Sans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DejaVu Sans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DejaVu Sans"/>
              </a:rPr>
              <a:t>("Not equal"); </a:t>
            </a:r>
            <a:endParaRPr lang="en-US" sz="2800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2800" dirty="0">
              <a:solidFill>
                <a:srgbClr val="000000"/>
              </a:solidFill>
              <a:latin typeface="Courier New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02662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/>
              <a:t>More examples</a:t>
            </a:r>
            <a:endParaRPr sz="4400" dirty="0"/>
          </a:p>
        </p:txBody>
      </p:sp>
      <p:sp>
        <p:nvSpPr>
          <p:cNvPr id="81" name="CustomShape 2"/>
          <p:cNvSpPr/>
          <p:nvPr/>
        </p:nvSpPr>
        <p:spPr>
          <a:xfrm>
            <a:off x="228600" y="1600200"/>
            <a:ext cx="86868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A call to this method can be used anywhere a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value is expected.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Hello".equals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isEqual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//would print false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"Hello";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("Hello"));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//prints true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 == false)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//whatever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09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/>
              <a:t>More examples (cont’d)</a:t>
            </a:r>
            <a:endParaRPr sz="4400" dirty="0"/>
          </a:p>
        </p:txBody>
      </p:sp>
      <p:sp>
        <p:nvSpPr>
          <p:cNvPr id="81" name="CustomShape 2"/>
          <p:cNvSpPr/>
          <p:nvPr/>
        </p:nvSpPr>
        <p:spPr>
          <a:xfrm>
            <a:off x="228600" y="1600200"/>
            <a:ext cx="868680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 == false)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//whatever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Consider the last example on the previous slide (shown above); the line of code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str.equals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("quit") </a:t>
            </a:r>
            <a:r>
              <a:rPr lang="en-US" sz="2000" b="1" dirty="0">
                <a:latin typeface="+mj-lt"/>
                <a:ea typeface="DejaVu Sans"/>
                <a:cs typeface="Courier New" panose="02070309020205020404" pitchFamily="49" charset="0"/>
              </a:rPr>
              <a:t>returns</a:t>
            </a: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 true or false, depending on the current value of </a:t>
            </a: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</a:t>
            </a:r>
            <a:r>
              <a:rPr lang="en-US" sz="2000" i="1" dirty="0">
                <a:latin typeface="+mj-lt"/>
                <a:ea typeface="DejaVu Sans"/>
                <a:cs typeface="Courier New" panose="02070309020205020404" pitchFamily="49" charset="0"/>
              </a:rPr>
              <a:t>.</a:t>
            </a:r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If the value the method returns is false, we know that the value of the variable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 is not equal to "quit".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Recall that while loops will continue to run while the test condition is true.  In other words, as soon as </a:t>
            </a:r>
            <a:r>
              <a:rPr lang="en-US" sz="2000" dirty="0" err="1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</a:t>
            </a:r>
            <a:r>
              <a:rPr lang="en-US" sz="2000" i="1" dirty="0">
                <a:latin typeface="+mj-lt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ea typeface="DejaVu Sans"/>
                <a:cs typeface="Courier New" panose="02070309020205020404" pitchFamily="49" charset="0"/>
              </a:rPr>
              <a:t>does </a:t>
            </a: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equal "quit", it will return true.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 == false</a:t>
            </a:r>
            <a:r>
              <a:rPr lang="en-US" sz="2000" dirty="0">
                <a:latin typeface="+mj-lt"/>
                <a:ea typeface="DejaVu Sans"/>
                <a:cs typeface="Courier New" panose="02070309020205020404" pitchFamily="49" charset="0"/>
              </a:rPr>
              <a:t> is false, and the loop will stop running.</a:t>
            </a:r>
          </a:p>
        </p:txBody>
      </p:sp>
    </p:spTree>
    <p:extLst>
      <p:ext uri="{BB962C8B-B14F-4D97-AF65-F5344CB8AC3E}">
        <p14:creationId xmlns:p14="http://schemas.microsoft.com/office/powerpoint/2010/main" val="287611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992</Words>
  <Application>Microsoft Office PowerPoint</Application>
  <PresentationFormat>On-screen Show (4:3)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Victor Agughasi</cp:lastModifiedBy>
  <cp:revision>72</cp:revision>
  <dcterms:modified xsi:type="dcterms:W3CDTF">2021-02-07T18:30:44Z</dcterms:modified>
</cp:coreProperties>
</file>