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71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2" r:id="rId15"/>
    <p:sldId id="273" r:id="rId16"/>
  </p:sldIdLst>
  <p:sldSz cx="9144000" cy="6858000" type="screen4x3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94640"/>
  </p:normalViewPr>
  <p:slideViewPr>
    <p:cSldViewPr>
      <p:cViewPr>
        <p:scale>
          <a:sx n="100" d="100"/>
          <a:sy n="100" d="100"/>
        </p:scale>
        <p:origin x="768" y="-37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713B7-6057-7B47-B267-4F8FF5AE90C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04405-1934-B343-BBEE-39BC34066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9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6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5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496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89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2975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50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48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6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4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9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2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55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6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3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8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0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More String methods</a:t>
            </a:r>
            <a:endParaRPr dirty="0"/>
          </a:p>
        </p:txBody>
      </p:sp>
      <p:sp>
        <p:nvSpPr>
          <p:cNvPr id="73" name="CustomShape 2"/>
          <p:cNvSpPr/>
          <p:nvPr/>
        </p:nvSpPr>
        <p:spPr>
          <a:xfrm>
            <a:off x="228600" y="3886200"/>
            <a:ext cx="8686800" cy="174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trike="noStrike" dirty="0">
                <a:solidFill>
                  <a:srgbClr val="8B8B8B"/>
                </a:solidFill>
                <a:latin typeface="Arial"/>
                <a:ea typeface="DejaVu Sans"/>
              </a:rPr>
              <a:t>More String class methods - </a:t>
            </a:r>
            <a:r>
              <a:rPr lang="en-US" sz="3200" strike="noStrike" dirty="0" err="1">
                <a:solidFill>
                  <a:srgbClr val="8B8B8B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indexOf</a:t>
            </a:r>
            <a:r>
              <a:rPr lang="en-US" sz="3200" strike="noStrike" dirty="0">
                <a:solidFill>
                  <a:srgbClr val="8B8B8B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(), </a:t>
            </a:r>
            <a:r>
              <a:rPr lang="en-US" sz="3200" strike="noStrike" dirty="0" err="1">
                <a:solidFill>
                  <a:srgbClr val="8B8B8B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charAt</a:t>
            </a:r>
            <a:r>
              <a:rPr lang="en-US" sz="3200" strike="noStrike" dirty="0">
                <a:solidFill>
                  <a:srgbClr val="8B8B8B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(),</a:t>
            </a:r>
            <a:r>
              <a:rPr lang="en-US" sz="3200" strike="noStrike" dirty="0">
                <a:solidFill>
                  <a:srgbClr val="8B8B8B"/>
                </a:solidFill>
                <a:latin typeface="Arial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8B8B8B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toUpperCase</a:t>
            </a:r>
            <a:r>
              <a:rPr lang="en-US" sz="3200" strike="noStrike" dirty="0">
                <a:solidFill>
                  <a:srgbClr val="8B8B8B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()</a:t>
            </a:r>
            <a:r>
              <a:rPr lang="en-US" sz="3200" strike="noStrike" dirty="0">
                <a:solidFill>
                  <a:srgbClr val="8B8B8B"/>
                </a:solidFill>
                <a:latin typeface="Arial"/>
                <a:ea typeface="DejaVu Sans"/>
              </a:rPr>
              <a:t>, </a:t>
            </a:r>
            <a:r>
              <a:rPr lang="en-US" sz="3200" strike="noStrike" dirty="0" err="1">
                <a:solidFill>
                  <a:srgbClr val="8B8B8B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toLowerCase</a:t>
            </a:r>
            <a:r>
              <a:rPr lang="en-US" sz="3200" strike="noStrike" dirty="0">
                <a:solidFill>
                  <a:srgbClr val="8B8B8B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()</a:t>
            </a:r>
            <a:r>
              <a:rPr lang="en-US" sz="3200" strike="noStrike" dirty="0">
                <a:solidFill>
                  <a:srgbClr val="8B8B8B"/>
                </a:solidFill>
                <a:latin typeface="Arial"/>
                <a:ea typeface="DejaVu Sans"/>
              </a:rPr>
              <a:t>, and looping through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274680"/>
            <a:ext cx="914400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Looping through Strings (cont’d)</a:t>
            </a:r>
            <a:endParaRPr sz="1200" i="1" dirty="0">
              <a:latin typeface="+mj-lt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228600" y="1414440"/>
            <a:ext cx="8686800" cy="529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The next time through the loop,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= 1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+mj-lt"/>
              <a:ea typeface="Courier New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s.substring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, i+1) 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would equal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s.substring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(1, 2) 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which would </a:t>
            </a:r>
            <a:r>
              <a:rPr lang="en-US" sz="2400" b="1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 the second letter.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+mj-lt"/>
              <a:ea typeface="Courier New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… And so on and so forth, ‘looping through’ every letter, one letter at a time!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+mj-lt"/>
              <a:ea typeface="Courier New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How could you change the code to look through String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</a:t>
            </a:r>
            <a:r>
              <a:rPr lang="en-US" sz="2400" i="1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,  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but to look for another String of variable length?</a:t>
            </a:r>
          </a:p>
        </p:txBody>
      </p:sp>
    </p:spTree>
    <p:extLst>
      <p:ext uri="{BB962C8B-B14F-4D97-AF65-F5344CB8AC3E}">
        <p14:creationId xmlns:p14="http://schemas.microsoft.com/office/powerpoint/2010/main" val="1064095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274680"/>
            <a:ext cx="914400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Looping and accumulating</a:t>
            </a:r>
            <a:endParaRPr sz="1200" i="1" dirty="0">
              <a:latin typeface="+mj-lt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228600" y="1414440"/>
            <a:ext cx="8686800" cy="529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Remember that when we want to sum (add up) multiple values, most likely in a loop, we use a variable to ‘accumulate’ (store) all of those values.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000000"/>
              </a:solidFill>
              <a:latin typeface="+mj-lt"/>
              <a:ea typeface="Courier New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This can be done with Strings, too.  Just like we would start an </a:t>
            </a:r>
            <a:r>
              <a:rPr lang="en-US" sz="2200" dirty="0" err="1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 at 0, you can declare a String variable with (initially) nothing in it – this is referred to as an "empty String".  Example: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000000"/>
              </a:solidFill>
              <a:latin typeface="+mj-lt"/>
              <a:ea typeface="Courier New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	String result = ""; </a:t>
            </a:r>
            <a:r>
              <a:rPr lang="en-US" sz="2200" dirty="0">
                <a:solidFill>
                  <a:srgbClr val="00B05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//empty String</a:t>
            </a:r>
            <a:endParaRPr lang="en-US" sz="2200" dirty="0">
              <a:solidFill>
                <a:srgbClr val="00B050"/>
              </a:solidFill>
              <a:latin typeface="+mj-lt"/>
              <a:ea typeface="Courier New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000000"/>
              </a:solidFill>
              <a:latin typeface="+mj-lt"/>
              <a:ea typeface="Courier New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In the next slide, we’ll ‘accumulate’ values, and save them into the String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result</a:t>
            </a:r>
            <a:r>
              <a:rPr lang="en-US" sz="2200" i="1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.</a:t>
            </a:r>
            <a:endParaRPr lang="en-US" sz="2200" dirty="0">
              <a:solidFill>
                <a:srgbClr val="000000"/>
              </a:solidFill>
              <a:latin typeface="+mj-lt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7014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274680"/>
            <a:ext cx="914400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Looping and accumulating (</a:t>
            </a:r>
            <a:r>
              <a:rPr lang="en-US" sz="4400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con’t</a:t>
            </a:r>
            <a:r>
              <a:rPr lang="en-US" sz="44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)</a:t>
            </a:r>
            <a:endParaRPr sz="1200" i="1" dirty="0">
              <a:latin typeface="+mj-lt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228600" y="1414440"/>
            <a:ext cx="8686800" cy="529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lvl="1"/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String result = ""; </a:t>
            </a:r>
            <a:r>
              <a:rPr lang="en-US" sz="2200" dirty="0">
                <a:solidFill>
                  <a:srgbClr val="00B05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//empty String</a:t>
            </a:r>
          </a:p>
          <a:p>
            <a:pPr lvl="1"/>
            <a:endParaRPr lang="en-US" sz="2200" dirty="0">
              <a:solidFill>
                <a:srgbClr val="000000"/>
              </a:solidFill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for (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= 0;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&lt; 5;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++) </a:t>
            </a:r>
            <a:r>
              <a:rPr lang="en-US" sz="2200" dirty="0">
                <a:solidFill>
                  <a:srgbClr val="00B05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//runs 5 times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result += "w"; </a:t>
            </a:r>
            <a:r>
              <a:rPr lang="en-US" sz="2200" dirty="0">
                <a:solidFill>
                  <a:srgbClr val="00B05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//String concatenation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2200" dirty="0">
              <a:solidFill>
                <a:srgbClr val="000000"/>
              </a:solidFill>
              <a:latin typeface="+mj-lt"/>
              <a:ea typeface="Courier New" charset="0"/>
              <a:cs typeface="Courier New" panose="02070309020205020404" pitchFamily="49" charset="0"/>
            </a:endParaRPr>
          </a:p>
          <a:p>
            <a:pPr lvl="1"/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(result);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000000"/>
              </a:solidFill>
              <a:latin typeface="+mj-lt"/>
              <a:ea typeface="Courier New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In the code above,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result</a:t>
            </a:r>
            <a:r>
              <a:rPr lang="en-US" sz="22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 starts out as an empty String (contains no text).  Every time through the loop, we’re going to </a:t>
            </a:r>
            <a:r>
              <a:rPr lang="en-US" sz="2200" b="1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concatenate</a:t>
            </a:r>
            <a:r>
              <a:rPr lang="en-US" sz="22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 the letter "w".  The loop runs 5 times, so when the value of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result</a:t>
            </a:r>
            <a:r>
              <a:rPr lang="en-US" sz="22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 is printed, the console will show the following: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000000"/>
              </a:solidFill>
              <a:latin typeface="+mj-lt"/>
              <a:ea typeface="Courier New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wwwww</a:t>
            </a:r>
            <a:endParaRPr lang="en-US" sz="2200" dirty="0">
              <a:solidFill>
                <a:srgbClr val="000000"/>
              </a:solidFill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0372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274680"/>
            <a:ext cx="914400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"Removing" characters</a:t>
            </a:r>
            <a:endParaRPr sz="1200" i="1" dirty="0">
              <a:latin typeface="+mj-lt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228600" y="1414440"/>
            <a:ext cx="8686800" cy="529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Recall from earlier slides that you can’t "subtract" characters from a String – you can only return a part of them, using methods (like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substring()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).  So how could you get rid of, for example, all the punctuation in a String??</a:t>
            </a:r>
          </a:p>
          <a:p>
            <a:endParaRPr lang="en-US" sz="2400" dirty="0">
              <a:solidFill>
                <a:srgbClr val="000000"/>
              </a:solidFill>
              <a:latin typeface="+mj-lt"/>
              <a:ea typeface="Courier New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Rather than thinking about removing the characters from a String, approach the problem like you’re trying to build a new String, using only the parts of the other String that you want.</a:t>
            </a:r>
          </a:p>
          <a:p>
            <a:endParaRPr lang="en-US" sz="2400" dirty="0">
              <a:solidFill>
                <a:srgbClr val="000000"/>
              </a:solidFill>
              <a:latin typeface="+mj-lt"/>
              <a:ea typeface="Courier New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Elements of the String you don’t want in your result String just won’t be added!  The original String actually won’t change at all.</a:t>
            </a:r>
          </a:p>
        </p:txBody>
      </p:sp>
    </p:spTree>
    <p:extLst>
      <p:ext uri="{BB962C8B-B14F-4D97-AF65-F5344CB8AC3E}">
        <p14:creationId xmlns:p14="http://schemas.microsoft.com/office/powerpoint/2010/main" val="19274290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274680"/>
            <a:ext cx="914400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"Removing" characters (cont'd)</a:t>
            </a:r>
            <a:endParaRPr sz="1200" i="1" dirty="0">
              <a:latin typeface="+mj-lt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228600" y="1414440"/>
            <a:ext cx="8686800" cy="544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2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Suppose you wanted to "remove" all the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"#"</a:t>
            </a:r>
            <a:r>
              <a:rPr lang="en-US" sz="22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 characters from a String.  This could be accomplished like this:</a:t>
            </a:r>
          </a:p>
          <a:p>
            <a:endParaRPr lang="en-US" sz="2400" dirty="0">
              <a:solidFill>
                <a:srgbClr val="000000"/>
              </a:solidFill>
              <a:latin typeface="+mj-lt"/>
              <a:ea typeface="Courier New" charset="0"/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String s = "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a#b#c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#";</a:t>
            </a:r>
          </a:p>
          <a:p>
            <a:endParaRPr lang="en-US" sz="2200" dirty="0">
              <a:solidFill>
                <a:srgbClr val="000000"/>
              </a:solidFill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String result = ""; </a:t>
            </a:r>
            <a:r>
              <a:rPr lang="en-US" sz="2200" dirty="0">
                <a:solidFill>
                  <a:srgbClr val="00B05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//empty String</a:t>
            </a:r>
          </a:p>
          <a:p>
            <a:endParaRPr lang="en-US" sz="2200" dirty="0">
              <a:solidFill>
                <a:srgbClr val="000000"/>
              </a:solidFill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for (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= 0;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&lt;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s.length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();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	if (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s.substring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, i+1).equals("#") == false) </a:t>
            </a: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		result +=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s.substring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, i+1);</a:t>
            </a: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}</a:t>
            </a:r>
          </a:p>
          <a:p>
            <a:endParaRPr lang="en-US" sz="2200" dirty="0">
              <a:solidFill>
                <a:srgbClr val="000000"/>
              </a:solidFill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(result); </a:t>
            </a:r>
            <a:r>
              <a:rPr lang="en-US" sz="2200" dirty="0">
                <a:solidFill>
                  <a:srgbClr val="00B05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//would print "</a:t>
            </a:r>
            <a:r>
              <a:rPr lang="en-US" sz="2200" dirty="0" err="1">
                <a:solidFill>
                  <a:srgbClr val="00B05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abc</a:t>
            </a:r>
            <a:r>
              <a:rPr lang="en-US" sz="2200" dirty="0">
                <a:solidFill>
                  <a:srgbClr val="00B05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"	</a:t>
            </a:r>
          </a:p>
        </p:txBody>
      </p:sp>
    </p:spTree>
    <p:extLst>
      <p:ext uri="{BB962C8B-B14F-4D97-AF65-F5344CB8AC3E}">
        <p14:creationId xmlns:p14="http://schemas.microsoft.com/office/powerpoint/2010/main" val="25546266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274680"/>
            <a:ext cx="914400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"Removing" characters (cont'd)</a:t>
            </a:r>
            <a:endParaRPr sz="1200" i="1" dirty="0">
              <a:latin typeface="+mj-lt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228600" y="1414440"/>
            <a:ext cx="8686800" cy="544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You should be able to understand the code in the previous slide!  </a:t>
            </a:r>
          </a:p>
          <a:p>
            <a:endParaRPr lang="en-US" sz="2400" dirty="0">
              <a:solidFill>
                <a:srgbClr val="000000"/>
              </a:solidFill>
              <a:latin typeface="+mj-lt"/>
              <a:ea typeface="Courier New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Every iteration of the loop, the character at the "current" index (index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)  in the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 variable is checked to see if it equals the String literal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"#"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.  </a:t>
            </a:r>
          </a:p>
          <a:p>
            <a:endParaRPr lang="en-US" sz="2400" dirty="0">
              <a:solidFill>
                <a:srgbClr val="000000"/>
              </a:solidFill>
              <a:latin typeface="+mj-lt"/>
              <a:ea typeface="Courier New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If it </a:t>
            </a:r>
            <a:r>
              <a:rPr lang="en-US" sz="2400" i="1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doesn't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 (if the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equals()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 method returns false), that character is </a:t>
            </a:r>
            <a:r>
              <a:rPr lang="en-US" sz="2400" b="1" i="1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accumulated</a:t>
            </a:r>
            <a:r>
              <a:rPr lang="en-US" sz="2400" b="1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into another variable called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result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.</a:t>
            </a:r>
          </a:p>
          <a:p>
            <a:endParaRPr lang="en-US" sz="2400" dirty="0">
              <a:solidFill>
                <a:srgbClr val="000000"/>
              </a:solidFill>
              <a:latin typeface="+mj-lt"/>
              <a:ea typeface="Courier New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When the loop is finished,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result 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should store only the values wanted – all the characters that weren't equal to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"#"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.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9073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More String methods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6360" cy="510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500" strike="noStrike" dirty="0">
                <a:solidFill>
                  <a:srgbClr val="000000"/>
                </a:solidFill>
                <a:latin typeface="Arial"/>
                <a:ea typeface="DejaVu Sans"/>
              </a:rPr>
              <a:t>There are lots of methods in the String class – let’s take a look at a few more that are very useful.</a:t>
            </a:r>
          </a:p>
          <a:p>
            <a:pPr>
              <a:lnSpc>
                <a:spcPct val="100000"/>
              </a:lnSpc>
            </a:pPr>
            <a:endParaRPr lang="en-US" sz="2500" b="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500" b="1" dirty="0">
                <a:solidFill>
                  <a:srgbClr val="000000"/>
                </a:solidFill>
                <a:latin typeface="Arial"/>
                <a:ea typeface="DejaVu Sans"/>
              </a:rPr>
              <a:t>If you wanted to perform an operation on Strings that isn’t covered in these </a:t>
            </a:r>
            <a:r>
              <a:rPr lang="en-US" sz="2500" b="1" dirty="0" err="1">
                <a:solidFill>
                  <a:srgbClr val="000000"/>
                </a:solidFill>
                <a:latin typeface="Arial"/>
                <a:ea typeface="DejaVu Sans"/>
              </a:rPr>
              <a:t>powerpoints</a:t>
            </a:r>
            <a:r>
              <a:rPr lang="en-US" sz="2500" b="1" dirty="0">
                <a:solidFill>
                  <a:srgbClr val="000000"/>
                </a:solidFill>
                <a:latin typeface="Arial"/>
                <a:ea typeface="DejaVu Sans"/>
              </a:rPr>
              <a:t>, how would you find out what methods are available in the String class?</a:t>
            </a:r>
          </a:p>
          <a:p>
            <a:pPr>
              <a:lnSpc>
                <a:spcPct val="100000"/>
              </a:lnSpc>
            </a:pPr>
            <a:endParaRPr lang="en-US" sz="2500" b="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500" b="1" i="1" dirty="0">
                <a:solidFill>
                  <a:srgbClr val="FF0000"/>
                </a:solidFill>
                <a:latin typeface="Arial"/>
                <a:ea typeface="DejaVu Sans"/>
              </a:rPr>
              <a:t>Googling "Java String API*" would be a good start!</a:t>
            </a:r>
          </a:p>
          <a:p>
            <a:pPr>
              <a:lnSpc>
                <a:spcPct val="100000"/>
              </a:lnSpc>
            </a:pPr>
            <a:endParaRPr lang="en-US" sz="2500" b="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000" i="1" dirty="0">
                <a:solidFill>
                  <a:srgbClr val="000000"/>
                </a:solidFill>
                <a:latin typeface="Arial"/>
                <a:ea typeface="DejaVu Sans"/>
              </a:rPr>
              <a:t>*API stands for </a:t>
            </a:r>
            <a:r>
              <a:rPr lang="en-US" sz="2000" b="1" i="1" dirty="0">
                <a:solidFill>
                  <a:srgbClr val="000000"/>
                </a:solidFill>
                <a:latin typeface="Arial"/>
                <a:ea typeface="DejaVu Sans"/>
              </a:rPr>
              <a:t>application programming interface </a:t>
            </a:r>
            <a:r>
              <a:rPr lang="en-US" sz="2000" i="1" dirty="0">
                <a:solidFill>
                  <a:srgbClr val="000000"/>
                </a:solidFill>
                <a:latin typeface="Arial"/>
                <a:ea typeface="DejaVu Sans"/>
              </a:rPr>
              <a:t>and is a set of instructions for using someone else’s code</a:t>
            </a:r>
            <a:endParaRPr sz="1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274680"/>
            <a:ext cx="914400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4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(String s) </a:t>
            </a:r>
            <a:r>
              <a:rPr lang="en-US" sz="44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method</a:t>
            </a:r>
            <a:endParaRPr sz="1200" i="1" dirty="0">
              <a:latin typeface="+mj-lt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414440"/>
            <a:ext cx="8226360" cy="529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indexOf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()</a:t>
            </a:r>
            <a:r>
              <a:rPr lang="en-US" sz="2400" i="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method returns the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DejaVu Sans"/>
              </a:rPr>
              <a:t>starting index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 of the String parameter in the String object the method is being called on.  For example: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  <a:cs typeface="Courier New" charset="0"/>
              </a:rPr>
              <a:t>	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  <a:cs typeface="Courier New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a = "something";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String b = "thing";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a.indexOf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(b));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DejaVu Sans"/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  <a:cs typeface="Courier New" charset="0"/>
              </a:rPr>
              <a:t>		Would print: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4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DejaVu Sans"/>
              <a:cs typeface="Courier New" charset="0"/>
            </a:endParaRPr>
          </a:p>
          <a:p>
            <a:pPr lvl="5"/>
            <a:r>
              <a:rPr lang="en-US" sz="2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some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thing</a:t>
            </a:r>
          </a:p>
          <a:p>
            <a:pPr lvl="5"/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^^^^^</a:t>
            </a:r>
          </a:p>
          <a:p>
            <a:pPr lvl="5"/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0123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4</a:t>
            </a:r>
            <a:endParaRPr sz="2800" b="1" dirty="0">
              <a:solidFill>
                <a:schemeClr val="bg1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1334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274680"/>
            <a:ext cx="914400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4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(String s) </a:t>
            </a:r>
            <a:r>
              <a:rPr lang="en-US" sz="44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(cont’d)</a:t>
            </a:r>
            <a:endParaRPr sz="1200" i="1" dirty="0">
              <a:latin typeface="+mj-lt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228600" y="1414440"/>
            <a:ext cx="8686800" cy="529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More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indexOf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 examples: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DejaVu Sans"/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s = "something";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s.indexOf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("thin")); </a:t>
            </a:r>
            <a:r>
              <a:rPr lang="en-US" sz="20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//prints 4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**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("hello".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indexOf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("he")); </a:t>
            </a:r>
            <a:r>
              <a:rPr lang="en-US" sz="20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//prints 0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str = "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lololol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other = "computer";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System.out.println(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str.indexOf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(other)); </a:t>
            </a:r>
            <a:r>
              <a:rPr lang="en-US" sz="20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//prints -1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DejaVu Sans"/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rgbClr val="FF0000"/>
                </a:solidFill>
                <a:latin typeface="Arial"/>
                <a:ea typeface="DejaVu Sans"/>
                <a:cs typeface="Courier New" charset="0"/>
              </a:rPr>
              <a:t>Note that the </a:t>
            </a:r>
            <a:r>
              <a:rPr lang="en-US" sz="2400" i="1" dirty="0" err="1">
                <a:solidFill>
                  <a:srgbClr val="FF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indexOf</a:t>
            </a:r>
            <a:r>
              <a:rPr lang="en-US" sz="2400" i="1" dirty="0">
                <a:solidFill>
                  <a:srgbClr val="FF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()</a:t>
            </a:r>
            <a:r>
              <a:rPr lang="en-US" sz="2400" b="1" i="1" dirty="0">
                <a:solidFill>
                  <a:srgbClr val="FF0000"/>
                </a:solidFill>
                <a:latin typeface="Arial"/>
                <a:ea typeface="DejaVu Sans"/>
                <a:cs typeface="Courier New" charset="0"/>
              </a:rPr>
              <a:t> method will return -1 if the String parameter isn’t found!</a:t>
            </a:r>
            <a:endParaRPr sz="2800" b="1" i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815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274680"/>
            <a:ext cx="914400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4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(String s) </a:t>
            </a:r>
            <a:r>
              <a:rPr lang="en-US" sz="44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(cont’d)</a:t>
            </a:r>
            <a:endParaRPr sz="1200" i="1" dirty="0">
              <a:latin typeface="+mj-lt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152400" y="1414440"/>
            <a:ext cx="8839200" cy="529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Suppose the user of your program entered "Hello world", and you wanted to print out each word on a separate line.</a:t>
            </a:r>
          </a:p>
          <a:p>
            <a:pPr>
              <a:lnSpc>
                <a:spcPct val="100000"/>
              </a:lnSpc>
            </a:pPr>
            <a:endParaRPr lang="en-US" sz="2400" b="1" i="1" dirty="0">
              <a:solidFill>
                <a:srgbClr val="000000"/>
              </a:solidFill>
              <a:latin typeface="Arial"/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Courier New" charset="0"/>
                <a:cs typeface="Courier New" charset="0"/>
              </a:rPr>
              <a:t>You could use the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indexOf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Courier New" charset="0"/>
                <a:cs typeface="Courier New" charset="0"/>
              </a:rPr>
              <a:t> method to find the index of the space character, like this:</a:t>
            </a:r>
          </a:p>
          <a:p>
            <a:pPr>
              <a:lnSpc>
                <a:spcPct val="100000"/>
              </a:lnSpc>
            </a:pPr>
            <a:endParaRPr lang="en-US" sz="2400" b="1" i="1" dirty="0">
              <a:solidFill>
                <a:srgbClr val="000000"/>
              </a:solidFill>
              <a:latin typeface="Arial"/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21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String s = </a:t>
            </a:r>
            <a:r>
              <a:rPr lang="en-US" sz="2100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console.nextLine</a:t>
            </a:r>
            <a:r>
              <a:rPr lang="en-US" sz="21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(); </a:t>
            </a:r>
            <a:r>
              <a:rPr lang="en-US" sz="2100" dirty="0">
                <a:solidFill>
                  <a:srgbClr val="00B05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//"Hello world" entered</a:t>
            </a:r>
          </a:p>
          <a:p>
            <a:pPr>
              <a:lnSpc>
                <a:spcPct val="100000"/>
              </a:lnSpc>
            </a:pPr>
            <a:endParaRPr lang="en-US" sz="210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1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**int space = </a:t>
            </a:r>
            <a:r>
              <a:rPr lang="en-US" sz="2100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s.indexOf</a:t>
            </a:r>
            <a:r>
              <a:rPr lang="en-US" sz="21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(" "); </a:t>
            </a:r>
            <a:r>
              <a:rPr lang="en-US" sz="2100" dirty="0">
                <a:solidFill>
                  <a:srgbClr val="00B05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//space would == 5</a:t>
            </a:r>
          </a:p>
          <a:p>
            <a:pPr>
              <a:lnSpc>
                <a:spcPct val="100000"/>
              </a:lnSpc>
            </a:pPr>
            <a:endParaRPr lang="en-US" sz="210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1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**</a:t>
            </a:r>
            <a:r>
              <a:rPr lang="en-US" sz="2100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System.out.println</a:t>
            </a:r>
            <a:r>
              <a:rPr lang="en-US" sz="21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</a:t>
            </a:r>
            <a:r>
              <a:rPr lang="en-US" sz="2100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s.substring</a:t>
            </a:r>
            <a:r>
              <a:rPr lang="en-US" sz="21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(0, space));</a:t>
            </a:r>
          </a:p>
          <a:p>
            <a:pPr>
              <a:lnSpc>
                <a:spcPct val="100000"/>
              </a:lnSpc>
            </a:pPr>
            <a:endParaRPr lang="en-US" sz="210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1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**</a:t>
            </a:r>
            <a:r>
              <a:rPr lang="en-US" sz="2100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System.out.println</a:t>
            </a:r>
            <a:r>
              <a:rPr lang="en-US" sz="21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</a:t>
            </a:r>
            <a:r>
              <a:rPr lang="en-US" sz="2100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s.substring</a:t>
            </a:r>
            <a:r>
              <a:rPr lang="en-US" sz="21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(space));</a:t>
            </a:r>
          </a:p>
        </p:txBody>
      </p:sp>
    </p:spTree>
    <p:extLst>
      <p:ext uri="{BB962C8B-B14F-4D97-AF65-F5344CB8AC3E}">
        <p14:creationId xmlns:p14="http://schemas.microsoft.com/office/powerpoint/2010/main" val="20577417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274680"/>
            <a:ext cx="914400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toUpperCase</a:t>
            </a:r>
            <a:r>
              <a:rPr lang="en-US" sz="4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44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method</a:t>
            </a:r>
            <a:endParaRPr sz="1200" i="1" dirty="0">
              <a:latin typeface="+mj-lt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414440"/>
            <a:ext cx="8226360" cy="529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toUpperCase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 is a zero-parameter method that </a:t>
            </a:r>
            <a:r>
              <a:rPr lang="en-US" sz="2400" b="1" dirty="0">
                <a:solidFill>
                  <a:srgbClr val="FF0000"/>
                </a:solidFill>
                <a:latin typeface="Arial"/>
                <a:ea typeface="DejaVu Sans"/>
              </a:rPr>
              <a:t>returns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an uppercase version of the String it’s called on.  Examples:</a:t>
            </a:r>
          </a:p>
          <a:p>
            <a:pPr>
              <a:lnSpc>
                <a:spcPct val="100000"/>
              </a:lnSpc>
            </a:pPr>
            <a:endParaRPr lang="en-US" sz="2400" b="1" i="1" dirty="0">
              <a:solidFill>
                <a:srgbClr val="000000"/>
              </a:solidFill>
              <a:latin typeface="Arial"/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String s = "hello";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s.toUpperCase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());</a:t>
            </a:r>
          </a:p>
          <a:p>
            <a:pPr>
              <a:lnSpc>
                <a:spcPct val="100000"/>
              </a:lnSpc>
            </a:pPr>
            <a:endParaRPr lang="en-US" sz="2400" b="1" i="1" dirty="0">
              <a:solidFill>
                <a:srgbClr val="000000"/>
              </a:solidFill>
              <a:latin typeface="Arial"/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rgbClr val="000000"/>
                </a:solidFill>
                <a:latin typeface="Arial"/>
                <a:ea typeface="Courier New" charset="0"/>
                <a:cs typeface="Courier New" charset="0"/>
              </a:rPr>
              <a:t>	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Courier New" charset="0"/>
                <a:cs typeface="Courier New" charset="0"/>
              </a:rPr>
              <a:t>Would print:</a:t>
            </a:r>
            <a:r>
              <a:rPr lang="en-US" sz="2400" b="1" i="1" dirty="0">
                <a:solidFill>
                  <a:srgbClr val="000000"/>
                </a:solidFill>
                <a:latin typeface="Arial"/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HELLO</a:t>
            </a:r>
          </a:p>
          <a:p>
            <a:pPr>
              <a:lnSpc>
                <a:spcPct val="100000"/>
              </a:lnSpc>
            </a:pPr>
            <a:endParaRPr lang="en-US" sz="2400" b="1" i="1" dirty="0">
              <a:solidFill>
                <a:srgbClr val="000000"/>
              </a:solidFill>
              <a:latin typeface="Arial"/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String s = "hello";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s.substring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(1).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toUpperCase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(s);</a:t>
            </a:r>
          </a:p>
          <a:p>
            <a:pPr>
              <a:lnSpc>
                <a:spcPct val="100000"/>
              </a:lnSpc>
            </a:pPr>
            <a:endParaRPr lang="en-US" sz="2400" b="1" i="1" dirty="0">
              <a:solidFill>
                <a:srgbClr val="000000"/>
              </a:solidFill>
              <a:latin typeface="Arial"/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rgbClr val="000000"/>
                </a:solidFill>
                <a:latin typeface="Arial"/>
                <a:ea typeface="Courier New" charset="0"/>
                <a:cs typeface="Courier New" charset="0"/>
              </a:rPr>
              <a:t>	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Courier New" charset="0"/>
                <a:cs typeface="Courier New" charset="0"/>
              </a:rPr>
              <a:t>Would print: 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ELLO</a:t>
            </a:r>
          </a:p>
        </p:txBody>
      </p:sp>
    </p:spTree>
    <p:extLst>
      <p:ext uri="{BB962C8B-B14F-4D97-AF65-F5344CB8AC3E}">
        <p14:creationId xmlns:p14="http://schemas.microsoft.com/office/powerpoint/2010/main" val="13446980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274680"/>
            <a:ext cx="914400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toLowerCase</a:t>
            </a:r>
            <a:r>
              <a:rPr lang="en-US" sz="4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44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method</a:t>
            </a:r>
            <a:endParaRPr sz="1200" i="1" dirty="0">
              <a:latin typeface="+mj-lt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414440"/>
            <a:ext cx="8226360" cy="529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toLowerCase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 is a zero-parameter method that </a:t>
            </a:r>
            <a:r>
              <a:rPr lang="en-US" sz="2400" b="1" dirty="0">
                <a:solidFill>
                  <a:srgbClr val="FF0000"/>
                </a:solidFill>
                <a:latin typeface="Arial"/>
                <a:ea typeface="DejaVu Sans"/>
              </a:rPr>
              <a:t>returns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an lowercase version of the String it’s called on.  Examples:</a:t>
            </a:r>
          </a:p>
          <a:p>
            <a:pPr>
              <a:lnSpc>
                <a:spcPct val="100000"/>
              </a:lnSpc>
            </a:pPr>
            <a:endParaRPr lang="en-US" sz="2400" b="1" i="1" dirty="0">
              <a:solidFill>
                <a:srgbClr val="000000"/>
              </a:solidFill>
              <a:latin typeface="Arial"/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String s = "HELLO";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s.toLowerCase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());</a:t>
            </a:r>
          </a:p>
          <a:p>
            <a:pPr>
              <a:lnSpc>
                <a:spcPct val="100000"/>
              </a:lnSpc>
            </a:pPr>
            <a:endParaRPr lang="en-US" sz="2400" b="1" i="1" dirty="0">
              <a:solidFill>
                <a:srgbClr val="000000"/>
              </a:solidFill>
              <a:latin typeface="Arial"/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rgbClr val="000000"/>
                </a:solidFill>
                <a:latin typeface="Arial"/>
                <a:ea typeface="Courier New" charset="0"/>
                <a:cs typeface="Courier New" charset="0"/>
              </a:rPr>
              <a:t>	Would print: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hello</a:t>
            </a:r>
          </a:p>
          <a:p>
            <a:pPr>
              <a:lnSpc>
                <a:spcPct val="100000"/>
              </a:lnSpc>
            </a:pPr>
            <a:endParaRPr lang="en-US" sz="2400" b="1" i="1" dirty="0">
              <a:solidFill>
                <a:srgbClr val="000000"/>
              </a:solidFill>
              <a:latin typeface="Arial"/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String s = "YO";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 = "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yo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-" +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s.toLowerCase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(s);</a:t>
            </a:r>
          </a:p>
          <a:p>
            <a:pPr>
              <a:lnSpc>
                <a:spcPct val="100000"/>
              </a:lnSpc>
            </a:pPr>
            <a:endParaRPr lang="en-US" sz="2400" b="1" i="1" dirty="0">
              <a:solidFill>
                <a:srgbClr val="000000"/>
              </a:solidFill>
              <a:latin typeface="Arial"/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rgbClr val="000000"/>
                </a:solidFill>
                <a:latin typeface="Arial"/>
                <a:ea typeface="Courier New" charset="0"/>
                <a:cs typeface="Courier New" charset="0"/>
              </a:rPr>
              <a:t>	Would print: 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yo-yo</a:t>
            </a:r>
          </a:p>
        </p:txBody>
      </p:sp>
    </p:spTree>
    <p:extLst>
      <p:ext uri="{BB962C8B-B14F-4D97-AF65-F5344CB8AC3E}">
        <p14:creationId xmlns:p14="http://schemas.microsoft.com/office/powerpoint/2010/main" val="35831338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274680"/>
            <a:ext cx="914400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Looping through Strings</a:t>
            </a:r>
            <a:endParaRPr sz="1200" i="1" dirty="0">
              <a:latin typeface="+mj-lt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414440"/>
            <a:ext cx="8226360" cy="529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What if you wanted to count how many times the letter "z" occurred in a String?  You’d have to check each letter in a String – if the letter was equal to "z", you would increment your counter variable.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+mj-lt"/>
              <a:ea typeface="Courier New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How would you do this?  Well, repeating a task multiple times seems like a job for a loop.  But how do we check every letter in a String?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+mj-lt"/>
              <a:ea typeface="Courier New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A good start would be a 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FOR 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loop, with a loop variable that will take on the values of the all the indexes of the String!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+mj-lt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8024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274680"/>
            <a:ext cx="914400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Looping through Strings (cont’d)</a:t>
            </a:r>
            <a:endParaRPr sz="1200" i="1" dirty="0">
              <a:latin typeface="+mj-lt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414440"/>
            <a:ext cx="8226360" cy="529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String s = "hello";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//  indexes 01234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for 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s.length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();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	String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oneLetter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s.substring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, i+1);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oneLetter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000000"/>
              </a:solidFill>
              <a:latin typeface="+mj-lt"/>
              <a:ea typeface="Courier New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The first time through the loop,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= 0</a:t>
            </a:r>
            <a:r>
              <a:rPr lang="en-US" sz="22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000000"/>
              </a:solidFill>
              <a:latin typeface="+mj-lt"/>
              <a:ea typeface="Courier New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s.substring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, i+1) </a:t>
            </a:r>
            <a:r>
              <a:rPr lang="en-US" sz="22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would equal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s.substring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(0, 1) </a:t>
            </a:r>
            <a:r>
              <a:rPr lang="en-US" sz="22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which would </a:t>
            </a:r>
            <a:r>
              <a:rPr lang="en-US" sz="2200" b="1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 the first letter (and save it into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oneLetter</a:t>
            </a:r>
            <a:r>
              <a:rPr lang="en-US" sz="2200" dirty="0">
                <a:solidFill>
                  <a:srgbClr val="000000"/>
                </a:solidFill>
                <a:latin typeface="+mj-lt"/>
                <a:ea typeface="Courier New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19753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306</TotalTime>
  <Words>1354</Words>
  <Application>Microsoft Office PowerPoint</Application>
  <PresentationFormat>On-screen Show (4:3)</PresentationFormat>
  <Paragraphs>151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Victor Agughasi</cp:lastModifiedBy>
  <cp:revision>68</cp:revision>
  <dcterms:modified xsi:type="dcterms:W3CDTF">2021-02-07T18:54:59Z</dcterms:modified>
</cp:coreProperties>
</file>