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9" r:id="rId13"/>
    <p:sldId id="271" r:id="rId14"/>
    <p:sldId id="272" r:id="rId15"/>
    <p:sldId id="26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66633"/>
    <a:srgbClr val="FFFFCC"/>
    <a:srgbClr val="808000"/>
    <a:srgbClr val="CC3300"/>
    <a:srgbClr val="000000"/>
    <a:srgbClr val="9933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0" autoAdjust="0"/>
    <p:restoredTop sz="94536" autoAdjust="0"/>
  </p:normalViewPr>
  <p:slideViewPr>
    <p:cSldViewPr>
      <p:cViewPr varScale="1">
        <p:scale>
          <a:sx n="90" d="100"/>
          <a:sy n="90" d="100"/>
        </p:scale>
        <p:origin x="149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3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BE6EE577-3A2E-421F-9B8D-2671853CF298}" type="datetimeFigureOut">
              <a:rPr lang="en-US"/>
              <a:pPr>
                <a:defRPr/>
              </a:pPr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 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C3C14C1-D885-4347-927E-A078D4ACFF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19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1-23T16:21:30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12382 4621 0,'0'18'47,"0"0"-47,0-1 16,0 1-16,-17-18 0,-1 53 0,18-18 15,-4057 18-15,8079-18 16,-4040 1-16,18 17 16,0-36-16,0 18 0,-17 18 0,17-17 15,0-1-15,0 0 16,0 18-16,0-18 16,0-17-16,0 17 15,0-17-15,17 0 0,1 17 16,0 0-1,-18-17-15,17-1 0,1 19 16,17-19-16,-17 1 16,-1 0-16,1 17 15,17 0-15,-17-35 0,0 0 16,-1 18-16,1-1 16,0 1-16,-1-18 15,18 0-15,1 18 16,-19-1-16,1-17 0,53 0 15,-36 0-15,18 0 16,-18 0-16,18 0 16,-53 18-16,53-18 0,-36 0 0,19 0 15,-1 0-15,0 0 16,18 0-16,-35 0 16,0 0-16,-1 0 15,1 0-15,-1 0 0,1-18 16,0 18-16,-1-17 15,1 17-15,0-18 16,-1 0 0,1 1-16,0 17 15,-1-18-15,-17 1 16,18 17-16,-18-18 16,17 0-16,1 1 15,0-1 1,-1 0-1,1 1 1,0-1 0,-1 0-16,1 1 15,0-1-15,-18 0 16,17 1 0,1 17-16,-18-18 15,17 1-15,-17-1 16,0 0-1,18-35 1,-18 36 0,0-19-1,0 19 1,0-1-16,0 1 16,0-1-1,0 0 1,0 1-1,0-1-15,0 0 16,0 1 15,0-1-15,0 0 0,0 1-16,0-1 15,0 1 1,-18-1-16,1 0 15,17-17 1,-18 35-16,18-18 0,0 1 16,-17 17-16,-4023-18 15,8062 0-15,-4022 1 16,0-1-16,-18 0 16,1 18-16,17-17 15,-18 17-15,18-18 16,-18 1-16,1-1 15,17 0 1,-18 1-16,0-1 16,1 18-16,17-18 15,-18 1-15,1-1 16,-1 0 0,0 1-1,1 17-15,-1 0 110,0 0-95,1-18-15,-1 18 0,0 0 0,-34 0 16,-1 0-16,17-17 0,-17 17 15,18 0-15,-18 0 16,36 0-16,-1 0 16,0 0-16,-4056 0 0,8095 0 15,-4038 0-15,-1 0 16,-17 0-16,17 0 16,1 0-16,-1 0 15,0 0-15,1 0 16,-1 0-16,0 0 15,18 17-15,-17-17 16,-1 0-16,0 0 172,1 18-172,-1-1 16,18 1 234,0 0-250,0-1 0,-17 1 15,17 35 1,-18-53-1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1C3DAA5-8835-4997-AC47-FA3B3732FFD6}" type="datetimeFigureOut">
              <a:rPr lang="en-US"/>
              <a:pPr>
                <a:defRPr/>
              </a:pPr>
              <a:t>1/31/2021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1563B3B9-B4F3-4331-9261-8964C518A9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3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271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0171" indent="-280835" defTabSz="91271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3340" indent="-224668" defTabSz="91271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2677" indent="-224668" defTabSz="91271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22013" indent="-224668" defTabSz="91271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71349" indent="-224668" defTabSz="912715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20685" indent="-224668" defTabSz="912715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70021" indent="-224668" defTabSz="912715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9357" indent="-224668" defTabSz="912715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D6DE07BE-C64B-4D90-94A4-868D496DDC3F}" type="slidenum">
              <a:rPr lang="en-US" altLang="en-US"/>
              <a:pPr eaLnBrk="1" hangingPunct="1">
                <a:defRPr/>
              </a:pPr>
              <a:t>1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z="3600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63B3B9-B4F3-4331-9261-8964C518A95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8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D80D3DD3-B485-45E7-A627-D071E6B6B1B6}" type="datetimeFigureOut">
              <a:rPr lang="en-US"/>
              <a:pPr>
                <a:defRPr/>
              </a:pPr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AE423-7AAB-4292-8836-C8C0CEBD2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4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1DDF01E2-3308-4660-BC30-19D7F27600B2}" type="datetimeFigureOut">
              <a:rPr lang="en-US"/>
              <a:pPr>
                <a:defRPr/>
              </a:pPr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C8828-C611-4ABE-A77E-E890AA6FF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2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CB7F78E7-0174-4B49-9B7C-39478CDEF160}" type="datetimeFigureOut">
              <a:rPr lang="en-US"/>
              <a:pPr>
                <a:defRPr/>
              </a:pPr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0506F-4390-4C65-B885-81A7F9637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84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03213"/>
            <a:ext cx="8166100" cy="522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08075"/>
            <a:ext cx="4013200" cy="5368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108075"/>
            <a:ext cx="4013200" cy="5368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50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924800" y="6567488"/>
            <a:ext cx="121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lang="en-US" sz="1200" b="0" dirty="0">
                <a:cs typeface="Arial" charset="0"/>
              </a:rPr>
              <a:t>James Tam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4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738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3D5E14C6-0A6F-4C2E-9889-0AC9AA5AD8DA}" type="datetimeFigureOut">
              <a:rPr lang="en-US"/>
              <a:pPr>
                <a:defRPr/>
              </a:pPr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2AA07-D12F-4FC2-A647-2681FDE06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7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651EB0DD-B7F2-4AD1-B1A2-375FC33C7D42}" type="datetimeFigureOut">
              <a:rPr lang="en-US"/>
              <a:pPr>
                <a:defRPr/>
              </a:pPr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3CB72-A735-4DC1-964C-79D61AD190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7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2203B092-CB07-4E3E-A596-345C00D61647}" type="datetimeFigureOut">
              <a:rPr lang="en-US"/>
              <a:pPr>
                <a:defRPr/>
              </a:pPr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62DC9-048B-4C23-AD7B-8261749121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1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3A96D271-2F94-4B1C-AD28-EB86A2B45407}" type="datetimeFigureOut">
              <a:rPr lang="en-US"/>
              <a:pPr>
                <a:defRPr/>
              </a:pPr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298D7-D84B-4079-9441-C679C679C3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9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96B9DAC2-EC7F-4284-9DA3-C5E484C7D899}" type="datetimeFigureOut">
              <a:rPr lang="en-US"/>
              <a:pPr>
                <a:defRPr/>
              </a:pPr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E32AE-F5F4-44CF-846B-1037086E74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0CDDB73C-EF7B-4BFF-AE60-2CE1278B556B}" type="datetimeFigureOut">
              <a:rPr lang="en-US"/>
              <a:pPr>
                <a:defRPr/>
              </a:pPr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87C99-AA7C-4602-8EBE-7B744617EF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8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368D6724-BCEF-49BB-81AB-E20C056D2779}" type="datetimeFigureOut">
              <a:rPr lang="en-US"/>
              <a:pPr>
                <a:defRPr/>
              </a:pPr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DCA5F-8ABE-4716-87CF-F53452F1AF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2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James Tam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7" r:id="rId1"/>
    <p:sldLayoutId id="2147484398" r:id="rId2"/>
    <p:sldLayoutId id="2147484399" r:id="rId3"/>
    <p:sldLayoutId id="2147484400" r:id="rId4"/>
    <p:sldLayoutId id="2147484401" r:id="rId5"/>
    <p:sldLayoutId id="2147484402" r:id="rId6"/>
    <p:sldLayoutId id="2147484403" r:id="rId7"/>
    <p:sldLayoutId id="2147484404" r:id="rId8"/>
    <p:sldLayoutId id="2147484405" r:id="rId9"/>
    <p:sldLayoutId id="2147484406" r:id="rId10"/>
    <p:sldLayoutId id="2147484407" r:id="rId11"/>
    <p:sldLayoutId id="21474844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715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ow.com/how_7306707_run-java-applet-html.html" TargetMode="External"/><Relationship Id="rId2" Type="http://schemas.openxmlformats.org/officeDocument/2006/relationships/hyperlink" Target="http://docs.oracle.com/javase/tutorial/deployment/applet/getStarted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tstorm.org/gameoflif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www.darkfish.com/checker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 </a:t>
            </a:r>
            <a:r>
              <a:rPr lang="en-US" altLang="en-US" sz="7200" dirty="0"/>
              <a:t>History of Java</a:t>
            </a:r>
            <a:endParaRPr lang="en-US" altLang="en-US" sz="48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54212"/>
            <a:ext cx="7162800" cy="261778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3600" dirty="0">
                <a:latin typeface="Arial" pitchFamily="34" charset="0"/>
              </a:rPr>
              <a:t>Background information about Java and how the background affected it’s development.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3600" dirty="0"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3600" dirty="0">
                <a:latin typeface="Arial" pitchFamily="34" charset="0"/>
              </a:rPr>
              <a:t>Robust, Platform independent,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dirty="0"/>
              <a:t>’ &amp; ‘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dirty="0"/>
              <a:t>’: Consequence Of Java History</a:t>
            </a:r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66" y="1143000"/>
            <a:ext cx="715706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95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Java Code To A Webpage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code can be run through a web browser instead of manually invoked via the command line. </a:t>
            </a:r>
          </a:p>
          <a:p>
            <a:pPr lvl="1"/>
            <a:r>
              <a:rPr lang="en-US" altLang="en-US"/>
              <a:t>These Java programs are ‘applets’</a:t>
            </a:r>
          </a:p>
          <a:p>
            <a:pPr lvl="1"/>
            <a:r>
              <a:rPr lang="en-US" altLang="en-US"/>
              <a:t>How to create a simple Java applet:</a:t>
            </a:r>
          </a:p>
          <a:p>
            <a:pPr lvl="2"/>
            <a:r>
              <a:rPr lang="en-US" altLang="en-US">
                <a:hlinkClick r:id="rId2"/>
              </a:rPr>
              <a:t>http://docs.oracle.com/javase/tutorial/deployment/applet/getStarted.html</a:t>
            </a:r>
            <a:endParaRPr lang="en-US" altLang="en-US"/>
          </a:p>
          <a:p>
            <a:pPr lvl="1"/>
            <a:r>
              <a:rPr lang="en-US" altLang="en-US"/>
              <a:t>How to get an applet to run when your web page is accessed</a:t>
            </a:r>
          </a:p>
          <a:p>
            <a:pPr lvl="2"/>
            <a:r>
              <a:rPr lang="en-US" altLang="en-US">
                <a:hlinkClick r:id="rId3"/>
              </a:rPr>
              <a:t>http://www.ehow.com/how_7306707_run-java-applet-html.html</a:t>
            </a:r>
            <a:endParaRPr lang="en-US" altLang="en-US"/>
          </a:p>
          <a:p>
            <a:pPr lvl="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b="1" dirty="0">
                <a:latin typeface="Arial" pitchFamily="34" charset="0"/>
              </a:rPr>
              <a:t>Show infographics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4716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b="1" dirty="0">
                <a:latin typeface="Arial" pitchFamily="34" charset="0"/>
              </a:rPr>
              <a:t>Discuss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0461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Student </a:t>
            </a:r>
            <a:r>
              <a:rPr lang="en-US" sz="28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//class definition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 []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//statements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r>
              <a:rPr lang="en-US" sz="3600" b="1" dirty="0"/>
              <a:t>main()</a:t>
            </a:r>
          </a:p>
          <a:p>
            <a:r>
              <a:rPr lang="en-US" sz="3600" b="1" dirty="0"/>
              <a:t>“Hello”    ‘h’, ‘e’,</a:t>
            </a:r>
          </a:p>
        </p:txBody>
      </p:sp>
    </p:spTree>
    <p:extLst>
      <p:ext uri="{BB962C8B-B14F-4D97-AF65-F5344CB8AC3E}">
        <p14:creationId xmlns:p14="http://schemas.microsoft.com/office/powerpoint/2010/main" val="155667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This Section You Should Now Know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Java was developed and the impact of it's roots on the language</a:t>
            </a:r>
          </a:p>
          <a:p>
            <a:r>
              <a:rPr lang="en-US" altLang="en-US"/>
              <a:t>Major players and events in the development of Java</a:t>
            </a:r>
          </a:p>
        </p:txBody>
      </p:sp>
    </p:spTree>
    <p:extLst>
      <p:ext uri="{BB962C8B-B14F-4D97-AF65-F5344CB8AC3E}">
        <p14:creationId xmlns:p14="http://schemas.microsoft.com/office/powerpoint/2010/main" val="16758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3CD3-06E1-47FB-8F7C-3D998DD4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228601"/>
            <a:ext cx="8077200" cy="1066800"/>
          </a:xfrm>
        </p:spPr>
        <p:txBody>
          <a:bodyPr/>
          <a:lstStyle/>
          <a:p>
            <a:r>
              <a:rPr lang="en-US" sz="3600" b="1" dirty="0"/>
              <a:t>UNIT 1: Primitive Types in Java (2.5 – 5%)</a:t>
            </a:r>
            <a:endParaRPr lang="en-IN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FD8B4E-FAFF-46D9-8D9B-BD85CE1709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0999" y="1332412"/>
            <a:ext cx="8382001" cy="49295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Java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are containers for storing data values.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Java, there are different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variables, for example: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text, such as "Hello". String values are surrounded by double quotes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integers (whole numbers), without decimals, such as 123 or -123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floating point numbers, with decimals, such as 19.99 or -19.99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single characters, such as 'a' or 'B'. Char values are surrounded by single quotes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values with two states: true or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Char(single letter)  vs Strings (sentences)</a:t>
            </a:r>
          </a:p>
        </p:txBody>
      </p:sp>
    </p:spTree>
    <p:extLst>
      <p:ext uri="{BB962C8B-B14F-4D97-AF65-F5344CB8AC3E}">
        <p14:creationId xmlns:p14="http://schemas.microsoft.com/office/powerpoint/2010/main" val="38443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16BC-1FF1-4BC4-B833-CC186798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Declaring (Creating) Variables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4463-72D8-4B39-9B5D-3643383C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2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variable, you must specify the type and assign it a value:</a:t>
            </a:r>
          </a:p>
          <a:p>
            <a:r>
              <a:rPr lang="en-IN" dirty="0"/>
              <a:t>Syntax</a:t>
            </a:r>
          </a:p>
          <a:p>
            <a:pPr lvl="1"/>
            <a:r>
              <a:rPr lang="en-IN" dirty="0"/>
              <a:t>type variable = value; #Talk about == vs = also</a:t>
            </a:r>
          </a:p>
          <a:p>
            <a:pPr marL="342900" lvl="1" indent="0">
              <a:buNone/>
            </a:pPr>
            <a:endParaRPr lang="en-IN" dirty="0"/>
          </a:p>
          <a:p>
            <a:pPr marL="342900" lvl="1" indent="0">
              <a:buNone/>
            </a:pPr>
            <a:r>
              <a:rPr lang="en-US" b="1" dirty="0"/>
              <a:t>Example</a:t>
            </a:r>
          </a:p>
          <a:p>
            <a:pPr marL="342900" lvl="1" indent="0">
              <a:buNone/>
            </a:pPr>
            <a:r>
              <a:rPr lang="en-US" dirty="0"/>
              <a:t>Create a variable called name of type String and assign it the value "John":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String name = "John";</a:t>
            </a:r>
          </a:p>
          <a:p>
            <a:pPr marL="3429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(name);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b="1" dirty="0"/>
              <a:t>Example</a:t>
            </a:r>
          </a:p>
          <a:p>
            <a:pPr marL="342900" lvl="1" indent="0">
              <a:buNone/>
            </a:pPr>
            <a:r>
              <a:rPr lang="en-US" dirty="0"/>
              <a:t>Create a variable called </a:t>
            </a:r>
            <a:r>
              <a:rPr lang="en-US" dirty="0" err="1"/>
              <a:t>myNum</a:t>
            </a:r>
            <a:r>
              <a:rPr lang="en-US" dirty="0"/>
              <a:t> of type int and assign it the value 15:</a:t>
            </a:r>
          </a:p>
          <a:p>
            <a:pPr marL="342900" lvl="1" indent="0">
              <a:buNone/>
            </a:pPr>
            <a:r>
              <a:rPr lang="en-US" dirty="0"/>
              <a:t>int </a:t>
            </a:r>
            <a:r>
              <a:rPr lang="en-US" dirty="0" err="1"/>
              <a:t>myNum</a:t>
            </a:r>
            <a:r>
              <a:rPr lang="en-US" dirty="0"/>
              <a:t> = 15;</a:t>
            </a:r>
          </a:p>
          <a:p>
            <a:pPr marL="3429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myNum</a:t>
            </a: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58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1AF5-623A-43EE-A963-FF5F6911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Final Variables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310D-3137-4551-ABE4-E8ADDB7A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you can add the </a:t>
            </a:r>
            <a:r>
              <a:rPr lang="en-US" b="1" dirty="0">
                <a:solidFill>
                  <a:srgbClr val="FF0000"/>
                </a:solidFill>
              </a:rPr>
              <a:t>final </a:t>
            </a:r>
            <a:r>
              <a:rPr lang="en-US" dirty="0"/>
              <a:t>keyword if you don't want others (or yourself) to overwrite existing values (this will declare the variable as "final" or "constant", which means unchangeable and read-only):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final int </a:t>
            </a:r>
            <a:r>
              <a:rPr lang="en-US" dirty="0" err="1"/>
              <a:t>myNum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myNum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20</a:t>
            </a:r>
            <a:r>
              <a:rPr lang="en-US" dirty="0"/>
              <a:t>;  // will generate an error: cannot assign a value to a final variable</a:t>
            </a:r>
          </a:p>
          <a:p>
            <a:pPr marL="0" indent="0">
              <a:buNone/>
            </a:pPr>
            <a:r>
              <a:rPr lang="en-US" dirty="0"/>
              <a:t>Double a = 10,</a:t>
            </a:r>
          </a:p>
          <a:p>
            <a:pPr marL="0" indent="0">
              <a:buNone/>
            </a:pPr>
            <a:r>
              <a:rPr lang="en-US" dirty="0"/>
              <a:t>a =  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96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A2AA-D807-4AF8-A914-997B32A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Other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B55E-4062-41C7-8AE2-2EDC59CE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demonstration of how to declare variables of other types: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myNum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myFloatNum</a:t>
            </a:r>
            <a:r>
              <a:rPr lang="en-US" dirty="0"/>
              <a:t> = 5.99f;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myLetter</a:t>
            </a:r>
            <a:r>
              <a:rPr lang="en-US" dirty="0"/>
              <a:t> = 'D';</a:t>
            </a:r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myBool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myText</a:t>
            </a:r>
            <a:r>
              <a:rPr lang="en-US" dirty="0"/>
              <a:t> = "Hello";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83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Java: History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086" y="882650"/>
            <a:ext cx="8178800" cy="682625"/>
          </a:xfrm>
        </p:spPr>
        <p:txBody>
          <a:bodyPr/>
          <a:lstStyle/>
          <a:p>
            <a:r>
              <a:rPr lang="en-US" altLang="en-US" sz="2800" b="1" dirty="0"/>
              <a:t>Computers of the past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9600" y="1650998"/>
            <a:ext cx="5919787" cy="4702177"/>
            <a:chOff x="609599" y="1584325"/>
            <a:chExt cx="5919788" cy="4702271"/>
          </a:xfrm>
        </p:grpSpPr>
        <p:pic>
          <p:nvPicPr>
            <p:cNvPr id="3077" name="Picture 7" descr="http://s7.computerhistory.org/is/image/CHM/102652279-03-01?$re-zoomed$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" y="1584325"/>
              <a:ext cx="5919788" cy="461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TextBox 1"/>
            <p:cNvSpPr txBox="1">
              <a:spLocks noChangeArrowheads="1"/>
            </p:cNvSpPr>
            <p:nvPr/>
          </p:nvSpPr>
          <p:spPr bwMode="auto">
            <a:xfrm>
              <a:off x="747712" y="6115146"/>
              <a:ext cx="3900487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/>
            <a:lstStyle>
              <a:lvl1pPr eaLnBrk="0" hangingPunct="0">
                <a:spcBef>
                  <a:spcPct val="3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10000"/>
                </a:spcBef>
                <a:buSzPct val="100000"/>
                <a:buFont typeface="Times New Roman" pitchFamily="18" charset="0"/>
                <a:buChar char="-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itchFamily="34" charset="0"/>
                </a:rPr>
                <a:t>Image © University of Pennsylvania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2A5C46-2907-4747-A66C-F3D562AB1C17}"/>
                  </a:ext>
                </a:extLst>
              </p14:cNvPr>
              <p14:cNvContentPartPr/>
              <p14:nvPr/>
            </p14:nvContentPartPr>
            <p14:xfrm>
              <a:off x="2984400" y="1625760"/>
              <a:ext cx="1937160" cy="43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2A5C46-2907-4747-A66C-F3D562AB1C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5040" y="1616400"/>
                <a:ext cx="1955880" cy="4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55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4CAA-BA69-4B7D-ACD2-CE7EE555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Display Variables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5C47-CFDD-403D-8DAE-5F13097B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println</a:t>
            </a:r>
            <a:r>
              <a:rPr lang="en-US" sz="2000" dirty="0"/>
              <a:t>() method is often used to display variables.</a:t>
            </a:r>
          </a:p>
          <a:p>
            <a:pPr marL="0" indent="0">
              <a:buNone/>
            </a:pPr>
            <a:r>
              <a:rPr lang="en-US" sz="2000" dirty="0"/>
              <a:t>To combine both text and a variable, use the + character: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/>
              <a:t>String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 = "John";</a:t>
            </a:r>
          </a:p>
          <a:p>
            <a:pPr marL="0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fname</a:t>
            </a:r>
            <a:r>
              <a:rPr lang="en-US" sz="2000" dirty="0"/>
              <a:t> + name);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can also use the + character to add a variable to another variable:</a:t>
            </a:r>
          </a:p>
          <a:p>
            <a:pPr marL="0" indent="0">
              <a:buNone/>
            </a:pPr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 = "John ";</a:t>
            </a:r>
          </a:p>
          <a:p>
            <a:pPr marL="0" indent="0">
              <a:buNone/>
            </a:pPr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 = "Doe";</a:t>
            </a:r>
          </a:p>
          <a:p>
            <a:pPr marL="0" indent="0">
              <a:buNone/>
            </a:pPr>
            <a:r>
              <a:rPr lang="en-US" sz="2000" dirty="0"/>
              <a:t>String </a:t>
            </a:r>
            <a:r>
              <a:rPr lang="en-US" sz="2000" dirty="0" err="1"/>
              <a:t>fullName</a:t>
            </a:r>
            <a:r>
              <a:rPr lang="en-US" sz="2000" dirty="0"/>
              <a:t> = </a:t>
            </a:r>
            <a:r>
              <a:rPr lang="en-US" sz="2000" dirty="0" err="1"/>
              <a:t>firstName</a:t>
            </a:r>
            <a:r>
              <a:rPr lang="en-US" sz="2000" dirty="0"/>
              <a:t> +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fullName</a:t>
            </a:r>
            <a:r>
              <a:rPr lang="en-US" sz="2000" dirty="0"/>
              <a:t>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4663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9764-0F48-4F1D-BE67-DCBF93E7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Variables …</a:t>
            </a:r>
            <a:r>
              <a:rPr lang="en-US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0901-3438-4625-8853-61E8E53D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numeric values, the + character works as a mathematical operator (notice that we use int (integer) variables here):</a:t>
            </a:r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r>
              <a:rPr lang="en-US" dirty="0"/>
              <a:t>int y = 6;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(x + y); // Print the value of x + 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Declare Many Variables</a:t>
            </a:r>
          </a:p>
          <a:p>
            <a:pPr marL="0" indent="0">
              <a:buNone/>
            </a:pPr>
            <a:r>
              <a:rPr lang="en-US" dirty="0"/>
              <a:t>To declare more than one variable of the same type, use a comma-separated list: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int x = 5, y = 6, z = 50;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(x + y + z);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277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F05C-2B3C-4ECD-AFF4-5700B72E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Primitive vs Non-primitive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8DD8-9464-483D-95AF-4EB062BF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types are divided into </a:t>
            </a:r>
            <a:r>
              <a:rPr lang="en-US" b="1" dirty="0"/>
              <a:t>two</a:t>
            </a:r>
            <a:r>
              <a:rPr lang="en-US" dirty="0"/>
              <a:t> groups: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1) Primitive data types </a:t>
            </a:r>
            <a:r>
              <a:rPr lang="en-US" dirty="0"/>
              <a:t>- includes byte, short, int, long, float, double, </a:t>
            </a:r>
            <a:r>
              <a:rPr lang="en-US" dirty="0" err="1"/>
              <a:t>boolean</a:t>
            </a:r>
            <a:r>
              <a:rPr lang="en-US" dirty="0"/>
              <a:t> and char</a:t>
            </a:r>
          </a:p>
          <a:p>
            <a:pPr marL="0" indent="0">
              <a:buNone/>
            </a:pPr>
            <a:r>
              <a:rPr lang="en-US" b="1" dirty="0"/>
              <a:t>2) Non-primitive data types </a:t>
            </a:r>
            <a:r>
              <a:rPr lang="en-US" dirty="0"/>
              <a:t>- such as String, Arrays and Classes (you will learn more about these in a later chapter)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Primitive Data Types</a:t>
            </a:r>
          </a:p>
          <a:p>
            <a:pPr marL="0" indent="0">
              <a:buNone/>
            </a:pPr>
            <a:r>
              <a:rPr lang="en-US" dirty="0"/>
              <a:t>A primitive data type specifies the size and type of variable values, and it has no additional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eight primitive data types in Java: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866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AE1C-C936-4B49-866F-91C3FDD1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ED707-B6CE-49FE-A9EA-CF2B9B6A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(8)  -&gt; </a:t>
            </a:r>
            <a:r>
              <a:rPr lang="en-US" b="1" dirty="0">
                <a:solidFill>
                  <a:srgbClr val="C00000"/>
                </a:solidFill>
              </a:rPr>
              <a:t>1024</a:t>
            </a:r>
            <a:r>
              <a:rPr lang="en-US" dirty="0"/>
              <a:t> Bytes -&gt; 1024 Kilobytes -&gt; 1024 Megabytes -&gt; 1 Gigabytes -&gt; Terabyte –&gt; Petabyte</a:t>
            </a:r>
          </a:p>
          <a:p>
            <a:pPr lvl="3"/>
            <a:endParaRPr lang="en-US" dirty="0"/>
          </a:p>
          <a:p>
            <a:r>
              <a:rPr lang="en-US" dirty="0"/>
              <a:t>2^0 = 1 , 2^9 = 512</a:t>
            </a:r>
          </a:p>
          <a:p>
            <a:r>
              <a:rPr lang="en-IN" dirty="0"/>
              <a:t>2^1 = 2</a:t>
            </a:r>
          </a:p>
          <a:p>
            <a:r>
              <a:rPr lang="en-IN" dirty="0"/>
              <a:t>2^2 = 4</a:t>
            </a:r>
          </a:p>
          <a:p>
            <a:r>
              <a:rPr lang="en-IN" dirty="0"/>
              <a:t>2^3 = 8</a:t>
            </a:r>
          </a:p>
          <a:p>
            <a:r>
              <a:rPr lang="en-IN" dirty="0"/>
              <a:t>2^4 = 16</a:t>
            </a:r>
          </a:p>
          <a:p>
            <a:r>
              <a:rPr lang="en-IN" dirty="0"/>
              <a:t>2^5 = 32</a:t>
            </a:r>
          </a:p>
          <a:p>
            <a:r>
              <a:rPr lang="en-IN" dirty="0"/>
              <a:t>2^7 = 128</a:t>
            </a:r>
          </a:p>
          <a:p>
            <a:r>
              <a:rPr lang="en-IN" dirty="0"/>
              <a:t>2^8 = 256</a:t>
            </a:r>
          </a:p>
          <a:p>
            <a:r>
              <a:rPr lang="en-IN" dirty="0"/>
              <a:t>2^10 = </a:t>
            </a:r>
            <a:r>
              <a:rPr lang="en-IN" b="1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249626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3BB1-2BDF-4024-AE27-9419A7C1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b="1" dirty="0"/>
              <a:t>Use float or double?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0FC1-C958-4D78-8098-42798AD50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Use float or double?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precision of a floating-point value indicates how many digits the value can have after the decimal point. The precision of float is only six or seven decimal digits, while </a:t>
            </a:r>
            <a:r>
              <a:rPr lang="en-US" dirty="0">
                <a:solidFill>
                  <a:srgbClr val="C00000"/>
                </a:solidFill>
              </a:rPr>
              <a:t>double</a:t>
            </a:r>
            <a:r>
              <a:rPr lang="en-US" dirty="0"/>
              <a:t> variables have a precision of about 15 digits. Therefore it is safer to use double for most calculations. </a:t>
            </a:r>
          </a:p>
          <a:p>
            <a:pPr marL="0" indent="0">
              <a:buNone/>
            </a:pPr>
            <a:r>
              <a:rPr lang="en-US" b="1" dirty="0"/>
              <a:t>Scientific Numbers </a:t>
            </a:r>
          </a:p>
          <a:p>
            <a:pPr marL="0" indent="0">
              <a:buNone/>
            </a:pPr>
            <a:r>
              <a:rPr lang="en-US" dirty="0"/>
              <a:t>A floating point number can also be a scientific number with an "e" to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float</a:t>
            </a:r>
            <a:r>
              <a:rPr lang="en-US" dirty="0"/>
              <a:t> f1 = 35e3f;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double</a:t>
            </a:r>
            <a:r>
              <a:rPr lang="en-US" dirty="0"/>
              <a:t> d1 = 12E4d;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(f1);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(d1); indicate the power of 10: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8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033463"/>
            <a:ext cx="7918450" cy="5384800"/>
          </a:xfrm>
        </p:spPr>
        <p:txBody>
          <a:bodyPr/>
          <a:lstStyle/>
          <a:p>
            <a:r>
              <a:rPr lang="en-US" altLang="en-US" sz="2800" dirty="0">
                <a:latin typeface="Calibri" pitchFamily="34" charset="0"/>
              </a:rPr>
              <a:t>The invention of the microprocessor revolutionized computers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Java: History (2)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56227" y="2590800"/>
            <a:ext cx="3757613" cy="969963"/>
            <a:chOff x="739774" y="1920875"/>
            <a:chExt cx="3758305" cy="970366"/>
          </a:xfrm>
        </p:grpSpPr>
        <p:pic>
          <p:nvPicPr>
            <p:cNvPr id="4104" name="Picture 6" descr="Early microprocesso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75" y="1920875"/>
              <a:ext cx="3147137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TextBox 1"/>
            <p:cNvSpPr txBox="1">
              <a:spLocks noChangeArrowheads="1"/>
            </p:cNvSpPr>
            <p:nvPr/>
          </p:nvSpPr>
          <p:spPr bwMode="auto">
            <a:xfrm>
              <a:off x="739774" y="2705100"/>
              <a:ext cx="3758305" cy="18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/>
            <a:lstStyle>
              <a:lvl1pPr eaLnBrk="0" hangingPunct="0">
                <a:spcBef>
                  <a:spcPct val="3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10000"/>
                </a:spcBef>
                <a:buSzPct val="100000"/>
                <a:buFont typeface="Times New Roman" pitchFamily="18" charset="0"/>
                <a:buChar char="-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Arial" pitchFamily="34" charset="0"/>
                </a:rPr>
                <a:t>From the “Intel museum” www.intel.com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19600" y="1920875"/>
            <a:ext cx="3492500" cy="4498975"/>
            <a:chOff x="4498079" y="1920875"/>
            <a:chExt cx="3492499" cy="4498253"/>
          </a:xfrm>
        </p:grpSpPr>
        <p:sp>
          <p:nvSpPr>
            <p:cNvPr id="4102" name="TextBox 1"/>
            <p:cNvSpPr txBox="1">
              <a:spLocks noChangeArrowheads="1"/>
            </p:cNvSpPr>
            <p:nvPr/>
          </p:nvSpPr>
          <p:spPr bwMode="auto">
            <a:xfrm>
              <a:off x="4498079" y="6101586"/>
              <a:ext cx="3492499" cy="317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/>
            <a:lstStyle>
              <a:lvl1pPr eaLnBrk="0" hangingPunct="0">
                <a:spcBef>
                  <a:spcPct val="3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10000"/>
                </a:spcBef>
                <a:buSzPct val="100000"/>
                <a:buFont typeface="Times New Roman" pitchFamily="18" charset="0"/>
                <a:buChar char="-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itchFamily="34" charset="0"/>
                </a:rPr>
                <a:t>Image courtesy of James Tam</a:t>
              </a:r>
            </a:p>
          </p:txBody>
        </p:sp>
        <p:pic>
          <p:nvPicPr>
            <p:cNvPr id="4103" name="Picture 7" descr="https://fbcdn-sphotos-a-a.akamaihd.net/hphotos-ak-ash3/946943_10151551541606836_2110209313_n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10"/>
            <a:stretch>
              <a:fillRect/>
            </a:stretch>
          </p:blipFill>
          <p:spPr bwMode="auto">
            <a:xfrm>
              <a:off x="4498079" y="1920875"/>
              <a:ext cx="2843833" cy="4180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113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76250" algn="l"/>
              </a:tabLst>
            </a:pPr>
            <a:r>
              <a:rPr lang="en-US" altLang="en-US" sz="3200" dirty="0"/>
              <a:t>It was believed that the logical next step for microprocessors was to have them run intelligent consumer electronics.</a:t>
            </a:r>
          </a:p>
          <a:p>
            <a:pPr lvl="1">
              <a:tabLst>
                <a:tab pos="476250" algn="l"/>
              </a:tabLst>
            </a:pPr>
            <a:r>
              <a:rPr lang="en-US" altLang="en-US" sz="2800" dirty="0" err="1"/>
              <a:t>IoT“Smart</a:t>
            </a:r>
            <a:r>
              <a:rPr lang="en-US" altLang="en-US" sz="2800" dirty="0"/>
              <a:t> homes”, </a:t>
            </a:r>
            <a:r>
              <a:rPr lang="en-US" altLang="en-US" sz="2800" dirty="0">
                <a:solidFill>
                  <a:srgbClr val="C00000"/>
                </a:solidFill>
              </a:rPr>
              <a:t>#embedded #Router www(GAN) </a:t>
            </a:r>
            <a:r>
              <a:rPr lang="en-US" altLang="en-US" sz="2800" dirty="0"/>
              <a:t>loss of packet </a:t>
            </a:r>
            <a:r>
              <a:rPr lang="en-US" altLang="en-US" sz="2800" dirty="0">
                <a:solidFill>
                  <a:srgbClr val="C00000"/>
                </a:solidFill>
              </a:rPr>
              <a:t>#lossy and lossless transmissions</a:t>
            </a:r>
          </a:p>
          <a:p>
            <a:pPr lvl="1">
              <a:tabLst>
                <a:tab pos="476250" algn="l"/>
              </a:tabLst>
            </a:pPr>
            <a:r>
              <a:rPr lang="en-US" altLang="en-US" sz="2800" dirty="0"/>
              <a:t>“Smart washer-dryers”</a:t>
            </a:r>
          </a:p>
          <a:p>
            <a:pPr lvl="1">
              <a:tabLst>
                <a:tab pos="476250" algn="l"/>
              </a:tabLst>
            </a:pPr>
            <a:r>
              <a:rPr lang="en-US" altLang="en-US" sz="2800" dirty="0"/>
              <a:t>“Smart vacuums”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Java: History (3)</a:t>
            </a:r>
          </a:p>
        </p:txBody>
      </p:sp>
    </p:spTree>
    <p:extLst>
      <p:ext uri="{BB962C8B-B14F-4D97-AF65-F5344CB8AC3E}">
        <p14:creationId xmlns:p14="http://schemas.microsoft.com/office/powerpoint/2010/main" val="351643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History (4)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9962"/>
            <a:ext cx="8229600" cy="5410200"/>
          </a:xfrm>
        </p:spPr>
        <p:txBody>
          <a:bodyPr/>
          <a:lstStyle/>
          <a:p>
            <a:pPr marL="228600" indent="-228600">
              <a:tabLst>
                <a:tab pos="476250" algn="l"/>
              </a:tabLst>
            </a:pPr>
            <a:r>
              <a:rPr lang="en-US" altLang="en-US" sz="2800" dirty="0">
                <a:solidFill>
                  <a:srgbClr val="C00000"/>
                </a:solidFill>
              </a:rPr>
              <a:t>Sun Microsystems  </a:t>
            </a:r>
            <a:r>
              <a:rPr lang="en-US" altLang="en-US" sz="2800" dirty="0"/>
              <a:t>funded an internal research project “Green” to investigate this opportunity.</a:t>
            </a:r>
          </a:p>
          <a:p>
            <a:pPr marL="482600" lvl="1" indent="-249238">
              <a:tabLst>
                <a:tab pos="476250" algn="l"/>
              </a:tabLst>
            </a:pPr>
            <a:r>
              <a:rPr lang="en-US" altLang="en-US" sz="2400" dirty="0"/>
              <a:t>Result: A programming language called “</a:t>
            </a:r>
            <a:r>
              <a:rPr lang="en-US" altLang="en-US" sz="2400" b="1" i="1" dirty="0"/>
              <a:t>Oak”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763588" y="5888038"/>
            <a:ext cx="67167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3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10000"/>
              </a:spcBef>
              <a:buSzPct val="100000"/>
              <a:buFont typeface="Times New Roman" pitchFamily="18" charset="0"/>
              <a:buChar char="-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1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1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 dirty="0">
                <a:solidFill>
                  <a:schemeClr val="accent2"/>
                </a:solidFill>
                <a:latin typeface="Arial" pitchFamily="34" charset="0"/>
              </a:rPr>
              <a:t>Blatant advertisement: James Gosling was a graduate of the U of Calgary, in 1977 Computer Science program</a:t>
            </a:r>
          </a:p>
        </p:txBody>
      </p:sp>
      <p:pic>
        <p:nvPicPr>
          <p:cNvPr id="6154" name="Picture 10" descr="http://www.ucalgary.ca/news/files/news/images/gos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5"/>
          <a:stretch>
            <a:fillRect/>
          </a:stretch>
        </p:blipFill>
        <p:spPr bwMode="auto">
          <a:xfrm>
            <a:off x="1981200" y="2524810"/>
            <a:ext cx="3315965" cy="336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7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ie carumba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History (5)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341438"/>
            <a:ext cx="7773987" cy="5140325"/>
          </a:xfrm>
        </p:spPr>
        <p:txBody>
          <a:bodyPr/>
          <a:lstStyle/>
          <a:p>
            <a:pPr marL="630238" lvl="1" indent="-249238">
              <a:tabLst>
                <a:tab pos="630238" algn="l"/>
              </a:tabLst>
            </a:pPr>
            <a:r>
              <a:rPr lang="en-US" altLang="en-US" sz="2400" dirty="0">
                <a:latin typeface="Calibri" pitchFamily="34" charset="0"/>
              </a:rPr>
              <a:t>Problem: There was already a programming language called Oak. </a:t>
            </a:r>
          </a:p>
          <a:p>
            <a:pPr marL="630238" lvl="1" indent="-249238">
              <a:tabLst>
                <a:tab pos="630238" algn="l"/>
              </a:tabLst>
            </a:pPr>
            <a:r>
              <a:rPr lang="en-US" altLang="en-US" sz="2400" dirty="0">
                <a:latin typeface="Calibri" pitchFamily="34" charset="0"/>
              </a:rPr>
              <a:t>The “Green” team met at a </a:t>
            </a:r>
            <a:r>
              <a:rPr lang="en-US" altLang="en-US" sz="2400" i="1" dirty="0">
                <a:solidFill>
                  <a:srgbClr val="C00000"/>
                </a:solidFill>
                <a:latin typeface="Calibri" pitchFamily="34" charset="0"/>
              </a:rPr>
              <a:t>local coffee </a:t>
            </a:r>
            <a:r>
              <a:rPr lang="en-US" altLang="en-US" sz="2400" dirty="0">
                <a:latin typeface="Calibri" pitchFamily="34" charset="0"/>
              </a:rPr>
              <a:t>shop to come up with another name...</a:t>
            </a:r>
          </a:p>
          <a:p>
            <a:pPr marL="835025" lvl="2" indent="-90488">
              <a:tabLst>
                <a:tab pos="630238" algn="l"/>
              </a:tabLst>
            </a:pPr>
            <a:r>
              <a:rPr lang="en-US" altLang="en-US" sz="2400" b="1" i="1" dirty="0">
                <a:latin typeface="Calibri" pitchFamily="34" charset="0"/>
              </a:rPr>
              <a:t>Java!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/>
          <a:stretch>
            <a:fillRect/>
          </a:stretch>
        </p:blipFill>
        <p:spPr bwMode="auto">
          <a:xfrm>
            <a:off x="1447800" y="3810000"/>
            <a:ext cx="270827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82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08075"/>
            <a:ext cx="8458200" cy="5045075"/>
          </a:xfrm>
        </p:spPr>
        <p:txBody>
          <a:bodyPr/>
          <a:lstStyle/>
          <a:p>
            <a:pPr marL="114300" indent="-114300">
              <a:tabLst>
                <a:tab pos="476250" algn="l"/>
              </a:tabLst>
            </a:pPr>
            <a:r>
              <a:rPr lang="en-US" altLang="en-US" dirty="0">
                <a:latin typeface="Calibri" pitchFamily="34" charset="0"/>
              </a:rPr>
              <a:t>The concept of intelligent devices didn’t catch on.</a:t>
            </a:r>
          </a:p>
          <a:p>
            <a:pPr marL="114300" indent="-114300">
              <a:tabLst>
                <a:tab pos="476250" algn="l"/>
              </a:tabLst>
            </a:pPr>
            <a:r>
              <a:rPr lang="en-US" altLang="en-US" dirty="0">
                <a:latin typeface="Calibri" pitchFamily="34" charset="0"/>
              </a:rPr>
              <a:t>Project Green and work on the Java language was nearly canceled.</a:t>
            </a:r>
          </a:p>
          <a:p>
            <a:pPr marL="114300" indent="-114300">
              <a:tabLst>
                <a:tab pos="476250" algn="l"/>
              </a:tabLst>
            </a:pPr>
            <a:endParaRPr lang="en-US" altLang="en-US" dirty="0">
              <a:latin typeface="Calibri" pitchFamily="34" charset="0"/>
            </a:endParaRPr>
          </a:p>
          <a:p>
            <a:pPr marL="114300" indent="-114300">
              <a:tabLst>
                <a:tab pos="476250" algn="l"/>
              </a:tabLst>
            </a:pPr>
            <a:endParaRPr lang="en-US" altLang="en-US" dirty="0">
              <a:latin typeface="Calibri" pitchFamily="34" charset="0"/>
            </a:endParaRPr>
          </a:p>
          <a:p>
            <a:pPr marL="114300" indent="-114300">
              <a:tabLst>
                <a:tab pos="476250" algn="l"/>
              </a:tabLst>
            </a:pPr>
            <a:r>
              <a:rPr lang="en-US" altLang="en-US" dirty="0">
                <a:latin typeface="Calibri" pitchFamily="34" charset="0"/>
              </a:rPr>
              <a:t>Bug vs Debugging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Java: History (6)</a:t>
            </a:r>
          </a:p>
        </p:txBody>
      </p:sp>
    </p:spTree>
    <p:extLst>
      <p:ext uri="{BB962C8B-B14F-4D97-AF65-F5344CB8AC3E}">
        <p14:creationId xmlns:p14="http://schemas.microsoft.com/office/powerpoint/2010/main" val="40938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15"/>
            </p:par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Java: History (7)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4300" indent="-114300">
              <a:tabLst>
                <a:tab pos="476250" algn="l"/>
              </a:tabLst>
            </a:pPr>
            <a:r>
              <a:rPr lang="en-CA" altLang="en-US" dirty="0"/>
              <a:t>The popularity of the Internet resulted in Sun’s re-focusing of Java on computers.</a:t>
            </a:r>
          </a:p>
          <a:p>
            <a:pPr marL="114300" indent="-114300">
              <a:tabLst>
                <a:tab pos="476250" algn="l"/>
              </a:tabLst>
            </a:pPr>
            <a:r>
              <a:rPr lang="en-CA" altLang="en-US" dirty="0"/>
              <a:t>Prior to the advent of Java, web pages allowed you to download only text and images.</a:t>
            </a:r>
          </a:p>
          <a:p>
            <a:pPr marL="114300" indent="-114300">
              <a:tabLst>
                <a:tab pos="476250" algn="l"/>
              </a:tabLst>
            </a:pPr>
            <a:endParaRPr lang="en-CA" altLang="en-US" dirty="0"/>
          </a:p>
          <a:p>
            <a:pPr marL="114300" indent="-114300">
              <a:tabLst>
                <a:tab pos="476250" algn="l"/>
              </a:tabLst>
            </a:pPr>
            <a:endParaRPr lang="en-CA" altLang="en-US" dirty="0"/>
          </a:p>
          <a:p>
            <a:pPr marL="114300" indent="-114300">
              <a:tabLst>
                <a:tab pos="476250" algn="l"/>
              </a:tabLst>
            </a:pPr>
            <a:endParaRPr lang="en-CA" altLang="en-US" dirty="0"/>
          </a:p>
          <a:p>
            <a:pPr marL="114300" indent="-114300">
              <a:tabLst>
                <a:tab pos="476250" algn="l"/>
              </a:tabLst>
            </a:pPr>
            <a:endParaRPr lang="en-CA" altLang="en-US" dirty="0"/>
          </a:p>
          <a:p>
            <a:pPr marL="114300" indent="-114300">
              <a:tabLst>
                <a:tab pos="476250" algn="l"/>
              </a:tabLst>
            </a:pPr>
            <a:endParaRPr lang="en-CA" altLang="en-US" dirty="0"/>
          </a:p>
          <a:p>
            <a:pPr marL="114300" indent="-114300">
              <a:tabLst>
                <a:tab pos="476250" algn="l"/>
              </a:tabLst>
            </a:pPr>
            <a:endParaRPr lang="en-CA" altLang="en-US" dirty="0"/>
          </a:p>
          <a:p>
            <a:pPr marL="114300" indent="-114300">
              <a:tabLst>
                <a:tab pos="476250" algn="l"/>
              </a:tabLst>
            </a:pPr>
            <a:endParaRPr lang="en-CA" altLang="en-US" dirty="0"/>
          </a:p>
          <a:p>
            <a:pPr marL="114300" indent="-114300">
              <a:tabLst>
                <a:tab pos="476250" algn="l"/>
              </a:tabLst>
            </a:pPr>
            <a:endParaRPr lang="en-CA" altLang="en-US" dirty="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7678738" y="2571750"/>
            <a:ext cx="5180012" cy="0"/>
            <a:chOff x="0" y="0"/>
            <a:chExt cx="3263" cy="0"/>
          </a:xfrm>
        </p:grpSpPr>
        <p:sp>
          <p:nvSpPr>
            <p:cNvPr id="923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3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10000"/>
                </a:spcBef>
                <a:buSzPct val="100000"/>
                <a:buFont typeface="Times New Roman" pitchFamily="18" charset="0"/>
                <a:buChar char="-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latin typeface="Arial" pitchFamily="34" charset="0"/>
              </a:endParaRPr>
            </a:p>
          </p:txBody>
        </p:sp>
        <p:sp>
          <p:nvSpPr>
            <p:cNvPr id="923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3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10000"/>
                </a:spcBef>
                <a:buSzPct val="100000"/>
                <a:buFont typeface="Times New Roman" pitchFamily="18" charset="0"/>
                <a:buChar char="-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latin typeface="Arial" pitchFamily="34" charset="0"/>
              </a:endParaRPr>
            </a:p>
          </p:txBody>
        </p:sp>
      </p:grp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533400" y="3657600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3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10000"/>
              </a:spcBef>
              <a:buSzPct val="100000"/>
              <a:buFont typeface="Times New Roman" pitchFamily="18" charset="0"/>
              <a:buChar char="-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1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1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Arial" pitchFamily="34" charset="0"/>
              </a:rPr>
              <a:t>Your computer at home running a web browser</a:t>
            </a:r>
          </a:p>
        </p:txBody>
      </p:sp>
      <p:pic>
        <p:nvPicPr>
          <p:cNvPr id="922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0"/>
          <a:stretch>
            <a:fillRect/>
          </a:stretch>
        </p:blipFill>
        <p:spPr bwMode="auto">
          <a:xfrm>
            <a:off x="5522285" y="481648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21" y="4564912"/>
            <a:ext cx="14478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876550" y="4598998"/>
            <a:ext cx="2667000" cy="495301"/>
            <a:chOff x="1812" y="2897"/>
            <a:chExt cx="1680" cy="312"/>
          </a:xfrm>
        </p:grpSpPr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>
              <a:off x="1812" y="3209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9233" name="Text Box 15"/>
            <p:cNvSpPr txBox="1">
              <a:spLocks noChangeArrowheads="1"/>
            </p:cNvSpPr>
            <p:nvPr/>
          </p:nvSpPr>
          <p:spPr bwMode="auto">
            <a:xfrm>
              <a:off x="2016" y="2897"/>
              <a:ext cx="115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3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10000"/>
                </a:spcBef>
                <a:buSzPct val="100000"/>
                <a:buFont typeface="Times New Roman" pitchFamily="18" charset="0"/>
                <a:buChar char="-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1600">
                  <a:latin typeface="Arial" pitchFamily="34" charset="0"/>
                </a:rPr>
                <a:t>User clicks on a link 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352107" y="4572000"/>
            <a:ext cx="4591050" cy="1463675"/>
            <a:chOff x="1008" y="2832"/>
            <a:chExt cx="2892" cy="922"/>
          </a:xfrm>
        </p:grpSpPr>
        <p:pic>
          <p:nvPicPr>
            <p:cNvPr id="9228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10"/>
            <a:stretch>
              <a:fillRect/>
            </a:stretch>
          </p:blipFill>
          <p:spPr bwMode="auto">
            <a:xfrm>
              <a:off x="1008" y="2832"/>
              <a:ext cx="96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9" name="Group 18"/>
            <p:cNvGrpSpPr>
              <a:grpSpLocks/>
            </p:cNvGrpSpPr>
            <p:nvPr/>
          </p:nvGrpSpPr>
          <p:grpSpPr bwMode="auto">
            <a:xfrm>
              <a:off x="1943" y="3408"/>
              <a:ext cx="1957" cy="346"/>
              <a:chOff x="1943" y="3408"/>
              <a:chExt cx="1957" cy="346"/>
            </a:xfrm>
          </p:grpSpPr>
          <p:sp>
            <p:nvSpPr>
              <p:cNvPr id="9230" name="Line 19"/>
              <p:cNvSpPr>
                <a:spLocks noChangeShapeType="1"/>
              </p:cNvSpPr>
              <p:nvPr/>
            </p:nvSpPr>
            <p:spPr bwMode="auto">
              <a:xfrm flipH="1">
                <a:off x="1943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31" name="Text Box 20"/>
              <p:cNvSpPr txBox="1">
                <a:spLocks noChangeArrowheads="1"/>
              </p:cNvSpPr>
              <p:nvPr/>
            </p:nvSpPr>
            <p:spPr bwMode="auto">
              <a:xfrm>
                <a:off x="2172" y="3446"/>
                <a:ext cx="172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3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10000"/>
                  </a:spcBef>
                  <a:buSzPct val="100000"/>
                  <a:buFont typeface="Times New Roman" pitchFamily="18" charset="0"/>
                  <a:buChar char="-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ct val="1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10000"/>
                  </a:spcBef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10000"/>
                  </a:spcBef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CA" altLang="en-US" sz="1600">
                    <a:latin typeface="Arial" pitchFamily="34" charset="0"/>
                  </a:rPr>
                  <a:t>Images and text get downloaded</a:t>
                </a:r>
              </a:p>
            </p:txBody>
          </p:sp>
        </p:grpSp>
      </p:grpSp>
      <p:sp>
        <p:nvSpPr>
          <p:cNvPr id="9227" name="Text Box 21"/>
          <p:cNvSpPr txBox="1">
            <a:spLocks noChangeArrowheads="1"/>
          </p:cNvSpPr>
          <p:nvPr/>
        </p:nvSpPr>
        <p:spPr bwMode="auto">
          <a:xfrm>
            <a:off x="5553518" y="4205300"/>
            <a:ext cx="1819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3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10000"/>
              </a:spcBef>
              <a:buSzPct val="100000"/>
              <a:buFont typeface="Times New Roman" pitchFamily="18" charset="0"/>
              <a:buChar char="-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1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1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>
                <a:latin typeface="Arial" pitchFamily="34" charset="0"/>
              </a:rPr>
              <a:t>Server containing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>
                <a:latin typeface="Arial" pitchFamily="34" charset="0"/>
              </a:rPr>
              <a:t>web page</a:t>
            </a:r>
          </a:p>
        </p:txBody>
      </p:sp>
    </p:spTree>
    <p:extLst>
      <p:ext uri="{BB962C8B-B14F-4D97-AF65-F5344CB8AC3E}">
        <p14:creationId xmlns:p14="http://schemas.microsoft.com/office/powerpoint/2010/main" val="19308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3400" y="3657600"/>
            <a:ext cx="2286000" cy="2022057"/>
            <a:chOff x="533400" y="3657600"/>
            <a:chExt cx="2286000" cy="2022057"/>
          </a:xfrm>
        </p:grpSpPr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4616032"/>
              <a:ext cx="1447800" cy="106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533400" y="3657600"/>
              <a:ext cx="22860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3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10000"/>
                </a:spcBef>
                <a:buSzPct val="100000"/>
                <a:buFont typeface="Times New Roman" pitchFamily="18" charset="0"/>
                <a:buChar char="-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altLang="en-US" sz="1600" b="1">
                  <a:latin typeface="Arial" pitchFamily="34" charset="0"/>
                </a:rPr>
                <a:t>Your computer at home running a web browser</a:t>
              </a:r>
            </a:p>
          </p:txBody>
        </p:sp>
      </p:grpSp>
      <p:sp>
        <p:nvSpPr>
          <p:cNvPr id="16487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81000" y="952500"/>
            <a:ext cx="8229600" cy="5410200"/>
          </a:xfrm>
        </p:spPr>
        <p:txBody>
          <a:bodyPr/>
          <a:lstStyle/>
          <a:p>
            <a:r>
              <a:rPr lang="en-US" altLang="en-US"/>
              <a:t>Java </a:t>
            </a:r>
            <a:r>
              <a:rPr lang="en-CA" altLang="en-US"/>
              <a:t>enabled web browsers allowed for the downloading of programs (Applets).</a:t>
            </a:r>
          </a:p>
          <a:p>
            <a:r>
              <a:rPr lang="en-CA" altLang="en-US"/>
              <a:t>Java is still used in this context today:</a:t>
            </a:r>
          </a:p>
          <a:p>
            <a:pPr lvl="1"/>
            <a:r>
              <a:rPr lang="en-CA" altLang="en-US"/>
              <a:t>Facebook (older version)</a:t>
            </a:r>
          </a:p>
          <a:p>
            <a:pPr lvl="1"/>
            <a:r>
              <a:rPr lang="en-CA" altLang="en-US"/>
              <a:t>Hotmail (older version)</a:t>
            </a:r>
          </a:p>
          <a:p>
            <a:endParaRPr lang="en-US" altLang="en-US"/>
          </a:p>
        </p:txBody>
      </p:sp>
      <p:sp>
        <p:nvSpPr>
          <p:cNvPr id="1024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Java: History (8)</a:t>
            </a:r>
            <a:endParaRPr lang="en-US" altLang="en-US"/>
          </a:p>
        </p:txBody>
      </p:sp>
      <p:grpSp>
        <p:nvGrpSpPr>
          <p:cNvPr id="10245" name="Group 15"/>
          <p:cNvGrpSpPr>
            <a:grpSpLocks/>
          </p:cNvGrpSpPr>
          <p:nvPr/>
        </p:nvGrpSpPr>
        <p:grpSpPr bwMode="auto">
          <a:xfrm>
            <a:off x="7894638" y="2787650"/>
            <a:ext cx="5180012" cy="0"/>
            <a:chOff x="0" y="0"/>
            <a:chExt cx="3263" cy="0"/>
          </a:xfrm>
        </p:grpSpPr>
        <p:sp>
          <p:nvSpPr>
            <p:cNvPr id="10255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3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10000"/>
                </a:spcBef>
                <a:buSzPct val="100000"/>
                <a:buFont typeface="Times New Roman" pitchFamily="18" charset="0"/>
                <a:buChar char="-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latin typeface="Arial" pitchFamily="34" charset="0"/>
              </a:endParaRPr>
            </a:p>
          </p:txBody>
        </p:sp>
        <p:sp>
          <p:nvSpPr>
            <p:cNvPr id="1025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326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3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10000"/>
                </a:spcBef>
                <a:buSzPct val="100000"/>
                <a:buFont typeface="Times New Roman" pitchFamily="18" charset="0"/>
                <a:buChar char="-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latin typeface="Arial" pitchFamily="34" charset="0"/>
              </a:endParaRPr>
            </a:p>
          </p:txBody>
        </p:sp>
      </p:grpSp>
      <p:sp>
        <p:nvSpPr>
          <p:cNvPr id="164890" name="Text Box 26"/>
          <p:cNvSpPr txBox="1">
            <a:spLocks noChangeArrowheads="1"/>
          </p:cNvSpPr>
          <p:nvPr/>
        </p:nvSpPr>
        <p:spPr bwMode="auto">
          <a:xfrm>
            <a:off x="0" y="6142038"/>
            <a:ext cx="777716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eaLnBrk="0" hangingPunct="0">
              <a:spcBef>
                <a:spcPct val="3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10000"/>
              </a:spcBef>
              <a:buSzPct val="100000"/>
              <a:buFont typeface="Times New Roman" pitchFamily="18" charset="0"/>
              <a:buChar char="-"/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1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1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400">
                <a:latin typeface="Arial" pitchFamily="34" charset="0"/>
              </a:rPr>
              <a:t>Java version of the Game of Life: </a:t>
            </a:r>
            <a:r>
              <a:rPr lang="en-CA" altLang="en-US" sz="1400" b="1" i="1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CA" altLang="en-US" sz="1400">
                <a:latin typeface="Arial" pitchFamily="34" charset="0"/>
                <a:hlinkClick r:id="rId3"/>
              </a:rPr>
              <a:t>http://www.bitstorm.org/gameoflife/</a:t>
            </a:r>
            <a:endParaRPr lang="en-CA" altLang="en-US" sz="1400"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400">
                <a:latin typeface="Arial" pitchFamily="34" charset="0"/>
              </a:rPr>
              <a:t>Online checkers:                            </a:t>
            </a:r>
            <a:r>
              <a:rPr lang="en-CA" altLang="en-US" sz="1400">
                <a:latin typeface="Arial" pitchFamily="34" charset="0"/>
                <a:hlinkClick r:id="rId4"/>
              </a:rPr>
              <a:t>http://www.darkfish.com/checkers/index.html</a:t>
            </a:r>
            <a:endParaRPr lang="en-CA" altLang="en-US" sz="1400">
              <a:latin typeface="Arial" pitchFamily="34" charset="0"/>
            </a:endParaRPr>
          </a:p>
        </p:txBody>
      </p:sp>
      <p:grpSp>
        <p:nvGrpSpPr>
          <p:cNvPr id="38" name="Group 13"/>
          <p:cNvGrpSpPr>
            <a:grpSpLocks/>
          </p:cNvGrpSpPr>
          <p:nvPr/>
        </p:nvGrpSpPr>
        <p:grpSpPr bwMode="auto">
          <a:xfrm>
            <a:off x="2876550" y="4598998"/>
            <a:ext cx="2667000" cy="495301"/>
            <a:chOff x="1812" y="2897"/>
            <a:chExt cx="1680" cy="312"/>
          </a:xfrm>
        </p:grpSpPr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812" y="3209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2016" y="2897"/>
              <a:ext cx="115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3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10000"/>
                </a:spcBef>
                <a:buSzPct val="100000"/>
                <a:buFont typeface="Times New Roman" pitchFamily="18" charset="0"/>
                <a:buChar char="-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1600">
                  <a:latin typeface="Arial" pitchFamily="34" charset="0"/>
                </a:rPr>
                <a:t>User clicks on a link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55713" y="4580590"/>
            <a:ext cx="4429807" cy="1222468"/>
            <a:chOff x="1255713" y="4580590"/>
            <a:chExt cx="4429807" cy="1222468"/>
          </a:xfrm>
        </p:grpSpPr>
        <p:pic>
          <p:nvPicPr>
            <p:cNvPr id="32" name="Picture 2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1" b="4167"/>
            <a:stretch>
              <a:fillRect/>
            </a:stretch>
          </p:blipFill>
          <p:spPr bwMode="auto">
            <a:xfrm>
              <a:off x="1255713" y="4580590"/>
              <a:ext cx="1524000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oup 18"/>
            <p:cNvGrpSpPr>
              <a:grpSpLocks/>
            </p:cNvGrpSpPr>
            <p:nvPr/>
          </p:nvGrpSpPr>
          <p:grpSpPr bwMode="auto">
            <a:xfrm>
              <a:off x="2834369" y="5496670"/>
              <a:ext cx="2851151" cy="306388"/>
              <a:chOff x="2874" y="2957"/>
              <a:chExt cx="1796" cy="193"/>
            </a:xfrm>
          </p:grpSpPr>
          <p:sp>
            <p:nvSpPr>
              <p:cNvPr id="44" name="Line 19"/>
              <p:cNvSpPr>
                <a:spLocks noChangeShapeType="1"/>
              </p:cNvSpPr>
              <p:nvPr/>
            </p:nvSpPr>
            <p:spPr bwMode="auto">
              <a:xfrm flipH="1">
                <a:off x="2874" y="2957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Text Box 20"/>
              <p:cNvSpPr txBox="1">
                <a:spLocks noChangeArrowheads="1"/>
              </p:cNvSpPr>
              <p:nvPr/>
            </p:nvSpPr>
            <p:spPr bwMode="auto">
              <a:xfrm>
                <a:off x="2942" y="2995"/>
                <a:ext cx="17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3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10000"/>
                  </a:spcBef>
                  <a:buSzPct val="100000"/>
                  <a:buFont typeface="Times New Roman" pitchFamily="18" charset="0"/>
                  <a:buChar char="-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ct val="1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10000"/>
                  </a:spcBef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10000"/>
                  </a:spcBef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CA" altLang="en-US" sz="1600">
                    <a:latin typeface="Arial" pitchFamily="34" charset="0"/>
                  </a:rPr>
                  <a:t>Java applet downloaded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522285" y="4205300"/>
            <a:ext cx="1850508" cy="1906588"/>
            <a:chOff x="5522285" y="4205300"/>
            <a:chExt cx="1850508" cy="1906588"/>
          </a:xfrm>
        </p:grpSpPr>
        <p:pic>
          <p:nvPicPr>
            <p:cNvPr id="1025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43"/>
            <a:stretch>
              <a:fillRect/>
            </a:stretch>
          </p:blipFill>
          <p:spPr bwMode="auto">
            <a:xfrm>
              <a:off x="5522285" y="4816488"/>
              <a:ext cx="1295400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5553518" y="4205300"/>
              <a:ext cx="1819275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spcBef>
                  <a:spcPct val="3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10000"/>
                </a:spcBef>
                <a:buSzPct val="100000"/>
                <a:buFont typeface="Times New Roman" pitchFamily="18" charset="0"/>
                <a:buChar char="-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1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altLang="en-US" sz="1600" b="1">
                  <a:latin typeface="Arial" pitchFamily="34" charset="0"/>
                </a:rPr>
                <a:t>Server containing a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CA" altLang="en-US" sz="1600" b="1">
                  <a:latin typeface="Arial" pitchFamily="34" charset="0"/>
                </a:rPr>
                <a:t>web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77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8" grpId="0" uiExpand="1" build="p"/>
      <p:bldP spid="164890" grpId="0" uiExpan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32707</TotalTime>
  <Words>1343</Words>
  <Application>Microsoft Office PowerPoint</Application>
  <PresentationFormat>On-screen Show (4:3)</PresentationFormat>
  <Paragraphs>183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Times New Roman</vt:lpstr>
      <vt:lpstr>verdana</vt:lpstr>
      <vt:lpstr>verdana</vt:lpstr>
      <vt:lpstr>Office Theme</vt:lpstr>
      <vt:lpstr> History of Java</vt:lpstr>
      <vt:lpstr>Java: History</vt:lpstr>
      <vt:lpstr>Java: History (2)</vt:lpstr>
      <vt:lpstr>Java: History (3)</vt:lpstr>
      <vt:lpstr>Java History (4)</vt:lpstr>
      <vt:lpstr>Java History (5)</vt:lpstr>
      <vt:lpstr>Java: History (6)</vt:lpstr>
      <vt:lpstr>Java: History (7)</vt:lpstr>
      <vt:lpstr>Java: History (8)</vt:lpstr>
      <vt:lpstr>Why ‘Javac’ &amp; ‘Java’: Consequence Of Java History</vt:lpstr>
      <vt:lpstr>Adding Java Code To A Webpage</vt:lpstr>
      <vt:lpstr>Java Timeline</vt:lpstr>
      <vt:lpstr>Features of Java</vt:lpstr>
      <vt:lpstr>Structure of Java</vt:lpstr>
      <vt:lpstr>After This Section You Should Now Know</vt:lpstr>
      <vt:lpstr>UNIT 1: Primitive Types in Java (2.5 – 5%)</vt:lpstr>
      <vt:lpstr> Declaring (Creating) Variables </vt:lpstr>
      <vt:lpstr> Final Variables </vt:lpstr>
      <vt:lpstr>Other Types</vt:lpstr>
      <vt:lpstr> Display Variables </vt:lpstr>
      <vt:lpstr>Display Variables …contd</vt:lpstr>
      <vt:lpstr>Primitive vs Non-primitive</vt:lpstr>
      <vt:lpstr>PowerPoint Presentation</vt:lpstr>
      <vt:lpstr>Use float or double?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history of Java</dc:title>
  <dc:creator>James Tam</dc:creator>
  <cp:keywords>Java;history;James Gosling;Intelligent devices</cp:keywords>
  <cp:lastModifiedBy>Victor Agughasi</cp:lastModifiedBy>
  <cp:revision>809</cp:revision>
  <dcterms:created xsi:type="dcterms:W3CDTF">2013-08-26T22:54:00Z</dcterms:created>
  <dcterms:modified xsi:type="dcterms:W3CDTF">2021-01-31T18:49:59Z</dcterms:modified>
</cp:coreProperties>
</file>