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58" r:id="rId7"/>
    <p:sldId id="260" r:id="rId8"/>
    <p:sldId id="261" r:id="rId9"/>
    <p:sldId id="29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Rajatha S, Asst. Prof, Dept. Of MCA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/>
              <a:t>RNSIT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0" y="1219200"/>
            <a:ext cx="8432804" cy="4953000"/>
          </a:xfrm>
        </p:spPr>
        <p:txBody>
          <a:bodyPr/>
          <a:lstStyle>
            <a:lvl1pPr marL="349250" indent="-349250">
              <a:spcBef>
                <a:spcPts val="1800"/>
              </a:spcBef>
              <a:buSzPct val="90000"/>
              <a:buFont typeface="Wingdings" pitchFamily="2" charset="2"/>
              <a:buChar char="q"/>
              <a:defRPr sz="2200">
                <a:solidFill>
                  <a:srgbClr val="0000FF"/>
                </a:solidFill>
                <a:latin typeface="Trebuchet MS" pitchFamily="34" charset="0"/>
              </a:defRPr>
            </a:lvl1pPr>
            <a:lvl2pPr marL="798513" indent="-231775">
              <a:spcBef>
                <a:spcPts val="1800"/>
              </a:spcBef>
              <a:defRPr sz="2000" i="1">
                <a:latin typeface="Trebuchet MS" pitchFamily="34" charset="0"/>
              </a:defRPr>
            </a:lvl2pPr>
            <a:lvl3pPr marL="1373188" indent="-274638">
              <a:spcBef>
                <a:spcPts val="1800"/>
              </a:spcBef>
              <a:buFont typeface="Wingdings" pitchFamily="2" charset="2"/>
              <a:buChar char="Ø"/>
              <a:defRPr sz="1800" i="1">
                <a:latin typeface="Book Antiqua" pitchFamily="18" charset="0"/>
              </a:defRPr>
            </a:lvl3pPr>
            <a:lvl4pPr marL="1081088" indent="-171450">
              <a:spcBef>
                <a:spcPts val="1800"/>
              </a:spcBef>
              <a:defRPr/>
            </a:lvl4pPr>
            <a:lvl5pPr>
              <a:spcBef>
                <a:spcPts val="180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8020050" cy="8708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763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Rajatha S, Asst. Prof, Dept. Of MCA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RNSIT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bhiandroid.com/java/inherita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4200"/>
            <a:ext cx="9144000" cy="762000"/>
          </a:xfrm>
        </p:spPr>
        <p:txBody>
          <a:bodyPr/>
          <a:lstStyle/>
          <a:p>
            <a:r>
              <a:rPr lang="en-US" b="1" dirty="0" smtClean="0"/>
              <a:t>A Closer Look at Methods and Classes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2209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MODULE 2</a:t>
            </a:r>
          </a:p>
          <a:p>
            <a:pPr algn="ctr"/>
            <a:r>
              <a:rPr lang="en-US" sz="2800" b="1" dirty="0" smtClean="0"/>
              <a:t>Chapter1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marL="342900" indent="-342900"/>
            <a:r>
              <a:rPr lang="en-US" dirty="0" smtClean="0"/>
              <a:t> 6. Overloading Constructor</a:t>
            </a:r>
          </a:p>
        </p:txBody>
      </p:sp>
      <p:sp>
        <p:nvSpPr>
          <p:cNvPr id="19459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5457825"/>
          </a:xfrm>
        </p:spPr>
        <p:txBody>
          <a:bodyPr>
            <a:normAutofit lnSpcReduction="10000"/>
          </a:bodyPr>
          <a:lstStyle/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Controlling access to class members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Pass objects to methods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How arguments are passed?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Returning objects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Method overloading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Overloading constructors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Recursion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Understanding static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Introducing nested and inner class</a:t>
            </a:r>
          </a:p>
          <a:p>
            <a:pPr marL="696913" lvl="1" indent="-457200">
              <a:buFont typeface="Book Antiqua" pitchFamily="18" charset="0"/>
              <a:buAutoNum type="arabicPeriod"/>
            </a:pPr>
            <a:r>
              <a:rPr sz="2400" smtClean="0"/>
              <a:t>Var args: Variable-length arguments</a:t>
            </a:r>
            <a:endParaRPr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5" y="2192338"/>
            <a:ext cx="6792913" cy="3424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483" name="Title 4"/>
          <p:cNvSpPr>
            <a:spLocks noGrp="1"/>
          </p:cNvSpPr>
          <p:nvPr>
            <p:ph type="title"/>
          </p:nvPr>
        </p:nvSpPr>
        <p:spPr>
          <a:xfrm>
            <a:off x="333375" y="271463"/>
            <a:ext cx="8020050" cy="5842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smtClean="0"/>
              <a:t>5. Method overloading</a:t>
            </a:r>
          </a:p>
        </p:txBody>
      </p:sp>
      <p:sp>
        <p:nvSpPr>
          <p:cNvPr id="20484" name="Content Placeholder 5"/>
          <p:cNvSpPr>
            <a:spLocks noGrp="1"/>
          </p:cNvSpPr>
          <p:nvPr>
            <p:ph idx="1"/>
          </p:nvPr>
        </p:nvSpPr>
        <p:spPr>
          <a:xfrm>
            <a:off x="217488" y="1292225"/>
            <a:ext cx="8432800" cy="5384800"/>
          </a:xfrm>
        </p:spPr>
        <p:txBody>
          <a:bodyPr/>
          <a:lstStyle/>
          <a:p>
            <a:pPr marL="696913" lvl="1" indent="-457200">
              <a:buFont typeface="Arial" charset="0"/>
              <a:buNone/>
            </a:pPr>
            <a:r>
              <a:rPr sz="2400" smtClean="0"/>
              <a:t>Syntax:</a:t>
            </a:r>
          </a:p>
          <a:p>
            <a:pPr marL="696913" lvl="1" indent="-457200">
              <a:buFont typeface="Arial" charset="0"/>
              <a:buNone/>
            </a:pPr>
            <a:endParaRPr sz="2400" smtClean="0"/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z="2400" smtClean="0"/>
              <a:t>c</a:t>
            </a:r>
            <a:r>
              <a:rPr sz="2400" smtClean="0"/>
              <a:t>lass   className {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z="2400" smtClean="0"/>
              <a:t>	- - -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returnType  </a:t>
            </a:r>
            <a:r>
              <a:rPr smtClean="0">
                <a:solidFill>
                  <a:srgbClr val="FF0000"/>
                </a:solidFill>
              </a:rPr>
              <a:t>methodName</a:t>
            </a:r>
            <a:r>
              <a:rPr smtClean="0"/>
              <a:t>( arguments-1 ) {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	- - -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mtClean="0"/>
              <a:t>	 returnType  </a:t>
            </a:r>
            <a:r>
              <a:rPr lang="en-IN" smtClean="0">
                <a:solidFill>
                  <a:srgbClr val="FF0000"/>
                </a:solidFill>
              </a:rPr>
              <a:t>methodName</a:t>
            </a:r>
            <a:r>
              <a:rPr lang="en-IN" smtClean="0"/>
              <a:t>( arguments-2 ) {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mtClean="0"/>
              <a:t>		- - -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mtClean="0"/>
              <a:t>	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mtClean="0"/>
              <a:t>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endParaRPr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225" y="2176463"/>
            <a:ext cx="6792913" cy="342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1507" name="Title 4"/>
          <p:cNvSpPr>
            <a:spLocks noGrp="1"/>
          </p:cNvSpPr>
          <p:nvPr>
            <p:ph type="title"/>
          </p:nvPr>
        </p:nvSpPr>
        <p:spPr>
          <a:xfrm>
            <a:off x="333375" y="271463"/>
            <a:ext cx="8020050" cy="5842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smtClean="0"/>
              <a:t>5.  Constructor Overloading</a:t>
            </a:r>
          </a:p>
        </p:txBody>
      </p:sp>
      <p:sp>
        <p:nvSpPr>
          <p:cNvPr id="21508" name="Content Placeholder 5"/>
          <p:cNvSpPr>
            <a:spLocks noGrp="1"/>
          </p:cNvSpPr>
          <p:nvPr>
            <p:ph idx="1"/>
          </p:nvPr>
        </p:nvSpPr>
        <p:spPr>
          <a:xfrm>
            <a:off x="217488" y="1292225"/>
            <a:ext cx="8432800" cy="5384800"/>
          </a:xfrm>
        </p:spPr>
        <p:txBody>
          <a:bodyPr/>
          <a:lstStyle/>
          <a:p>
            <a:pPr marL="696913" lvl="1" indent="-457200">
              <a:buFont typeface="Arial" charset="0"/>
              <a:buNone/>
            </a:pPr>
            <a:r>
              <a:rPr sz="2400" smtClean="0"/>
              <a:t>Syntax:</a:t>
            </a:r>
          </a:p>
          <a:p>
            <a:pPr marL="696913" lvl="1" indent="-457200">
              <a:buFont typeface="Arial" charset="0"/>
              <a:buNone/>
            </a:pPr>
            <a:endParaRPr sz="2400" smtClean="0"/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sz="2400" dirty="0" smtClean="0"/>
              <a:t>c</a:t>
            </a:r>
            <a:r>
              <a:rPr sz="2400" smtClean="0"/>
              <a:t>lass   className {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z="2400" smtClean="0"/>
              <a:t>	- - -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</a:t>
            </a:r>
            <a:r>
              <a:rPr smtClean="0">
                <a:solidFill>
                  <a:srgbClr val="FF0000"/>
                </a:solidFill>
              </a:rPr>
              <a:t>className</a:t>
            </a:r>
            <a:r>
              <a:rPr smtClean="0"/>
              <a:t>( arguments-1 ) {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      - - -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smtClean="0"/>
              <a:t>	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dirty="0" smtClean="0"/>
              <a:t>	 </a:t>
            </a:r>
            <a:r>
              <a:rPr lang="en-IN" dirty="0" err="1" smtClean="0">
                <a:solidFill>
                  <a:srgbClr val="FF0000"/>
                </a:solidFill>
              </a:rPr>
              <a:t>className</a:t>
            </a:r>
            <a:r>
              <a:rPr lang="en-IN" dirty="0" smtClean="0"/>
              <a:t>( arguments-2 )  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dirty="0" smtClean="0"/>
              <a:t>	-----}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r>
              <a:rPr lang="en-IN" dirty="0" smtClean="0"/>
              <a:t>}</a:t>
            </a:r>
          </a:p>
          <a:p>
            <a:pPr marL="696913" lvl="1" indent="-457200">
              <a:spcBef>
                <a:spcPts val="600"/>
              </a:spcBef>
              <a:buFont typeface="Arial" charset="0"/>
              <a:buNone/>
            </a:pPr>
            <a:endParaRPr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>
          <a:xfrm>
            <a:off x="1123950" y="1600200"/>
            <a:ext cx="8020050" cy="871538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FF"/>
                </a:solidFill>
              </a:rPr>
              <a:t>5. Method overloading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6. Constructor overloading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217488" y="2794000"/>
            <a:ext cx="8432800" cy="3883025"/>
          </a:xfrm>
        </p:spPr>
        <p:txBody>
          <a:bodyPr/>
          <a:lstStyle/>
          <a:p>
            <a:pPr marL="696913" lvl="1" indent="-457200">
              <a:buFont typeface="Arial" charset="0"/>
              <a:buNone/>
            </a:pPr>
            <a:endParaRPr smtClean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33375" y="228600"/>
            <a:ext cx="8020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685800" eaLnBrk="0" hangingPunct="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>
          <a:xfrm>
            <a:off x="119063" y="192088"/>
            <a:ext cx="7775575" cy="531812"/>
          </a:xfrm>
        </p:spPr>
        <p:txBody>
          <a:bodyPr>
            <a:normAutofit fontScale="90000"/>
          </a:bodyPr>
          <a:lstStyle/>
          <a:p>
            <a:r>
              <a:rPr lang="en-US" smtClean="0"/>
              <a:t>7. Recursion </a:t>
            </a:r>
          </a:p>
        </p:txBody>
      </p:sp>
      <p:pic>
        <p:nvPicPr>
          <p:cNvPr id="23555" name="Picture 11" descr="recursion animated GIF 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5938" y="2146300"/>
            <a:ext cx="2473325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962150" y="4392613"/>
            <a:ext cx="4994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“Process of calling  a method by itself”</a:t>
            </a:r>
          </a:p>
        </p:txBody>
      </p:sp>
      <p:sp>
        <p:nvSpPr>
          <p:cNvPr id="23557" name="Content Placeholder 7"/>
          <p:cNvSpPr>
            <a:spLocks noGrp="1"/>
          </p:cNvSpPr>
          <p:nvPr>
            <p:ph idx="1"/>
          </p:nvPr>
        </p:nvSpPr>
        <p:spPr>
          <a:xfrm>
            <a:off x="30163" y="1192213"/>
            <a:ext cx="3613150" cy="70961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sz="2400" i="1" smtClean="0"/>
              <a:t>What is Recursion ?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0"/>
          <p:cNvSpPr>
            <a:spLocks noGrp="1"/>
          </p:cNvSpPr>
          <p:nvPr>
            <p:ph idx="1"/>
          </p:nvPr>
        </p:nvSpPr>
        <p:spPr>
          <a:xfrm>
            <a:off x="88900" y="1192213"/>
            <a:ext cx="7905750" cy="4953000"/>
          </a:xfrm>
        </p:spPr>
        <p:txBody>
          <a:bodyPr/>
          <a:lstStyle/>
          <a:p>
            <a:r>
              <a:rPr smtClean="0"/>
              <a:t>Mathematical definition</a:t>
            </a:r>
          </a:p>
        </p:txBody>
      </p:sp>
      <p:sp>
        <p:nvSpPr>
          <p:cNvPr id="24579" name="Title 3"/>
          <p:cNvSpPr>
            <a:spLocks noGrp="1"/>
          </p:cNvSpPr>
          <p:nvPr>
            <p:ph type="title"/>
          </p:nvPr>
        </p:nvSpPr>
        <p:spPr>
          <a:xfrm>
            <a:off x="119063" y="192088"/>
            <a:ext cx="7775575" cy="531812"/>
          </a:xfrm>
        </p:spPr>
        <p:txBody>
          <a:bodyPr>
            <a:normAutofit fontScale="90000"/>
          </a:bodyPr>
          <a:lstStyle/>
          <a:p>
            <a:r>
              <a:rPr lang="en-US" smtClean="0"/>
              <a:t>7. Recursion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544546" y="3933364"/>
            <a:ext cx="3280146" cy="1814299"/>
            <a:chOff x="5580685" y="4754120"/>
            <a:chExt cx="3054353" cy="1814299"/>
          </a:xfrm>
          <a:solidFill>
            <a:srgbClr val="FFFFDD"/>
          </a:solidFill>
        </p:grpSpPr>
        <p:sp>
          <p:nvSpPr>
            <p:cNvPr id="13" name="Rectangle 12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Demo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81287" y="5087969"/>
              <a:ext cx="3053751" cy="148045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main(String)    :  </a:t>
              </a:r>
              <a:r>
                <a:rPr lang="en-US" b="1" dirty="0">
                  <a:solidFill>
                    <a:srgbClr val="0000FF"/>
                  </a:solidFill>
                </a:rPr>
                <a:t>void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030288" y="1930400"/>
            <a:ext cx="6211887" cy="1538288"/>
            <a:chOff x="2445" y="8299"/>
            <a:chExt cx="7205" cy="1200"/>
          </a:xfrm>
        </p:grpSpPr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2445" y="8299"/>
              <a:ext cx="7205" cy="1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b="1">
                  <a:solidFill>
                    <a:schemeClr val="tx2"/>
                  </a:solidFill>
                  <a:latin typeface="Trebuchet MS" pitchFamily="34" charset="0"/>
                </a:rPr>
                <a:t>factorial (n) =     1 			if n = 0</a:t>
              </a:r>
            </a:p>
            <a:p>
              <a:pPr>
                <a:lnSpc>
                  <a:spcPct val="150000"/>
                </a:lnSpc>
              </a:pPr>
              <a:r>
                <a:rPr lang="en-US" b="1">
                  <a:solidFill>
                    <a:schemeClr val="tx2"/>
                  </a:solidFill>
                  <a:latin typeface="Trebuchet MS" pitchFamily="34" charset="0"/>
                </a:rPr>
                <a:t>		 n . factorial(n-1)    	if n &gt; 1</a:t>
              </a:r>
              <a:endParaRPr lang="en-US" sz="3200">
                <a:solidFill>
                  <a:schemeClr val="tx2"/>
                </a:solidFill>
                <a:latin typeface="Trebuchet MS" pitchFamily="34" charset="0"/>
              </a:endParaRPr>
            </a:p>
          </p:txBody>
        </p:sp>
        <p:sp>
          <p:nvSpPr>
            <p:cNvPr id="24584" name="AutoShape 8"/>
            <p:cNvSpPr>
              <a:spLocks/>
            </p:cNvSpPr>
            <p:nvPr/>
          </p:nvSpPr>
          <p:spPr bwMode="auto">
            <a:xfrm>
              <a:off x="4238" y="8384"/>
              <a:ext cx="379" cy="878"/>
            </a:xfrm>
            <a:prstGeom prst="leftBrace">
              <a:avLst>
                <a:gd name="adj1" fmla="val 2043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1197518" y="3984164"/>
            <a:ext cx="3280146" cy="1814299"/>
            <a:chOff x="5580685" y="4754120"/>
            <a:chExt cx="3054353" cy="1814299"/>
          </a:xfrm>
          <a:solidFill>
            <a:srgbClr val="FFFFDD"/>
          </a:solidFill>
        </p:grpSpPr>
        <p:sp>
          <p:nvSpPr>
            <p:cNvPr id="12" name="Rectangle 11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Factorial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1287" y="5087969"/>
              <a:ext cx="3053751" cy="148045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</a:t>
              </a:r>
              <a:r>
                <a:rPr lang="en-US" b="1" dirty="0" err="1">
                  <a:solidFill>
                    <a:schemeClr val="tx2"/>
                  </a:solidFill>
                </a:rPr>
                <a:t>getFactorial</a:t>
              </a:r>
              <a:r>
                <a:rPr lang="en-US" b="1" dirty="0">
                  <a:solidFill>
                    <a:schemeClr val="tx2"/>
                  </a:solidFill>
                </a:rPr>
                <a:t>( </a:t>
              </a:r>
              <a:r>
                <a:rPr lang="en-US" b="1" dirty="0">
                  <a:solidFill>
                    <a:srgbClr val="FF0000"/>
                  </a:solidFill>
                </a:rPr>
                <a:t>int</a:t>
              </a:r>
              <a:r>
                <a:rPr lang="en-US" b="1" dirty="0">
                  <a:solidFill>
                    <a:schemeClr val="tx2"/>
                  </a:solidFill>
                </a:rPr>
                <a:t> ) : </a:t>
              </a:r>
              <a:r>
                <a:rPr lang="en-US" b="1" dirty="0">
                  <a:solidFill>
                    <a:srgbClr val="0000FF"/>
                  </a:solidFill>
                </a:rPr>
                <a:t>int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119063" y="192088"/>
            <a:ext cx="7775575" cy="531812"/>
          </a:xfrm>
        </p:spPr>
        <p:txBody>
          <a:bodyPr>
            <a:normAutofit fontScale="90000"/>
          </a:bodyPr>
          <a:lstStyle/>
          <a:p>
            <a:r>
              <a:rPr lang="en-US" smtClean="0"/>
              <a:t>7. Recursion </a:t>
            </a:r>
          </a:p>
        </p:txBody>
      </p:sp>
      <p:sp>
        <p:nvSpPr>
          <p:cNvPr id="25603" name="Content Placeholder 10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endParaRPr lang="en-IN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 l="4462" t="14285" r="59840" b="23215"/>
          <a:stretch>
            <a:fillRect/>
          </a:stretch>
        </p:blipFill>
        <p:spPr bwMode="auto">
          <a:xfrm>
            <a:off x="0" y="1016000"/>
            <a:ext cx="66325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479425" y="1698625"/>
            <a:ext cx="3570288" cy="463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49313" y="2881313"/>
            <a:ext cx="3192462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769938" y="5138738"/>
            <a:ext cx="4789487" cy="1087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20738" y="2328863"/>
            <a:ext cx="3570287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974975" y="5443538"/>
            <a:ext cx="233363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b="1" dirty="0">
                <a:solidFill>
                  <a:srgbClr val="FF0000"/>
                </a:solidFill>
              </a:rPr>
              <a:t>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119063" y="192088"/>
            <a:ext cx="7775575" cy="531812"/>
          </a:xfrm>
        </p:spPr>
        <p:txBody>
          <a:bodyPr>
            <a:normAutofit fontScale="90000"/>
          </a:bodyPr>
          <a:lstStyle/>
          <a:p>
            <a:r>
              <a:rPr lang="en-US" smtClean="0"/>
              <a:t>7. Recursion </a:t>
            </a:r>
          </a:p>
        </p:txBody>
      </p:sp>
      <p:sp>
        <p:nvSpPr>
          <p:cNvPr id="26627" name="Content Placeholder 7"/>
          <p:cNvSpPr>
            <a:spLocks noGrp="1"/>
          </p:cNvSpPr>
          <p:nvPr>
            <p:ph idx="1"/>
          </p:nvPr>
        </p:nvSpPr>
        <p:spPr>
          <a:xfrm>
            <a:off x="30163" y="1192213"/>
            <a:ext cx="8745537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i="1" smtClean="0">
                <a:solidFill>
                  <a:srgbClr val="FF0000"/>
                </a:solidFill>
              </a:rPr>
              <a:t>recursion</a:t>
            </a:r>
            <a:r>
              <a:rPr i="1" smtClean="0"/>
              <a:t> to find Fibonacci numbers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2055813"/>
            <a:ext cx="4941888" cy="365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1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 l="3793" t="15079" r="66087" b="18153"/>
          <a:stretch>
            <a:fillRect/>
          </a:stretch>
        </p:blipFill>
        <p:spPr bwMode="auto">
          <a:xfrm>
            <a:off x="0" y="0"/>
            <a:ext cx="6327775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1663" y="1066800"/>
            <a:ext cx="4376737" cy="1820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/>
          <a:srcRect l="31123" t="24802" r="38757" b="62500"/>
          <a:stretch>
            <a:fillRect/>
          </a:stretch>
        </p:blipFill>
        <p:spPr bwMode="auto">
          <a:xfrm>
            <a:off x="4441825" y="5776913"/>
            <a:ext cx="47021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074738" y="5037138"/>
            <a:ext cx="5122862" cy="666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marL="342900" indent="-342900"/>
            <a:r>
              <a:rPr lang="en-US" dirty="0" smtClean="0"/>
              <a:t>Closer look at methods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5457825"/>
          </a:xfrm>
        </p:spPr>
        <p:txBody>
          <a:bodyPr>
            <a:normAutofit lnSpcReduction="10000"/>
          </a:bodyPr>
          <a:lstStyle/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Controlling access to class members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Pass objects to methods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How arguments are passed?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Returning objects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Method overloading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Overloading constructors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Recursion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Understanding static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Introducing nested and inner class</a:t>
            </a:r>
          </a:p>
          <a:p>
            <a:pPr marL="582613" lvl="1" indent="-342900">
              <a:buFont typeface="Book Antiqua" pitchFamily="18" charset="0"/>
              <a:buAutoNum type="arabicPeriod"/>
            </a:pPr>
            <a:r>
              <a:rPr sz="2400" smtClean="0"/>
              <a:t>Var args: Variable-length arguments</a:t>
            </a:r>
            <a:endParaRPr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8. Understanding static</a:t>
            </a:r>
          </a:p>
        </p:txBody>
      </p:sp>
      <p:sp>
        <p:nvSpPr>
          <p:cNvPr id="29699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5457825"/>
          </a:xfrm>
        </p:spPr>
        <p:txBody>
          <a:bodyPr/>
          <a:lstStyle/>
          <a:p>
            <a:pPr lvl="1">
              <a:defRPr/>
            </a:pPr>
            <a:endParaRPr sz="800" smtClean="0"/>
          </a:p>
          <a:p>
            <a:pPr>
              <a:defRPr/>
            </a:pPr>
            <a:r>
              <a:rPr dirty="0" smtClean="0">
                <a:solidFill>
                  <a:schemeClr val="tx2"/>
                </a:solidFill>
              </a:rPr>
              <a:t>Different uses of static are..</a:t>
            </a:r>
            <a:endParaRPr smtClean="0">
              <a:solidFill>
                <a:schemeClr val="tx2"/>
              </a:solidFill>
            </a:endParaRPr>
          </a:p>
          <a:p>
            <a:pPr marL="914400" lvl="1" indent="-457200">
              <a:buFont typeface="Book Antiqua" pitchFamily="18" charset="0"/>
              <a:buAutoNum type="arabicPeriod"/>
              <a:defRPr/>
            </a:pPr>
            <a:r>
              <a:rPr sz="2400" smtClean="0">
                <a:solidFill>
                  <a:srgbClr val="0000FF"/>
                </a:solidFill>
              </a:rPr>
              <a:t>Static variable</a:t>
            </a:r>
          </a:p>
          <a:p>
            <a:pPr marL="914400" lvl="1" indent="-457200">
              <a:buFont typeface="Book Antiqua" pitchFamily="18" charset="0"/>
              <a:buAutoNum type="arabicPeriod"/>
              <a:defRPr/>
            </a:pPr>
            <a:r>
              <a:rPr sz="2400" smtClean="0">
                <a:solidFill>
                  <a:srgbClr val="0000FF"/>
                </a:solidFill>
              </a:rPr>
              <a:t>Static method</a:t>
            </a:r>
          </a:p>
          <a:p>
            <a:pPr marL="914400" lvl="1" indent="-457200">
              <a:buFont typeface="Book Antiqua" pitchFamily="18" charset="0"/>
              <a:buAutoNum type="arabicPeriod"/>
              <a:defRPr/>
            </a:pPr>
            <a:r>
              <a:rPr sz="2400" smtClean="0">
                <a:solidFill>
                  <a:srgbClr val="0000FF"/>
                </a:solidFill>
              </a:rPr>
              <a:t>Static block</a:t>
            </a:r>
            <a:endParaRPr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>
          <a:xfrm>
            <a:off x="217488" y="1146175"/>
            <a:ext cx="8751887" cy="5711825"/>
          </a:xfrm>
        </p:spPr>
        <p:txBody>
          <a:bodyPr/>
          <a:lstStyle/>
          <a:p>
            <a:pPr marL="406400" indent="-406400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  <a:defRPr/>
            </a:pPr>
            <a:r>
              <a:rPr sz="2400" smtClean="0">
                <a:solidFill>
                  <a:srgbClr val="FF0000"/>
                </a:solidFill>
              </a:rPr>
              <a:t>Static variable/method:</a:t>
            </a:r>
          </a:p>
          <a:p>
            <a:pPr marL="406400" indent="-406400">
              <a:lnSpc>
                <a:spcPct val="100000"/>
              </a:lnSpc>
              <a:spcBef>
                <a:spcPts val="2400"/>
              </a:spcBef>
              <a:defRPr/>
            </a:pPr>
            <a:r>
              <a:rPr lang="en-IN" dirty="0" smtClean="0">
                <a:solidFill>
                  <a:schemeClr val="tx2"/>
                </a:solidFill>
              </a:rPr>
              <a:t>Declared with static keyword</a:t>
            </a:r>
            <a:r>
              <a:rPr smtClean="0">
                <a:solidFill>
                  <a:srgbClr val="FF0000"/>
                </a:solidFill>
              </a:rPr>
              <a:t>.</a:t>
            </a:r>
          </a:p>
          <a:p>
            <a:pPr marL="406400" indent="-406400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  <a:defRPr/>
            </a:pPr>
            <a:r>
              <a:rPr sz="2400" smtClean="0">
                <a:solidFill>
                  <a:srgbClr val="FF0000"/>
                </a:solidFill>
              </a:rPr>
              <a:t>	</a:t>
            </a:r>
          </a:p>
          <a:p>
            <a:pPr marL="406400" indent="-406400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  <a:defRPr/>
            </a:pPr>
            <a:r>
              <a:rPr sz="2400" smtClean="0">
                <a:solidFill>
                  <a:srgbClr val="FF0000"/>
                </a:solidFill>
              </a:rPr>
              <a:t>	</a:t>
            </a:r>
            <a:r>
              <a:rPr sz="240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smtClean="0"/>
              <a:t>Accessing static member</a:t>
            </a:r>
          </a:p>
          <a:p>
            <a:pPr lvl="1">
              <a:spcBef>
                <a:spcPts val="600"/>
              </a:spcBef>
              <a:defRPr/>
            </a:pPr>
            <a:endParaRPr smtClean="0"/>
          </a:p>
          <a:p>
            <a:pPr lvl="1">
              <a:spcBef>
                <a:spcPts val="600"/>
              </a:spcBef>
              <a:defRPr/>
            </a:pPr>
            <a:r>
              <a:rPr smtClean="0"/>
              <a:t>No object needed to access static members</a:t>
            </a:r>
          </a:p>
        </p:txBody>
      </p:sp>
      <p:sp>
        <p:nvSpPr>
          <p:cNvPr id="29699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mtClean="0"/>
              <a:t> 8.1.  Static Variable/ static method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124075" y="5421313"/>
            <a:ext cx="3490913" cy="7080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rgbClr val="FF0000"/>
                </a:solidFill>
                <a:latin typeface="Candara" pitchFamily="34" charset="0"/>
                <a:cs typeface="Courier New" pitchFamily="49" charset="0"/>
              </a:rPr>
              <a:t>className</a:t>
            </a:r>
            <a:r>
              <a:rPr lang="en-US" sz="2000" b="1" i="1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.variable;</a:t>
            </a:r>
          </a:p>
          <a:p>
            <a:r>
              <a:rPr lang="en-US" sz="2000" b="1" i="1">
                <a:solidFill>
                  <a:srgbClr val="FF0000"/>
                </a:solidFill>
                <a:latin typeface="Candara" pitchFamily="34" charset="0"/>
                <a:cs typeface="Courier New" pitchFamily="49" charset="0"/>
              </a:rPr>
              <a:t>className</a:t>
            </a:r>
            <a:r>
              <a:rPr lang="en-US" sz="2000" b="1" i="1">
                <a:solidFill>
                  <a:schemeClr val="tx2"/>
                </a:solidFill>
                <a:latin typeface="Candara" pitchFamily="34" charset="0"/>
                <a:cs typeface="Courier New" pitchFamily="49" charset="0"/>
              </a:rPr>
              <a:t>.method();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950" y="2365375"/>
            <a:ext cx="7605713" cy="14779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spcBef>
                <a:spcPts val="1200"/>
              </a:spcBef>
            </a:pPr>
            <a:r>
              <a:rPr lang="en-US" sz="2000" b="1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static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 int a;</a:t>
            </a:r>
            <a:r>
              <a:rPr lang="en-US" sz="20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// static variable</a:t>
            </a:r>
          </a:p>
          <a:p>
            <a:r>
              <a:rPr lang="en-US" sz="20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- - -</a:t>
            </a:r>
          </a:p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>
          <a:xfrm>
            <a:off x="217488" y="1146175"/>
            <a:ext cx="8751887" cy="5711825"/>
          </a:xfrm>
        </p:spPr>
        <p:txBody>
          <a:bodyPr/>
          <a:lstStyle/>
          <a:p>
            <a:pPr marL="406400" indent="-406400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sz="2400" smtClean="0">
                <a:solidFill>
                  <a:srgbClr val="FF0000"/>
                </a:solidFill>
              </a:rPr>
              <a:t>Example:</a:t>
            </a:r>
          </a:p>
          <a:p>
            <a:pPr marL="406400" indent="-406400">
              <a:lnSpc>
                <a:spcPct val="100000"/>
              </a:lnSpc>
              <a:spcBef>
                <a:spcPts val="2400"/>
              </a:spcBef>
              <a:buFont typeface="Wingdings" pitchFamily="2" charset="2"/>
              <a:buNone/>
            </a:pPr>
            <a:r>
              <a:rPr sz="240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3072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>
            <a:normAutofit fontScale="90000"/>
          </a:bodyPr>
          <a:lstStyle/>
          <a:p>
            <a:pPr marL="342900" indent="-342900"/>
            <a:r>
              <a:rPr lang="en-US" smtClean="0"/>
              <a:t> 8.1.  Static Variable/ static method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3388" y="1755775"/>
            <a:ext cx="7607300" cy="4248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i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staticMaster</a:t>
            </a:r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1200"/>
              </a:spcBef>
            </a:pPr>
            <a:r>
              <a:rPr lang="en-US" sz="2000" b="1" i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static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 </a:t>
            </a:r>
            <a:r>
              <a:rPr lang="en-US" sz="2000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int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 a;</a:t>
            </a:r>
            <a:r>
              <a:rPr lang="en-US" sz="20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// static variable</a:t>
            </a:r>
          </a:p>
          <a:p>
            <a:pPr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static void show() {	</a:t>
            </a:r>
            <a:r>
              <a:rPr lang="en-US" sz="2000" b="1" i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// static method</a:t>
            </a:r>
            <a:endParaRPr lang="en-US" sz="2000" b="1" i="1">
              <a:solidFill>
                <a:schemeClr val="tx2"/>
              </a:solidFill>
              <a:latin typeface="Trebuchet MS" pitchFamily="34" charset="0"/>
              <a:cs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	System.out.println(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a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);	</a:t>
            </a:r>
          </a:p>
          <a:p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} </a:t>
            </a:r>
          </a:p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class Demo {</a:t>
            </a:r>
          </a:p>
          <a:p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        public static void main(String [] args) {</a:t>
            </a:r>
          </a:p>
          <a:p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 </a:t>
            </a:r>
            <a:r>
              <a:rPr lang="en-US" sz="2000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staticMaster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.a 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= 10;</a:t>
            </a:r>
          </a:p>
          <a:p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 </a:t>
            </a:r>
            <a:r>
              <a:rPr lang="en-US" sz="2000" b="1" i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staticMaster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.show()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;</a:t>
            </a:r>
          </a:p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000" b="1" i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4953000"/>
          </a:xfrm>
        </p:spPr>
        <p:txBody>
          <a:bodyPr/>
          <a:lstStyle/>
          <a:p>
            <a:pPr marL="406400" indent="-406400">
              <a:lnSpc>
                <a:spcPct val="100000"/>
              </a:lnSpc>
              <a:spcBef>
                <a:spcPts val="2400"/>
              </a:spcBef>
            </a:pPr>
            <a:r>
              <a:rPr smtClean="0"/>
              <a:t>Restrictions on static method</a:t>
            </a:r>
          </a:p>
          <a:p>
            <a:pPr marL="1081088" lvl="1" indent="-341313">
              <a:spcBef>
                <a:spcPts val="1200"/>
              </a:spcBef>
              <a:buFont typeface="Book Antiqua" pitchFamily="18" charset="0"/>
              <a:buAutoNum type="alphaLcPeriod"/>
            </a:pPr>
            <a:r>
              <a:rPr smtClean="0"/>
              <a:t>They can only call other </a:t>
            </a:r>
            <a:r>
              <a:rPr smtClean="0">
                <a:solidFill>
                  <a:srgbClr val="FF0000"/>
                </a:solidFill>
              </a:rPr>
              <a:t>static methods</a:t>
            </a:r>
            <a:r>
              <a:rPr smtClean="0"/>
              <a:t>.</a:t>
            </a:r>
          </a:p>
          <a:p>
            <a:pPr marL="1081088" lvl="1" indent="-341313">
              <a:buFont typeface="Book Antiqua" pitchFamily="18" charset="0"/>
              <a:buAutoNum type="alphaLcPeriod"/>
            </a:pPr>
            <a:r>
              <a:rPr smtClean="0"/>
              <a:t>They must only access </a:t>
            </a:r>
            <a:r>
              <a:rPr smtClean="0">
                <a:solidFill>
                  <a:srgbClr val="FF0000"/>
                </a:solidFill>
              </a:rPr>
              <a:t>static data</a:t>
            </a:r>
            <a:r>
              <a:rPr smtClean="0"/>
              <a:t>.</a:t>
            </a:r>
          </a:p>
          <a:p>
            <a:pPr marL="1081088" lvl="1" indent="-341313">
              <a:buFont typeface="Book Antiqua" pitchFamily="18" charset="0"/>
              <a:buAutoNum type="alphaLcPeriod"/>
            </a:pPr>
            <a:r>
              <a:rPr smtClean="0"/>
              <a:t>They </a:t>
            </a:r>
            <a:r>
              <a:rPr smtClean="0">
                <a:solidFill>
                  <a:srgbClr val="F703C9"/>
                </a:solidFill>
              </a:rPr>
              <a:t>can not</a:t>
            </a:r>
            <a:r>
              <a:rPr smtClean="0"/>
              <a:t> refer to </a:t>
            </a:r>
            <a:r>
              <a:rPr smtClean="0">
                <a:solidFill>
                  <a:srgbClr val="FF0000"/>
                </a:solidFill>
              </a:rPr>
              <a:t>'this</a:t>
            </a:r>
            <a:r>
              <a:rPr smtClean="0"/>
              <a:t>' or </a:t>
            </a:r>
            <a:r>
              <a:rPr smtClean="0">
                <a:solidFill>
                  <a:srgbClr val="FF0000"/>
                </a:solidFill>
              </a:rPr>
              <a:t>'super</a:t>
            </a:r>
            <a:r>
              <a:rPr smtClean="0"/>
              <a:t>' in any way. </a:t>
            </a:r>
          </a:p>
          <a:p>
            <a:pPr marL="1081088" lvl="1" indent="-341313">
              <a:buFont typeface="Book Antiqua" pitchFamily="18" charset="0"/>
              <a:buAutoNum type="alphaLcPeriod"/>
            </a:pPr>
            <a:r>
              <a:rPr smtClean="0"/>
              <a:t>They </a:t>
            </a:r>
            <a:r>
              <a:rPr smtClean="0">
                <a:solidFill>
                  <a:srgbClr val="F703C9"/>
                </a:solidFill>
              </a:rPr>
              <a:t>can not</a:t>
            </a:r>
            <a:r>
              <a:rPr smtClean="0"/>
              <a:t> refer instance variables.</a:t>
            </a:r>
          </a:p>
        </p:txBody>
      </p:sp>
      <p:sp>
        <p:nvSpPr>
          <p:cNvPr id="31747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8.2.  Static method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926512" cy="27146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2000" smtClean="0"/>
              <a:t>Gets executed exactly once, when the class is first loaded. </a:t>
            </a:r>
          </a:p>
          <a:p>
            <a:pPr>
              <a:lnSpc>
                <a:spcPct val="120000"/>
              </a:lnSpc>
            </a:pPr>
            <a:r>
              <a:rPr sz="2000" smtClean="0"/>
              <a:t>Used to initialize static variables.</a:t>
            </a:r>
          </a:p>
          <a:p>
            <a:pPr>
              <a:lnSpc>
                <a:spcPct val="120000"/>
              </a:lnSpc>
            </a:pPr>
            <a:r>
              <a:rPr sz="2000" smtClean="0"/>
              <a:t>Why need static block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sz="1800" smtClean="0"/>
              <a:t>If you need to do computation in order to initialize your static variables, </a:t>
            </a:r>
          </a:p>
        </p:txBody>
      </p:sp>
      <p:sp>
        <p:nvSpPr>
          <p:cNvPr id="3277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8.3.  Static block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759168" y="4165582"/>
            <a:ext cx="3283234" cy="2380345"/>
            <a:chOff x="5577809" y="4754120"/>
            <a:chExt cx="3057228" cy="2380345"/>
          </a:xfrm>
          <a:solidFill>
            <a:srgbClr val="FFFFDD"/>
          </a:solidFill>
        </p:grpSpPr>
        <p:sp>
          <p:nvSpPr>
            <p:cNvPr id="5" name="Rectangle 4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2"/>
                  </a:solidFill>
                </a:rPr>
                <a:t>StaticDemo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7809" y="5083833"/>
              <a:ext cx="3053751" cy="802414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- BASIC = 500  : </a:t>
              </a:r>
              <a:r>
                <a:rPr lang="en-US" b="1" dirty="0">
                  <a:solidFill>
                    <a:srgbClr val="0000FF"/>
                  </a:solidFill>
                </a:rPr>
                <a:t>static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b="1" dirty="0">
                  <a:solidFill>
                    <a:srgbClr val="0000FF"/>
                  </a:solidFill>
                </a:rPr>
                <a:t>float </a:t>
              </a:r>
            </a:p>
            <a:p>
              <a:pPr>
                <a:lnSpc>
                  <a:spcPct val="110000"/>
                </a:lnSpc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- DA : </a:t>
              </a:r>
              <a:r>
                <a:rPr lang="en-US" b="1" dirty="0">
                  <a:solidFill>
                    <a:srgbClr val="0000FF"/>
                  </a:solidFill>
                </a:rPr>
                <a:t>static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b="1" dirty="0">
                  <a:solidFill>
                    <a:srgbClr val="0000FF"/>
                  </a:solidFill>
                </a:rPr>
                <a:t>float 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1286" y="5871733"/>
              <a:ext cx="3053751" cy="126273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static {  }</a:t>
              </a:r>
              <a:endParaRPr lang="en-US" b="1" dirty="0">
                <a:solidFill>
                  <a:srgbClr val="0000FF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</a:t>
              </a:r>
              <a:r>
                <a:rPr lang="en-US" b="1" dirty="0" err="1">
                  <a:solidFill>
                    <a:schemeClr val="tx2"/>
                  </a:solidFill>
                </a:rPr>
                <a:t>staticShowSalary</a:t>
              </a:r>
              <a:r>
                <a:rPr lang="en-US" b="1" dirty="0">
                  <a:solidFill>
                    <a:schemeClr val="tx2"/>
                  </a:solidFill>
                </a:rPr>
                <a:t>() : </a:t>
              </a:r>
              <a:r>
                <a:rPr lang="en-US" b="1" dirty="0">
                  <a:solidFill>
                    <a:srgbClr val="0000FF"/>
                  </a:solidFill>
                </a:rPr>
                <a:t>void</a:t>
              </a: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main(String)    :  </a:t>
              </a:r>
              <a:r>
                <a:rPr lang="en-US" b="1" dirty="0">
                  <a:solidFill>
                    <a:srgbClr val="0000FF"/>
                  </a:solidFill>
                </a:rPr>
                <a:t>void</a:t>
              </a:r>
            </a:p>
          </p:txBody>
        </p:sp>
      </p:grpSp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180975" y="3767138"/>
            <a:ext cx="5567363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9250" indent="-349250" defTabSz="685800" eaLnBrk="0" hangingPunct="0">
              <a:lnSpc>
                <a:spcPct val="120000"/>
              </a:lnSpc>
              <a:spcBef>
                <a:spcPts val="600"/>
              </a:spcBef>
              <a:buSzPct val="90000"/>
              <a:buFont typeface="Wingdings" pitchFamily="2" charset="2"/>
              <a:buChar char="q"/>
            </a:pPr>
            <a:r>
              <a:rPr lang="en-US" sz="1600" b="1">
                <a:solidFill>
                  <a:srgbClr val="0000FF"/>
                </a:solidFill>
                <a:latin typeface="Trebuchet MS" pitchFamily="34" charset="0"/>
              </a:rPr>
              <a:t>Demonstrate example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Define class  StaticDemo with member shown in class diagram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Set basic to 5000 with declaration itself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Set DA to 10% of basic in static block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Calculate salary in staticShowSalary() method and display it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1600" b="1" i="1">
                <a:solidFill>
                  <a:schemeClr val="tx2"/>
                </a:solidFill>
                <a:latin typeface="Trebuchet MS" pitchFamily="34" charset="0"/>
              </a:rPr>
              <a:t>Call staticShowSalary() from main() method.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8.3.  Static 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Trebuchet MS" pitchFamily="34" charset="0"/>
              </a:rPr>
              <a:t>class</a:t>
            </a: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rebuchet MS" pitchFamily="34" charset="0"/>
              </a:rPr>
              <a:t>StaticDemo</a:t>
            </a:r>
            <a:r>
              <a:rPr lang="en-US" sz="1600" b="1" dirty="0">
                <a:solidFill>
                  <a:schemeClr val="tx2"/>
                </a:solidFill>
                <a:latin typeface="Trebuchet MS" pitchFamily="34" charset="0"/>
              </a:rPr>
              <a:t> {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static float 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basic  = 5000;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   	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static float 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DA ;</a:t>
            </a:r>
          </a:p>
          <a:p>
            <a:pPr>
              <a:spcBef>
                <a:spcPts val="18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  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static 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System.out.println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(“..Static block ..”);</a:t>
            </a:r>
          </a:p>
          <a:p>
            <a:pPr>
              <a:spcBef>
                <a:spcPts val="6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DA = basic * 0.10;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      }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    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static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showSalary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 {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System.out.println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(“..Static Method ..”);</a:t>
            </a:r>
          </a:p>
          <a:p>
            <a:pPr>
              <a:spcBef>
                <a:spcPts val="1200"/>
              </a:spcBef>
              <a:defRPr/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 dirty="0">
                <a:solidFill>
                  <a:srgbClr val="0000FF"/>
                </a:solidFill>
                <a:latin typeface="Trebuchet MS" pitchFamily="34" charset="0"/>
              </a:rPr>
              <a:t> float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  salary = basic  +  DA ;</a:t>
            </a:r>
          </a:p>
          <a:p>
            <a:pPr>
              <a:spcBef>
                <a:spcPts val="1200"/>
              </a:spcBef>
              <a:defRPr/>
            </a:pP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400" b="1" i="1" dirty="0" err="1">
                <a:solidFill>
                  <a:schemeClr val="tx2"/>
                </a:solidFill>
                <a:latin typeface="Trebuchet MS" pitchFamily="34" charset="0"/>
              </a:rPr>
              <a:t>System.out.println</a:t>
            </a:r>
            <a:r>
              <a:rPr lang="en-US" sz="1400" b="1" i="1" dirty="0">
                <a:solidFill>
                  <a:schemeClr val="tx2"/>
                </a:solidFill>
                <a:latin typeface="Trebuchet MS" pitchFamily="34" charset="0"/>
              </a:rPr>
              <a:t>(“Net salary = ” + salary);</a:t>
            </a:r>
          </a:p>
          <a:p>
            <a:pPr>
              <a:spcBef>
                <a:spcPts val="0"/>
              </a:spcBef>
              <a:defRPr/>
            </a:pPr>
            <a:r>
              <a:rPr lang="en-US" sz="1400" b="1" i="1" dirty="0">
                <a:solidFill>
                  <a:srgbClr val="FF0000"/>
                </a:solidFill>
                <a:latin typeface="Trebuchet MS" pitchFamily="34" charset="0"/>
              </a:rPr>
              <a:t>     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    </a:t>
            </a:r>
            <a:r>
              <a:rPr lang="en-US" sz="1600" b="1" i="1" dirty="0">
                <a:solidFill>
                  <a:srgbClr val="0000FF"/>
                </a:solidFill>
                <a:latin typeface="Trebuchet MS" pitchFamily="34" charset="0"/>
              </a:rPr>
              <a:t>public static void 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main(String[] 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args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)</a:t>
            </a:r>
            <a:r>
              <a:rPr lang="en-US" sz="1600" b="1" i="1" dirty="0">
                <a:solidFill>
                  <a:srgbClr val="FF0000"/>
                </a:solidFill>
                <a:latin typeface="Trebuchet MS" pitchFamily="34" charset="0"/>
              </a:rPr>
              <a:t>	 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{</a:t>
            </a:r>
          </a:p>
          <a:p>
            <a:pPr>
              <a:spcBef>
                <a:spcPts val="120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	</a:t>
            </a:r>
            <a:r>
              <a:rPr lang="en-US" sz="1600" b="1" i="1" dirty="0" err="1">
                <a:solidFill>
                  <a:srgbClr val="FF0000"/>
                </a:solidFill>
                <a:latin typeface="Trebuchet MS" pitchFamily="34" charset="0"/>
              </a:rPr>
              <a:t>StaticDemo</a:t>
            </a:r>
            <a:r>
              <a:rPr lang="en-US" sz="1600" b="1" i="1" dirty="0" err="1">
                <a:solidFill>
                  <a:schemeClr val="tx2"/>
                </a:solidFill>
                <a:latin typeface="Trebuchet MS" pitchFamily="34" charset="0"/>
              </a:rPr>
              <a:t>.showSalary</a:t>
            </a: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();        </a:t>
            </a:r>
            <a:r>
              <a:rPr lang="en-US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// No object needed</a:t>
            </a:r>
            <a:endParaRPr lang="en-US" sz="16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      }</a:t>
            </a:r>
          </a:p>
          <a:p>
            <a:pPr>
              <a:spcBef>
                <a:spcPts val="0"/>
              </a:spcBef>
              <a:defRPr/>
            </a:pPr>
            <a:r>
              <a:rPr lang="en-US" sz="1600" b="1" i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3938" y="393700"/>
            <a:ext cx="4237037" cy="2708275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1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Execution steps: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600" b="1" dirty="0" err="1">
                <a:solidFill>
                  <a:schemeClr val="tx2"/>
                </a:solidFill>
                <a:latin typeface="Berlin Sans FB Demi" pitchFamily="34" charset="0"/>
              </a:rPr>
              <a:t>StaticDemo</a:t>
            </a:r>
            <a:r>
              <a:rPr lang="en-US" sz="1600" b="1" dirty="0">
                <a:solidFill>
                  <a:schemeClr val="tx2"/>
                </a:solidFill>
                <a:latin typeface="Berlin Sans FB Demi" pitchFamily="34" charset="0"/>
              </a:rPr>
              <a:t> class is loaded 		</a:t>
            </a:r>
          </a:p>
          <a:p>
            <a:pPr marL="342900" indent="-342900">
              <a:spcBef>
                <a:spcPts val="1200"/>
              </a:spcBef>
              <a:defRPr/>
            </a:pPr>
            <a:r>
              <a:rPr lang="en-US" sz="1600" b="1" dirty="0">
                <a:solidFill>
                  <a:schemeClr val="tx2"/>
                </a:solidFill>
                <a:latin typeface="Berlin Sans FB Demi" pitchFamily="34" charset="0"/>
              </a:rPr>
              <a:t>		</a:t>
            </a:r>
            <a:r>
              <a:rPr lang="en-US" sz="1600" b="1" dirty="0">
                <a:solidFill>
                  <a:srgbClr val="F703C9"/>
                </a:solidFill>
                <a:latin typeface="Berlin Sans FB Demi" pitchFamily="34" charset="0"/>
              </a:rPr>
              <a:t>which Run all static statements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600" b="1" i="1" dirty="0">
                <a:solidFill>
                  <a:srgbClr val="FF0000"/>
                </a:solidFill>
                <a:latin typeface="+mj-lt"/>
              </a:rPr>
              <a:t>basic</a:t>
            </a:r>
            <a:r>
              <a:rPr lang="en-US" sz="1600" b="1" i="1" dirty="0">
                <a:solidFill>
                  <a:schemeClr val="tx2"/>
                </a:solidFill>
                <a:latin typeface="+mj-lt"/>
              </a:rPr>
              <a:t> is set to 5000,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600" b="1" i="1" dirty="0">
                <a:solidFill>
                  <a:schemeClr val="tx2"/>
                </a:solidFill>
                <a:latin typeface="+mj-lt"/>
              </a:rPr>
              <a:t>static block executes and </a:t>
            </a:r>
            <a:r>
              <a:rPr lang="en-US" sz="1600" b="1" i="1" dirty="0">
                <a:solidFill>
                  <a:srgbClr val="FF0000"/>
                </a:solidFill>
                <a:latin typeface="+mj-lt"/>
              </a:rPr>
              <a:t>DA</a:t>
            </a:r>
            <a:r>
              <a:rPr lang="en-US" sz="1600" b="1" i="1" dirty="0">
                <a:solidFill>
                  <a:schemeClr val="tx2"/>
                </a:solidFill>
                <a:latin typeface="+mj-lt"/>
              </a:rPr>
              <a:t> is set,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600" b="1" i="1" dirty="0">
                <a:solidFill>
                  <a:schemeClr val="tx2"/>
                </a:solidFill>
                <a:latin typeface="+mj-lt"/>
              </a:rPr>
              <a:t>main( ) is called, 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  <a:defRPr/>
            </a:pPr>
            <a:r>
              <a:rPr lang="en-US" sz="1600" b="1" i="1" dirty="0">
                <a:solidFill>
                  <a:schemeClr val="tx2"/>
                </a:solidFill>
                <a:latin typeface="+mj-lt"/>
              </a:rPr>
              <a:t>calls </a:t>
            </a:r>
            <a:r>
              <a:rPr lang="en-US" sz="1600" b="1" i="1" dirty="0" err="1">
                <a:solidFill>
                  <a:schemeClr val="tx2"/>
                </a:solidFill>
                <a:latin typeface="+mj-lt"/>
              </a:rPr>
              <a:t>showSalary</a:t>
            </a:r>
            <a:r>
              <a:rPr lang="en-US" sz="1600" b="1" i="1" dirty="0">
                <a:solidFill>
                  <a:schemeClr val="tx2"/>
                </a:solidFill>
                <a:latin typeface="+mj-lt"/>
              </a:rPr>
              <a:t>( 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9. Nested and inner class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>
          <a:xfrm>
            <a:off x="217488" y="1074738"/>
            <a:ext cx="8432800" cy="5457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2400" smtClean="0"/>
              <a:t>Nested class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smtClean="0"/>
              <a:t>Is a class defined within another class;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smtClean="0"/>
              <a:t>Example: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smtClean="0"/>
          </a:p>
          <a:p>
            <a:pPr>
              <a:lnSpc>
                <a:spcPct val="120000"/>
              </a:lnSpc>
              <a:spcBef>
                <a:spcPts val="2400"/>
              </a:spcBef>
              <a:buFont typeface="Wingdings" pitchFamily="2" charset="2"/>
              <a:buNone/>
            </a:pPr>
            <a:endParaRPr smtClean="0"/>
          </a:p>
          <a:p>
            <a:pPr>
              <a:lnSpc>
                <a:spcPct val="120000"/>
              </a:lnSpc>
              <a:spcBef>
                <a:spcPts val="2400"/>
              </a:spcBef>
              <a:buFont typeface="Wingdings" pitchFamily="2" charset="2"/>
              <a:buNone/>
            </a:pPr>
            <a:endParaRPr smtClean="0"/>
          </a:p>
          <a:p>
            <a:pPr lvl="1">
              <a:lnSpc>
                <a:spcPct val="120000"/>
              </a:lnSpc>
            </a:pPr>
            <a:endParaRPr smtClean="0"/>
          </a:p>
          <a:p>
            <a:pPr>
              <a:lnSpc>
                <a:spcPct val="120000"/>
              </a:lnSpc>
            </a:pPr>
            <a:r>
              <a:rPr smtClean="0"/>
              <a:t>Thus, </a:t>
            </a:r>
            <a:r>
              <a:rPr sz="2000" smtClean="0"/>
              <a:t>if</a:t>
            </a:r>
            <a:r>
              <a:rPr smtClean="0"/>
              <a:t> </a:t>
            </a:r>
            <a:r>
              <a:rPr smtClean="0">
                <a:solidFill>
                  <a:srgbClr val="FF0000"/>
                </a:solidFill>
              </a:rPr>
              <a:t>class B</a:t>
            </a:r>
            <a:r>
              <a:rPr smtClean="0"/>
              <a:t> </a:t>
            </a:r>
            <a:r>
              <a:rPr sz="2000" smtClean="0"/>
              <a:t>is defined within</a:t>
            </a:r>
            <a:r>
              <a:rPr smtClean="0"/>
              <a:t> </a:t>
            </a:r>
            <a:r>
              <a:rPr smtClean="0">
                <a:solidFill>
                  <a:srgbClr val="FF0000"/>
                </a:solidFill>
              </a:rPr>
              <a:t>class A</a:t>
            </a:r>
            <a:r>
              <a:rPr smtClean="0"/>
              <a:t>,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smtClean="0"/>
              <a:t>then </a:t>
            </a:r>
            <a:r>
              <a:rPr smtClean="0">
                <a:solidFill>
                  <a:srgbClr val="0000FF"/>
                </a:solidFill>
              </a:rPr>
              <a:t>B</a:t>
            </a:r>
            <a:r>
              <a:rPr smtClean="0"/>
              <a:t> does not exist independently of </a:t>
            </a:r>
            <a:r>
              <a:rPr smtClean="0">
                <a:solidFill>
                  <a:srgbClr val="0000FF"/>
                </a:solidFill>
              </a:rPr>
              <a:t>A</a:t>
            </a:r>
            <a:r>
              <a:rPr smtClean="0"/>
              <a:t>. </a:t>
            </a:r>
          </a:p>
          <a:p>
            <a:pPr>
              <a:lnSpc>
                <a:spcPct val="120000"/>
              </a:lnSpc>
            </a:pPr>
            <a:endParaRPr smtClean="0"/>
          </a:p>
        </p:txBody>
      </p:sp>
      <p:sp>
        <p:nvSpPr>
          <p:cNvPr id="4" name="Rectangle 3"/>
          <p:cNvSpPr/>
          <p:nvPr/>
        </p:nvSpPr>
        <p:spPr>
          <a:xfrm>
            <a:off x="1219200" y="2641600"/>
            <a:ext cx="7126288" cy="209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anchor="ctr"/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class A   {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       - - - -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Trebuchet MS" pitchFamily="34" charset="0"/>
              </a:rPr>
              <a:t>       class B  {	//Nested class</a:t>
            </a:r>
          </a:p>
          <a:p>
            <a:pPr>
              <a:spcBef>
                <a:spcPts val="6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Trebuchet MS" pitchFamily="34" charset="0"/>
              </a:rPr>
              <a:t>	- - - - 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Trebuchet MS" pitchFamily="34" charset="0"/>
              </a:rPr>
              <a:t>        }</a:t>
            </a:r>
          </a:p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6200" y="3719513"/>
            <a:ext cx="4191000" cy="2722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tIns="182880"/>
          <a:lstStyle/>
          <a:p>
            <a:pPr marL="514350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class</a:t>
            </a: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 </a:t>
            </a:r>
            <a:r>
              <a:rPr lang="en-US" sz="2000" b="1" kern="0" dirty="0" err="1">
                <a:solidFill>
                  <a:srgbClr val="0000FF"/>
                </a:solidFill>
                <a:latin typeface="Trebuchet MS" pitchFamily="34" charset="0"/>
                <a:cs typeface="Aharoni" pitchFamily="2" charset="-79"/>
              </a:rPr>
              <a:t>OuterClass</a:t>
            </a: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 </a:t>
            </a:r>
          </a:p>
          <a:p>
            <a:pPr marL="457200" indent="-45720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{ </a:t>
            </a:r>
          </a:p>
          <a:p>
            <a:pPr marL="457200" indent="-45720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latin typeface="Trebuchet MS" pitchFamily="34" charset="0"/>
                <a:cs typeface="Aharoni" pitchFamily="2" charset="-79"/>
              </a:rPr>
              <a:t>	</a:t>
            </a: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... </a:t>
            </a:r>
          </a:p>
          <a:p>
            <a:pPr marL="514350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	</a:t>
            </a:r>
            <a:r>
              <a:rPr lang="en-US" sz="2000" b="1" kern="0" dirty="0">
                <a:solidFill>
                  <a:srgbClr val="0000FF"/>
                </a:solidFill>
                <a:latin typeface="Trebuchet MS" pitchFamily="34" charset="0"/>
                <a:cs typeface="Aharoni" pitchFamily="2" charset="-79"/>
              </a:rPr>
              <a:t>static</a:t>
            </a: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 </a:t>
            </a: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class</a:t>
            </a:r>
            <a:r>
              <a:rPr lang="en-US" sz="2000" b="1" kern="0" dirty="0">
                <a:latin typeface="Trebuchet MS" pitchFamily="34" charset="0"/>
                <a:cs typeface="Aharoni" pitchFamily="2" charset="-79"/>
              </a:rPr>
              <a:t> </a:t>
            </a:r>
            <a:r>
              <a:rPr lang="en-US" sz="2000" b="1" kern="0" dirty="0" err="1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StaticNested</a:t>
            </a: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 </a:t>
            </a:r>
          </a:p>
          <a:p>
            <a:pPr marL="514350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Trebuchet MS" pitchFamily="34" charset="0"/>
                <a:cs typeface="Aharoni" pitchFamily="2" charset="-79"/>
              </a:rPr>
              <a:t>	</a:t>
            </a: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{ ... } </a:t>
            </a:r>
          </a:p>
          <a:p>
            <a:pPr marL="514350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}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343400" y="3719513"/>
            <a:ext cx="4648200" cy="272256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tIns="182880"/>
          <a:lstStyle/>
          <a:p>
            <a:pPr marL="457200" indent="-457200">
              <a:spcBef>
                <a:spcPts val="600"/>
              </a:spcBef>
            </a:pPr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class</a:t>
            </a:r>
            <a:r>
              <a:rPr lang="en-US" sz="2000" b="1">
                <a:latin typeface="Trebuchet MS" pitchFamily="34" charset="0"/>
              </a:rPr>
              <a:t> </a:t>
            </a:r>
            <a:r>
              <a:rPr lang="en-US" sz="2000" b="1">
                <a:solidFill>
                  <a:srgbClr val="0000FF"/>
                </a:solidFill>
                <a:latin typeface="Trebuchet MS" pitchFamily="34" charset="0"/>
              </a:rPr>
              <a:t>OuterClass</a:t>
            </a:r>
            <a:r>
              <a:rPr lang="en-US" sz="2000" b="1">
                <a:latin typeface="Trebuchet MS" pitchFamily="34" charset="0"/>
              </a:rPr>
              <a:t> </a:t>
            </a:r>
          </a:p>
          <a:p>
            <a:pPr marL="457200" indent="-457200">
              <a:spcBef>
                <a:spcPts val="600"/>
              </a:spcBef>
            </a:pPr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{ </a:t>
            </a:r>
          </a:p>
          <a:p>
            <a:pPr marL="457200" indent="-457200"/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	... </a:t>
            </a:r>
          </a:p>
          <a:p>
            <a:pPr marL="457200" indent="-457200">
              <a:spcBef>
                <a:spcPts val="600"/>
              </a:spcBef>
            </a:pPr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	class  </a:t>
            </a:r>
            <a:r>
              <a:rPr lang="en-US" sz="2000" b="1">
                <a:solidFill>
                  <a:schemeClr val="accent2"/>
                </a:solidFill>
                <a:latin typeface="Trebuchet MS" pitchFamily="34" charset="0"/>
              </a:rPr>
              <a:t>InnerClass</a:t>
            </a:r>
          </a:p>
          <a:p>
            <a:pPr marL="457200" indent="-457200">
              <a:spcBef>
                <a:spcPts val="600"/>
              </a:spcBef>
            </a:pPr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	{ ... } </a:t>
            </a:r>
          </a:p>
          <a:p>
            <a:pPr marL="457200" indent="-457200">
              <a:spcBef>
                <a:spcPts val="600"/>
              </a:spcBef>
            </a:pPr>
            <a:r>
              <a:rPr lang="en-US" sz="2000" b="1">
                <a:solidFill>
                  <a:schemeClr val="tx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6335713" y="2185988"/>
            <a:ext cx="2133600" cy="65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kern="0" dirty="0">
                <a:solidFill>
                  <a:schemeClr val="accent2"/>
                </a:solidFill>
                <a:latin typeface="Aharoni" pitchFamily="2" charset="-79"/>
                <a:cs typeface="Aharoni" pitchFamily="2" charset="-79"/>
              </a:rPr>
              <a:t>Non-static class.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200" b="1" kern="0" dirty="0">
              <a:solidFill>
                <a:schemeClr val="accent2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5845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US" smtClean="0"/>
              <a:t>Types of nested class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50913" y="1260475"/>
            <a:ext cx="6262687" cy="2078038"/>
            <a:chOff x="181232" y="449105"/>
            <a:chExt cx="6263295" cy="2142727"/>
          </a:xfrm>
        </p:grpSpPr>
        <p:cxnSp>
          <p:nvCxnSpPr>
            <p:cNvPr id="35847" name="Straight Connector 5"/>
            <p:cNvCxnSpPr>
              <a:cxnSpLocks noChangeShapeType="1"/>
            </p:cNvCxnSpPr>
            <p:nvPr/>
          </p:nvCxnSpPr>
          <p:spPr bwMode="auto">
            <a:xfrm>
              <a:off x="1447800" y="1524000"/>
              <a:ext cx="3530600" cy="1588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48" name="TextBox 8"/>
            <p:cNvSpPr txBox="1">
              <a:spLocks noChangeArrowheads="1"/>
            </p:cNvSpPr>
            <p:nvPr/>
          </p:nvSpPr>
          <p:spPr bwMode="auto">
            <a:xfrm>
              <a:off x="3548929" y="2209800"/>
              <a:ext cx="289559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chemeClr val="tx2"/>
                  </a:solidFill>
                  <a:latin typeface="Trebuchet MS" pitchFamily="34" charset="0"/>
                </a:rPr>
                <a:t>Static Nested class</a:t>
              </a:r>
            </a:p>
          </p:txBody>
        </p:sp>
        <p:sp>
          <p:nvSpPr>
            <p:cNvPr id="35849" name="TextBox 11"/>
            <p:cNvSpPr txBox="1">
              <a:spLocks noChangeArrowheads="1"/>
            </p:cNvSpPr>
            <p:nvPr/>
          </p:nvSpPr>
          <p:spPr bwMode="auto">
            <a:xfrm>
              <a:off x="1651000" y="449105"/>
              <a:ext cx="236220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chemeClr val="tx2"/>
                  </a:solidFill>
                </a:rPr>
                <a:t>Nested class</a:t>
              </a:r>
            </a:p>
          </p:txBody>
        </p:sp>
        <p:cxnSp>
          <p:nvCxnSpPr>
            <p:cNvPr id="35850" name="Straight Connector 12"/>
            <p:cNvCxnSpPr>
              <a:cxnSpLocks noChangeShapeType="1"/>
            </p:cNvCxnSpPr>
            <p:nvPr/>
          </p:nvCxnSpPr>
          <p:spPr bwMode="auto">
            <a:xfrm rot="16200000" flipH="1">
              <a:off x="2455862" y="1176338"/>
              <a:ext cx="709613" cy="7938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851" name="Straight Connector 13"/>
            <p:cNvCxnSpPr>
              <a:cxnSpLocks noChangeShapeType="1"/>
            </p:cNvCxnSpPr>
            <p:nvPr/>
          </p:nvCxnSpPr>
          <p:spPr bwMode="auto">
            <a:xfrm rot="16200000" flipH="1">
              <a:off x="1122362" y="1862138"/>
              <a:ext cx="709613" cy="7938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35852" name="TextBox 15"/>
            <p:cNvSpPr txBox="1">
              <a:spLocks noChangeArrowheads="1"/>
            </p:cNvSpPr>
            <p:nvPr/>
          </p:nvSpPr>
          <p:spPr bwMode="auto">
            <a:xfrm>
              <a:off x="181232" y="2222500"/>
              <a:ext cx="259079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b="1">
                  <a:solidFill>
                    <a:schemeClr val="tx2"/>
                  </a:solidFill>
                  <a:latin typeface="Trebuchet MS" pitchFamily="34" charset="0"/>
                </a:rPr>
                <a:t>inner class</a:t>
              </a:r>
            </a:p>
          </p:txBody>
        </p:sp>
        <p:cxnSp>
          <p:nvCxnSpPr>
            <p:cNvPr id="35853" name="Straight Connector 16"/>
            <p:cNvCxnSpPr>
              <a:cxnSpLocks noChangeShapeType="1"/>
            </p:cNvCxnSpPr>
            <p:nvPr/>
          </p:nvCxnSpPr>
          <p:spPr bwMode="auto">
            <a:xfrm rot="16200000" flipH="1">
              <a:off x="4645039" y="1862138"/>
              <a:ext cx="709613" cy="7937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r>
              <a:rPr lang="en-US" smtClean="0"/>
              <a:t>Creating instances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84138" y="1219200"/>
            <a:ext cx="4191000" cy="23495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marL="971550" lvl="1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class </a:t>
            </a:r>
            <a:r>
              <a:rPr lang="en-US" sz="2000" b="1" kern="0" dirty="0">
                <a:solidFill>
                  <a:srgbClr val="0000FF"/>
                </a:solidFill>
                <a:latin typeface="Trebuchet MS" pitchFamily="34" charset="0"/>
                <a:cs typeface="Aharoni" pitchFamily="2" charset="-79"/>
              </a:rPr>
              <a:t>Outer</a:t>
            </a: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 </a:t>
            </a:r>
          </a:p>
          <a:p>
            <a:pPr marL="914400" lvl="1" indent="-45720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{ </a:t>
            </a:r>
          </a:p>
          <a:p>
            <a:pPr marL="914400" lvl="1" indent="-457200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	... </a:t>
            </a:r>
          </a:p>
          <a:p>
            <a:pPr marL="971550" lvl="1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	class </a:t>
            </a:r>
            <a:r>
              <a:rPr lang="en-US" sz="2000" b="1" kern="0" dirty="0">
                <a:solidFill>
                  <a:srgbClr val="FF0000"/>
                </a:solidFill>
                <a:latin typeface="Trebuchet MS" pitchFamily="34" charset="0"/>
                <a:cs typeface="Aharoni" pitchFamily="2" charset="-79"/>
              </a:rPr>
              <a:t>Inner</a:t>
            </a: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 </a:t>
            </a:r>
          </a:p>
          <a:p>
            <a:pPr marL="971550" lvl="1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	{ ... } </a:t>
            </a:r>
          </a:p>
          <a:p>
            <a:pPr marL="971550" lvl="1" indent="-457200">
              <a:spcBef>
                <a:spcPts val="600"/>
              </a:spcBef>
              <a:buClr>
                <a:schemeClr val="folHlink"/>
              </a:buClr>
              <a:buSzPct val="60000"/>
              <a:buFont typeface="Arial" charset="0"/>
              <a:buNone/>
              <a:defRPr/>
            </a:pPr>
            <a:r>
              <a:rPr lang="en-US" sz="2000" b="1" kern="0" dirty="0">
                <a:solidFill>
                  <a:schemeClr val="tx2"/>
                </a:solidFill>
                <a:latin typeface="Trebuchet MS" pitchFamily="34" charset="0"/>
                <a:cs typeface="Aharoni" pitchFamily="2" charset="-79"/>
              </a:rPr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76200" y="4319588"/>
            <a:ext cx="8915400" cy="23780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514350" indent="-457200">
              <a:spcBef>
                <a:spcPts val="600"/>
              </a:spcBef>
              <a:defRPr/>
            </a:pP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class Demo {</a:t>
            </a:r>
          </a:p>
          <a:p>
            <a:pPr marL="514350" indent="-457200">
              <a:spcBef>
                <a:spcPts val="600"/>
              </a:spcBef>
              <a:defRPr/>
            </a:pP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public static void main(String [] </a:t>
            </a:r>
            <a:r>
              <a:rPr lang="en-US" sz="1600" b="1" i="1" spc="100" dirty="0" err="1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args</a:t>
            </a: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) {</a:t>
            </a:r>
          </a:p>
          <a:p>
            <a:pPr marL="514350" indent="-457200">
              <a:spcBef>
                <a:spcPts val="1200"/>
              </a:spcBef>
              <a:defRPr/>
            </a:pPr>
            <a:r>
              <a:rPr lang="en-US" b="1" i="1" spc="100" dirty="0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		Outer 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 </a:t>
            </a:r>
            <a:r>
              <a:rPr lang="en-US" b="1" i="1" spc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Courier New" pitchFamily="49" charset="0"/>
              </a:rPr>
              <a:t>outOb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=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b="1" i="1" spc="1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Courier New" pitchFamily="49" charset="0"/>
              </a:rPr>
              <a:t>new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b="1" i="1" spc="100" dirty="0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Outer</a:t>
            </a:r>
            <a:r>
              <a:rPr lang="en-US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();</a:t>
            </a:r>
          </a:p>
          <a:p>
            <a:pPr marL="514350" indent="-457200">
              <a:spcBef>
                <a:spcPts val="600"/>
              </a:spcBef>
              <a:defRPr/>
            </a:pPr>
            <a:r>
              <a:rPr lang="en-US" b="1" i="1" spc="100" dirty="0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		</a:t>
            </a:r>
            <a:r>
              <a:rPr lang="en-US" b="1" i="1" spc="100" dirty="0" err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Outer.Inner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  </a:t>
            </a:r>
            <a:r>
              <a:rPr lang="en-US" b="1" i="1" spc="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Courier New" pitchFamily="49" charset="0"/>
              </a:rPr>
              <a:t>inOb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=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</a:t>
            </a:r>
            <a:r>
              <a:rPr lang="en-US" b="1" i="1" spc="100" dirty="0" err="1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outOb</a:t>
            </a:r>
            <a:r>
              <a:rPr lang="en-US" sz="2400" b="1" i="1" spc="100" dirty="0" err="1">
                <a:solidFill>
                  <a:srgbClr val="FF0000"/>
                </a:solidFill>
                <a:latin typeface="Trebuchet MS" pitchFamily="34" charset="0"/>
                <a:cs typeface="Courier New" pitchFamily="49" charset="0"/>
              </a:rPr>
              <a:t>.</a:t>
            </a:r>
            <a:r>
              <a:rPr lang="en-US" b="1" i="1" spc="100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Courier New" pitchFamily="49" charset="0"/>
              </a:rPr>
              <a:t>new</a:t>
            </a:r>
            <a:r>
              <a:rPr lang="en-US" b="1" i="1" spc="100" dirty="0">
                <a:latin typeface="Trebuchet MS" pitchFamily="34" charset="0"/>
                <a:cs typeface="Courier New" pitchFamily="49" charset="0"/>
              </a:rPr>
              <a:t>   </a:t>
            </a:r>
            <a:r>
              <a:rPr lang="en-US" b="1" i="1" spc="100" dirty="0">
                <a:solidFill>
                  <a:srgbClr val="0000FF"/>
                </a:solidFill>
                <a:latin typeface="Trebuchet MS" pitchFamily="34" charset="0"/>
                <a:cs typeface="Courier New" pitchFamily="49" charset="0"/>
              </a:rPr>
              <a:t>Inner</a:t>
            </a:r>
            <a:r>
              <a:rPr lang="en-US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();</a:t>
            </a:r>
          </a:p>
          <a:p>
            <a:pPr marL="514350" indent="-457200">
              <a:spcBef>
                <a:spcPts val="600"/>
              </a:spcBef>
              <a:defRPr/>
            </a:pP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	- - -</a:t>
            </a:r>
          </a:p>
          <a:p>
            <a:pPr marL="514350" indent="-457200">
              <a:spcBef>
                <a:spcPts val="0"/>
              </a:spcBef>
              <a:defRPr/>
            </a:pP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	}</a:t>
            </a:r>
          </a:p>
          <a:p>
            <a:pPr marL="514350" indent="-457200">
              <a:spcBef>
                <a:spcPts val="0"/>
              </a:spcBef>
              <a:defRPr/>
            </a:pPr>
            <a:r>
              <a:rPr lang="en-US" sz="1600" b="1" i="1" spc="100" dirty="0">
                <a:solidFill>
                  <a:schemeClr val="tx2"/>
                </a:solidFill>
                <a:latin typeface="Trebuchet MS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0" y="3738563"/>
            <a:ext cx="5391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514350" indent="-457200">
              <a:spcBef>
                <a:spcPts val="600"/>
              </a:spcBef>
              <a:buFont typeface="Wingdings" pitchFamily="2" charset="2"/>
              <a:buChar char="ü"/>
            </a:pPr>
            <a:r>
              <a:rPr lang="en-US" b="1" u="sng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Creating instance of</a:t>
            </a:r>
            <a:r>
              <a:rPr lang="en-US" b="1" u="sng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u="sng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Inner  Class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9. Nested and inner class</a:t>
            </a:r>
          </a:p>
        </p:txBody>
      </p:sp>
      <p:sp>
        <p:nvSpPr>
          <p:cNvPr id="34819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5457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2000" i="1" smtClean="0"/>
              <a:t>Example..</a:t>
            </a:r>
            <a:endParaRPr sz="1800" smtClean="0"/>
          </a:p>
          <a:p>
            <a:pPr lvl="1"/>
            <a:r>
              <a:rPr smtClean="0">
                <a:solidFill>
                  <a:srgbClr val="F703C9"/>
                </a:solidFill>
              </a:rPr>
              <a:t>Lab program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r>
              <a:rPr lang="en-US" dirty="0" smtClean="0"/>
              <a:t>Java’s access modifiers</a:t>
            </a:r>
          </a:p>
          <a:p>
            <a:pPr lvl="1"/>
            <a:r>
              <a:rPr lang="en-US" dirty="0" smtClean="0"/>
              <a:t>public : </a:t>
            </a:r>
            <a:r>
              <a:rPr lang="en-US" i="0" dirty="0" smtClean="0"/>
              <a:t>accessible everywhere</a:t>
            </a:r>
            <a:endParaRPr lang="en-US" dirty="0" smtClean="0"/>
          </a:p>
          <a:p>
            <a:pPr lvl="1"/>
            <a:r>
              <a:rPr lang="en-US" dirty="0" smtClean="0"/>
              <a:t>private : </a:t>
            </a:r>
            <a:r>
              <a:rPr lang="en-US" i="0" dirty="0" smtClean="0"/>
              <a:t>accessible within class only</a:t>
            </a:r>
            <a:endParaRPr lang="en-US" dirty="0" smtClean="0"/>
          </a:p>
          <a:p>
            <a:pPr lvl="1"/>
            <a:r>
              <a:rPr lang="en-US" dirty="0" smtClean="0"/>
              <a:t>protected : </a:t>
            </a:r>
            <a:r>
              <a:rPr lang="en-US" i="0" dirty="0" smtClean="0"/>
              <a:t>accessible within package and outside the package but through </a:t>
            </a:r>
            <a:r>
              <a:rPr lang="en-US" i="0" dirty="0" smtClean="0">
                <a:hlinkClick r:id="rId2"/>
              </a:rPr>
              <a:t>inheritance</a:t>
            </a:r>
            <a:r>
              <a:rPr lang="en-US" i="0" dirty="0" smtClean="0"/>
              <a:t> only</a:t>
            </a:r>
          </a:p>
          <a:p>
            <a:pPr lvl="1"/>
            <a:r>
              <a:rPr lang="en-US" i="0" dirty="0" smtClean="0"/>
              <a:t>default : accessible available to the package only</a:t>
            </a:r>
            <a:endParaRPr lang="en-US" dirty="0" smtClean="0"/>
          </a:p>
          <a:p>
            <a:pPr>
              <a:buNone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/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70857"/>
          </a:xfrm>
        </p:spPr>
        <p:txBody>
          <a:bodyPr/>
          <a:lstStyle/>
          <a:p>
            <a:r>
              <a:rPr lang="en-US" dirty="0" smtClean="0"/>
              <a:t>Java’s Access Modifiers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10. Variable length arguments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432800" cy="5457825"/>
          </a:xfrm>
        </p:spPr>
        <p:txBody>
          <a:bodyPr>
            <a:normAutofit/>
          </a:bodyPr>
          <a:lstStyle/>
          <a:p>
            <a:pPr marL="247650" indent="-457200">
              <a:defRPr/>
            </a:pPr>
            <a:r>
              <a:rPr sz="2600" dirty="0" smtClean="0"/>
              <a:t>V</a:t>
            </a:r>
            <a:r>
              <a:rPr sz="2600" smtClean="0"/>
              <a:t>arargs </a:t>
            </a:r>
            <a:r>
              <a:rPr sz="2600" dirty="0" smtClean="0"/>
              <a:t>–</a:t>
            </a:r>
            <a:r>
              <a:rPr sz="2600" smtClean="0"/>
              <a:t> </a:t>
            </a:r>
            <a:r>
              <a:rPr sz="2000" smtClean="0">
                <a:solidFill>
                  <a:schemeClr val="tx2"/>
                </a:solidFill>
              </a:rPr>
              <a:t>stands for</a:t>
            </a:r>
            <a:r>
              <a:rPr sz="2400" smtClean="0">
                <a:solidFill>
                  <a:schemeClr val="tx2"/>
                </a:solidFill>
              </a:rPr>
              <a:t> </a:t>
            </a:r>
            <a:r>
              <a:rPr sz="2000" smtClean="0">
                <a:solidFill>
                  <a:schemeClr val="tx2"/>
                </a:solidFill>
              </a:rPr>
              <a:t>variable-length argument</a:t>
            </a:r>
            <a:endParaRPr sz="2400" smtClean="0">
              <a:solidFill>
                <a:schemeClr val="tx2"/>
              </a:solidFill>
            </a:endParaRPr>
          </a:p>
          <a:p>
            <a:pPr lvl="1">
              <a:lnSpc>
                <a:spcPct val="120000"/>
              </a:lnSpc>
              <a:defRPr/>
            </a:pPr>
            <a:r>
              <a:rPr sz="1800" smtClean="0"/>
              <a:t>A method that takes a variable number of arguments.</a:t>
            </a:r>
          </a:p>
          <a:p>
            <a:pPr lvl="1">
              <a:lnSpc>
                <a:spcPct val="120000"/>
              </a:lnSpc>
              <a:defRPr/>
            </a:pPr>
            <a:r>
              <a:rPr sz="1800" smtClean="0"/>
              <a:t>called a </a:t>
            </a:r>
            <a:r>
              <a:rPr sz="1800" smtClean="0">
                <a:solidFill>
                  <a:srgbClr val="0000FF"/>
                </a:solidFill>
              </a:rPr>
              <a:t>variable-arity</a:t>
            </a:r>
            <a:r>
              <a:rPr sz="1800" smtClean="0"/>
              <a:t> method, or simply a </a:t>
            </a:r>
            <a:r>
              <a:rPr sz="1800" smtClean="0">
                <a:solidFill>
                  <a:srgbClr val="0000FF"/>
                </a:solidFill>
              </a:rPr>
              <a:t>varargs</a:t>
            </a:r>
            <a:r>
              <a:rPr sz="1800" smtClean="0"/>
              <a:t> method.</a:t>
            </a:r>
            <a:endParaRPr sz="4800" smtClean="0"/>
          </a:p>
          <a:p>
            <a:pPr lvl="1">
              <a:spcBef>
                <a:spcPts val="1200"/>
              </a:spcBef>
              <a:buNone/>
              <a:defRPr/>
            </a:pPr>
            <a:endParaRPr sz="1800" smtClean="0"/>
          </a:p>
          <a:p>
            <a:pPr>
              <a:spcBef>
                <a:spcPts val="2400"/>
              </a:spcBef>
              <a:defRPr/>
            </a:pPr>
            <a:r>
              <a:rPr i="1" dirty="0" smtClean="0"/>
              <a:t>D</a:t>
            </a:r>
            <a:r>
              <a:rPr i="1" smtClean="0"/>
              <a:t>ifferent ways to handle variable-length argument</a:t>
            </a:r>
          </a:p>
          <a:p>
            <a:pPr marL="1023938" lvl="1" indent="-341313">
              <a:lnSpc>
                <a:spcPct val="120000"/>
              </a:lnSpc>
              <a:buFont typeface="+mj-lt"/>
              <a:buAutoNum type="arabicPeriod"/>
              <a:defRPr/>
            </a:pPr>
            <a:r>
              <a:rPr sz="1800" smtClean="0"/>
              <a:t>if the number of arguments was </a:t>
            </a:r>
            <a:r>
              <a:rPr sz="1800" smtClean="0">
                <a:solidFill>
                  <a:srgbClr val="FF0000"/>
                </a:solidFill>
              </a:rPr>
              <a:t>small and known</a:t>
            </a:r>
            <a:r>
              <a:rPr sz="1800" smtClean="0"/>
              <a:t>, then use </a:t>
            </a:r>
            <a:r>
              <a:rPr sz="1800" smtClean="0">
                <a:solidFill>
                  <a:srgbClr val="0000FF"/>
                </a:solidFill>
              </a:rPr>
              <a:t>method overloading</a:t>
            </a:r>
            <a:r>
              <a:rPr sz="1800" smtClean="0"/>
              <a:t>, one for each. </a:t>
            </a:r>
          </a:p>
          <a:p>
            <a:pPr marL="1023938" lvl="1" indent="-341313">
              <a:lnSpc>
                <a:spcPct val="120000"/>
              </a:lnSpc>
              <a:buFont typeface="+mj-lt"/>
              <a:buAutoNum type="arabicPeriod"/>
              <a:defRPr/>
            </a:pPr>
            <a:r>
              <a:rPr sz="1800" smtClean="0"/>
              <a:t>if the number of arguments was </a:t>
            </a:r>
            <a:r>
              <a:rPr sz="1800" smtClean="0">
                <a:solidFill>
                  <a:srgbClr val="FF0000"/>
                </a:solidFill>
              </a:rPr>
              <a:t>larger, or unknowable</a:t>
            </a:r>
            <a:r>
              <a:rPr sz="1800" smtClean="0"/>
              <a:t>, then use </a:t>
            </a:r>
            <a:r>
              <a:rPr sz="1800" smtClean="0">
                <a:solidFill>
                  <a:srgbClr val="0000FF"/>
                </a:solidFill>
              </a:rPr>
              <a:t>Array</a:t>
            </a:r>
            <a:r>
              <a:rPr sz="1800" smtClean="0"/>
              <a:t>. Add arguments into an array.</a:t>
            </a:r>
          </a:p>
          <a:p>
            <a:pPr marL="1023938" lvl="1" indent="-341313">
              <a:lnSpc>
                <a:spcPct val="120000"/>
              </a:lnSpc>
              <a:buFont typeface="+mj-lt"/>
              <a:buAutoNum type="arabicPeriod"/>
              <a:defRPr/>
            </a:pPr>
            <a:r>
              <a:rPr sz="1800" smtClean="0"/>
              <a:t>Specify variable-length argument by three periods </a:t>
            </a:r>
            <a:r>
              <a:rPr sz="1800" smtClean="0">
                <a:solidFill>
                  <a:srgbClr val="FF0000"/>
                </a:solidFill>
              </a:rPr>
              <a:t>(...)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Method-1</a:t>
            </a:r>
          </a:p>
        </p:txBody>
      </p:sp>
      <p:sp>
        <p:nvSpPr>
          <p:cNvPr id="50180" name="Content Placeholder 5"/>
          <p:cNvSpPr txBox="1">
            <a:spLocks/>
          </p:cNvSpPr>
          <p:nvPr/>
        </p:nvSpPr>
        <p:spPr bwMode="auto">
          <a:xfrm>
            <a:off x="14288" y="1277938"/>
            <a:ext cx="8912225" cy="451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8513" lvl="1" indent="-231775" defTabSz="685800" eaLnBrk="0" hangingPunct="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b="1" i="1">
                <a:solidFill>
                  <a:srgbClr val="0000FF"/>
                </a:solidFill>
                <a:latin typeface="Trebuchet MS" pitchFamily="34" charset="0"/>
              </a:rPr>
              <a:t>overloaded the methods ..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8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public …..main(…..)  {	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getSum(10, 20);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getSum( 5, 6, 4 );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getSum(10, 20, 30, 40);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getSum(10, 20, 30, 40, 50, 60);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getSum(4, 2, 6, 8, 3, 9, 22, 34, 11, 4, 6, 7);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so on..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13" y="5815013"/>
            <a:ext cx="781526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98513" lvl="1" indent="-231775" defTabSz="685800" eaLnBrk="0" hangingPunct="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b="1" i="1">
                <a:solidFill>
                  <a:srgbClr val="0000FF"/>
                </a:solidFill>
                <a:latin typeface="Trebuchet MS" pitchFamily="34" charset="0"/>
              </a:rPr>
              <a:t>How many overloaded the methods needed to achieve this..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10. Variable length arguments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>
          <a:xfrm>
            <a:off x="217488" y="1219200"/>
            <a:ext cx="8507412" cy="550863"/>
          </a:xfrm>
        </p:spPr>
        <p:txBody>
          <a:bodyPr/>
          <a:lstStyle/>
          <a:p>
            <a:pPr marL="247650" lvl="1" indent="-457200">
              <a:buSzPct val="90000"/>
              <a:buFont typeface="Wingdings" pitchFamily="2" charset="2"/>
              <a:buChar char="q"/>
            </a:pPr>
            <a:r>
              <a:rPr sz="2600" smtClean="0"/>
              <a:t>Method2.. </a:t>
            </a:r>
            <a:r>
              <a:rPr smtClean="0">
                <a:solidFill>
                  <a:srgbClr val="0000FF"/>
                </a:solidFill>
              </a:rPr>
              <a:t>Implement program using array concept</a:t>
            </a:r>
            <a:endParaRPr sz="2600" smtClean="0">
              <a:solidFill>
                <a:srgbClr val="FF0000"/>
              </a:solidFill>
            </a:endParaRPr>
          </a:p>
        </p:txBody>
      </p:sp>
      <p:sp>
        <p:nvSpPr>
          <p:cNvPr id="40964" name="Content Placeholder 5"/>
          <p:cNvSpPr txBox="1">
            <a:spLocks/>
          </p:cNvSpPr>
          <p:nvPr/>
        </p:nvSpPr>
        <p:spPr bwMode="auto">
          <a:xfrm>
            <a:off x="14288" y="2195513"/>
            <a:ext cx="89122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int  [3][]arr;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arr[0] = {5, 6, 4 };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arr[1] = {10, 20, 30, 40 };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arr[2] = {10, 20, 30, 40, 50, 60 };</a:t>
            </a: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endParaRPr lang="en-US" sz="2000" b="1" i="1">
              <a:solidFill>
                <a:schemeClr val="tx2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doSum(arr[0]);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doSum(arr[1]);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  <a:p>
            <a:pPr marL="798513" lvl="1" indent="-231775" defTabSz="685800" eaLnBrk="0" hangingPunct="0">
              <a:lnSpc>
                <a:spcPct val="120000"/>
              </a:lnSpc>
              <a:spcBef>
                <a:spcPts val="1200"/>
              </a:spcBef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	doSum(arr[2]);</a:t>
            </a:r>
            <a:endParaRPr lang="en-US" sz="2000" b="1" i="1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10. Variable length arguments</a:t>
            </a:r>
          </a:p>
        </p:txBody>
      </p:sp>
      <p:sp>
        <p:nvSpPr>
          <p:cNvPr id="41987" name="Content Placeholder 5"/>
          <p:cNvSpPr txBox="1">
            <a:spLocks/>
          </p:cNvSpPr>
          <p:nvPr/>
        </p:nvSpPr>
        <p:spPr bwMode="auto">
          <a:xfrm>
            <a:off x="471488" y="3970338"/>
            <a:ext cx="82946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231775" defTabSz="685800" eaLnBrk="0" hangingPunct="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This syntax tells the compiler that </a:t>
            </a:r>
            <a:r>
              <a:rPr lang="en-US" sz="2000" b="1" i="1">
                <a:solidFill>
                  <a:srgbClr val="F703C9"/>
                </a:solidFill>
                <a:latin typeface="Trebuchet MS" pitchFamily="34" charset="0"/>
              </a:rPr>
              <a:t>vaTest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( ) can be called with zero or more arguments. </a:t>
            </a:r>
          </a:p>
          <a:p>
            <a:pPr marL="341313" indent="-231775" defTabSz="685800" eaLnBrk="0" hangingPunct="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As a result, 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</a:rPr>
              <a:t>v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is implicitly declared as an array of type int[ ]. </a:t>
            </a:r>
          </a:p>
          <a:p>
            <a:pPr marL="341313" indent="-231775" defTabSz="685800" eaLnBrk="0" hangingPunct="0">
              <a:lnSpc>
                <a:spcPct val="120000"/>
              </a:lnSpc>
              <a:spcBef>
                <a:spcPts val="1800"/>
              </a:spcBef>
              <a:buFont typeface="Arial" charset="0"/>
              <a:buChar char="•"/>
            </a:pP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Thus, inside </a:t>
            </a:r>
            <a:r>
              <a:rPr lang="en-US" sz="2000" b="1" i="1">
                <a:solidFill>
                  <a:srgbClr val="F703C9"/>
                </a:solidFill>
                <a:latin typeface="Trebuchet MS" pitchFamily="34" charset="0"/>
              </a:rPr>
              <a:t>vaTest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( ), </a:t>
            </a:r>
            <a:r>
              <a:rPr lang="en-US" sz="2000" b="1" i="1">
                <a:solidFill>
                  <a:srgbClr val="FF0000"/>
                </a:solidFill>
                <a:latin typeface="Trebuchet MS" pitchFamily="34" charset="0"/>
              </a:rPr>
              <a:t>v</a:t>
            </a:r>
            <a:r>
              <a:rPr lang="en-US" sz="2000" b="1" i="1">
                <a:solidFill>
                  <a:schemeClr val="tx2"/>
                </a:solidFill>
                <a:latin typeface="Trebuchet MS" pitchFamily="34" charset="0"/>
              </a:rPr>
              <a:t> is accessed using the normal array syntax.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6225" y="1247775"/>
          <a:ext cx="8519886" cy="2380344"/>
        </p:xfrm>
        <a:graphic>
          <a:graphicData uri="http://schemas.openxmlformats.org/drawingml/2006/table">
            <a:tbl>
              <a:tblPr/>
              <a:tblGrid>
                <a:gridCol w="1801636"/>
                <a:gridCol w="6718250"/>
              </a:tblGrid>
              <a:tr h="891038">
                <a:tc>
                  <a:txBody>
                    <a:bodyPr/>
                    <a:lstStyle/>
                    <a:p>
                      <a:r>
                        <a:rPr lang="en-US" sz="2000" b="1" i="1" kern="1200" dirty="0" smtClean="0">
                          <a:solidFill>
                            <a:srgbClr val="FF0000"/>
                          </a:solidFill>
                          <a:latin typeface="Trebuchet MS" pitchFamily="34" charset="0"/>
                          <a:ea typeface="+mn-ea"/>
                          <a:cs typeface="+mn-cs"/>
                        </a:rPr>
                        <a:t>Syntax:</a:t>
                      </a:r>
                    </a:p>
                  </a:txBody>
                  <a:tcPr anchor="ctr">
                    <a:lnL w="28575" cmpd="sng">
                      <a:solidFill>
                        <a:schemeClr val="tx2"/>
                      </a:solidFill>
                      <a:prstDash val="soli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/>
                      </a:solidFill>
                      <a:prstDash val="soli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   &lt;</a:t>
                      </a:r>
                      <a:r>
                        <a:rPr lang="en-US" sz="1800" b="1" i="1" dirty="0" err="1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returnType</a:t>
                      </a:r>
                      <a:r>
                        <a:rPr lang="en-US" sz="1800" b="1" i="1" dirty="0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&gt; </a:t>
                      </a:r>
                      <a:r>
                        <a:rPr lang="en-US" sz="1800" b="1" i="1" dirty="0" err="1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MethodName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(</a:t>
                      </a:r>
                      <a:r>
                        <a:rPr lang="en-US" sz="1800" b="1" i="1" dirty="0" err="1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int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...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 </a:t>
                      </a:r>
                      <a:r>
                        <a:rPr lang="en-US" sz="1800" b="1" i="1" dirty="0" err="1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arrayName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)   {  -- } 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2"/>
                      </a:solidFill>
                      <a:prstDash val="soli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9306">
                <a:tc>
                  <a:txBody>
                    <a:bodyPr/>
                    <a:lstStyle/>
                    <a:p>
                      <a:r>
                        <a:rPr lang="en-US" sz="2000" b="1" i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Example:</a:t>
                      </a:r>
                      <a:endParaRPr lang="en-US" sz="2000" b="1" i="1" kern="1200" dirty="0" smtClean="0">
                        <a:solidFill>
                          <a:srgbClr val="FF0000"/>
                        </a:solidFill>
                        <a:latin typeface="Trebuchet MS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28575" cmpd="sng">
                      <a:solidFill>
                        <a:schemeClr val="tx2"/>
                      </a:solidFill>
                      <a:prstDash val="soli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tx2"/>
                      </a:solidFill>
                      <a:prstDash val="solid"/>
                    </a:lnT>
                    <a:lnB w="28575" cmpd="sng">
                      <a:solidFill>
                        <a:schemeClr val="tx2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800" b="1" i="1" dirty="0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   static void </a:t>
                      </a:r>
                      <a:r>
                        <a:rPr lang="en-US" sz="1800" b="1" i="1" dirty="0" err="1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vaTest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(</a:t>
                      </a:r>
                      <a:r>
                        <a:rPr lang="en-US" sz="1800" b="1" i="1" dirty="0" err="1" smtClean="0">
                          <a:solidFill>
                            <a:srgbClr val="0000FF"/>
                          </a:solidFill>
                          <a:latin typeface="Trebuchet MS" pitchFamily="34" charset="0"/>
                        </a:rPr>
                        <a:t>int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 </a:t>
                      </a:r>
                      <a:r>
                        <a:rPr lang="en-US" sz="1800" b="1" i="1" dirty="0" smtClean="0">
                          <a:solidFill>
                            <a:srgbClr val="FF0000"/>
                          </a:solidFill>
                          <a:latin typeface="Trebuchet MS" pitchFamily="34" charset="0"/>
                        </a:rPr>
                        <a:t>...</a:t>
                      </a: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 v)  {</a:t>
                      </a:r>
                    </a:p>
                    <a:p>
                      <a:pPr>
                        <a:spcBef>
                          <a:spcPts val="1800"/>
                        </a:spcBef>
                        <a:defRPr/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			------------------</a:t>
                      </a:r>
                    </a:p>
                    <a:p>
                      <a:pPr>
                        <a:defRPr/>
                      </a:pPr>
                      <a:r>
                        <a:rPr lang="en-US" sz="1800" b="1" i="1" dirty="0" smtClean="0">
                          <a:solidFill>
                            <a:schemeClr val="tx2"/>
                          </a:solidFill>
                          <a:latin typeface="Trebuchet MS" pitchFamily="34" charset="0"/>
                        </a:rPr>
                        <a:t>    }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tx2"/>
                      </a:solidFill>
                      <a:prstDash val="soli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8020050" cy="871538"/>
          </a:xfrm>
        </p:spPr>
        <p:txBody>
          <a:bodyPr/>
          <a:lstStyle/>
          <a:p>
            <a:pPr marL="342900" indent="-342900"/>
            <a:r>
              <a:rPr lang="en-US" smtClean="0"/>
              <a:t> 10. Variable length arguments</a:t>
            </a:r>
          </a:p>
        </p:txBody>
      </p:sp>
      <p:sp>
        <p:nvSpPr>
          <p:cNvPr id="43011" name="Content Placeholder 5"/>
          <p:cNvSpPr>
            <a:spLocks noGrp="1"/>
          </p:cNvSpPr>
          <p:nvPr>
            <p:ph idx="1"/>
          </p:nvPr>
        </p:nvSpPr>
        <p:spPr>
          <a:xfrm>
            <a:off x="217488" y="1058863"/>
            <a:ext cx="8243887" cy="3149600"/>
          </a:xfrm>
        </p:spPr>
        <p:txBody>
          <a:bodyPr/>
          <a:lstStyle/>
          <a:p>
            <a:pPr marL="247650" indent="-457200"/>
            <a:r>
              <a:rPr sz="2600" smtClean="0">
                <a:solidFill>
                  <a:schemeClr val="tx2"/>
                </a:solidFill>
              </a:rPr>
              <a:t>Demonstrate program to find sum</a:t>
            </a:r>
          </a:p>
          <a:p>
            <a:pPr marL="696913" lvl="1" indent="-457200"/>
            <a:r>
              <a:rPr smtClean="0"/>
              <a:t>Class: </a:t>
            </a:r>
            <a:r>
              <a:rPr sz="1800" smtClean="0">
                <a:solidFill>
                  <a:srgbClr val="FF0000"/>
                </a:solidFill>
              </a:rPr>
              <a:t>VarArgsDemo</a:t>
            </a:r>
          </a:p>
          <a:p>
            <a:pPr marL="696913" lvl="1" indent="-457200"/>
            <a:r>
              <a:rPr smtClean="0"/>
              <a:t>doSum() method </a:t>
            </a:r>
          </a:p>
          <a:p>
            <a:pPr marL="1271588" lvl="2" indent="-457200">
              <a:spcBef>
                <a:spcPts val="600"/>
              </a:spcBef>
            </a:pPr>
            <a:r>
              <a:rPr sz="2000" smtClean="0"/>
              <a:t>Use foreach to find sum. Diplay the sum.</a:t>
            </a:r>
          </a:p>
          <a:p>
            <a:pPr marL="696913" lvl="1" indent="-457200"/>
            <a:r>
              <a:rPr smtClean="0"/>
              <a:t>Main()</a:t>
            </a:r>
          </a:p>
          <a:p>
            <a:pPr marL="1271588" lvl="2" indent="-457200">
              <a:spcBef>
                <a:spcPts val="600"/>
              </a:spcBef>
            </a:pPr>
            <a:r>
              <a:rPr sz="2000" smtClean="0"/>
              <a:t>Call the method as shown below</a:t>
            </a:r>
            <a:endParaRPr sz="220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4673600"/>
            <a:ext cx="4470400" cy="1785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anchor="ctr"/>
          <a:lstStyle/>
          <a:p>
            <a:pPr>
              <a:defRPr/>
            </a:pPr>
            <a:r>
              <a:rPr lang="en-US" sz="2400" b="1" i="1" dirty="0" err="1">
                <a:solidFill>
                  <a:srgbClr val="0000FF"/>
                </a:solidFill>
                <a:latin typeface="Trebuchet MS" pitchFamily="34" charset="0"/>
              </a:rPr>
              <a:t>doSum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2, 5, 1, 8, 2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sz="2400" b="1" i="1" dirty="0" err="1">
                <a:solidFill>
                  <a:srgbClr val="0000FF"/>
                </a:solidFill>
                <a:latin typeface="Trebuchet MS" pitchFamily="34" charset="0"/>
              </a:rPr>
              <a:t>doSum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10, 20, 30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);</a:t>
            </a:r>
          </a:p>
          <a:p>
            <a:pPr>
              <a:spcBef>
                <a:spcPts val="1200"/>
              </a:spcBef>
              <a:defRPr/>
            </a:pPr>
            <a:r>
              <a:rPr lang="en-US" sz="2400" b="1" i="1" dirty="0" err="1">
                <a:solidFill>
                  <a:srgbClr val="0000FF"/>
                </a:solidFill>
                <a:latin typeface="Trebuchet MS" pitchFamily="34" charset="0"/>
              </a:rPr>
              <a:t>doSum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 (</a:t>
            </a:r>
            <a:r>
              <a:rPr lang="en-US" sz="2400" b="1" i="1" dirty="0">
                <a:solidFill>
                  <a:srgbClr val="0000FF"/>
                </a:solidFill>
                <a:latin typeface="Trebuchet MS" pitchFamily="34" charset="0"/>
              </a:rPr>
              <a:t>5, 2, 3, 5, 5, 2, 3</a:t>
            </a:r>
            <a:r>
              <a:rPr lang="en-US" sz="2400" b="1" i="1" dirty="0">
                <a:solidFill>
                  <a:schemeClr val="tx2"/>
                </a:solidFill>
                <a:latin typeface="Trebuchet MS" pitchFamily="34" charset="0"/>
              </a:rPr>
              <a:t>);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195455" y="4223644"/>
            <a:ext cx="3629237" cy="2380345"/>
            <a:chOff x="5577809" y="4754120"/>
            <a:chExt cx="3057228" cy="2380345"/>
          </a:xfrm>
          <a:solidFill>
            <a:srgbClr val="FFFFDD"/>
          </a:solidFill>
        </p:grpSpPr>
        <p:sp>
          <p:nvSpPr>
            <p:cNvPr id="8" name="Rectangle 7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tx2"/>
                  </a:solidFill>
                </a:rPr>
                <a:t>VarArgsDemo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7809" y="5083833"/>
              <a:ext cx="3053751" cy="57018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buFontTx/>
                <a:buChar char="-"/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 sum  : </a:t>
              </a:r>
              <a:r>
                <a:rPr lang="en-US" b="1" dirty="0" err="1">
                  <a:solidFill>
                    <a:srgbClr val="0000FF"/>
                  </a:solidFill>
                </a:rPr>
                <a:t>int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81286" y="5654015"/>
              <a:ext cx="3053751" cy="1480450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void </a:t>
              </a:r>
              <a:r>
                <a:rPr lang="en-US" b="1" dirty="0" err="1">
                  <a:solidFill>
                    <a:schemeClr val="tx2"/>
                  </a:solidFill>
                </a:rPr>
                <a:t>doSum</a:t>
              </a:r>
              <a:r>
                <a:rPr lang="en-US" b="1" dirty="0">
                  <a:solidFill>
                    <a:schemeClr val="tx2"/>
                  </a:solidFill>
                </a:rPr>
                <a:t>(</a:t>
              </a:r>
              <a:r>
                <a:rPr lang="en-US" b="1" dirty="0" err="1">
                  <a:solidFill>
                    <a:srgbClr val="FF0000"/>
                  </a:solidFill>
                </a:rPr>
                <a:t>int</a:t>
              </a:r>
              <a:r>
                <a:rPr lang="en-US" b="1" dirty="0">
                  <a:solidFill>
                    <a:srgbClr val="FF0000"/>
                  </a:solidFill>
                </a:rPr>
                <a:t>…v</a:t>
              </a:r>
              <a:r>
                <a:rPr lang="en-US" b="1" dirty="0">
                  <a:solidFill>
                    <a:schemeClr val="tx2"/>
                  </a:solidFill>
                </a:rPr>
                <a:t> ) : </a:t>
              </a:r>
              <a:r>
                <a:rPr lang="en-US" b="1" dirty="0" err="1">
                  <a:solidFill>
                    <a:srgbClr val="0000FF"/>
                  </a:solidFill>
                </a:rPr>
                <a:t>int</a:t>
              </a:r>
              <a:endParaRPr lang="en-US" b="1" dirty="0">
                <a:solidFill>
                  <a:srgbClr val="0000FF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b="1" dirty="0">
                  <a:solidFill>
                    <a:schemeClr val="tx2"/>
                  </a:solidFill>
                </a:rPr>
                <a:t>+ main(</a:t>
              </a:r>
              <a:r>
                <a:rPr lang="en-US" b="1" dirty="0">
                  <a:solidFill>
                    <a:srgbClr val="FF0000"/>
                  </a:solidFill>
                </a:rPr>
                <a:t>String</a:t>
              </a:r>
              <a:r>
                <a:rPr lang="en-US" b="1" dirty="0">
                  <a:solidFill>
                    <a:schemeClr val="tx2"/>
                  </a:solidFill>
                </a:rPr>
                <a:t>)    :  </a:t>
              </a:r>
              <a:r>
                <a:rPr lang="en-US" b="1" dirty="0">
                  <a:solidFill>
                    <a:srgbClr val="0000FF"/>
                  </a:solidFill>
                </a:rPr>
                <a:t>void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>
          <a:xfrm>
            <a:off x="595313" y="2452688"/>
            <a:ext cx="8020050" cy="871537"/>
          </a:xfrm>
        </p:spPr>
        <p:txBody>
          <a:bodyPr/>
          <a:lstStyle/>
          <a:p>
            <a:pPr marL="342900" indent="-342900"/>
            <a:r>
              <a:rPr lang="en-US" smtClean="0">
                <a:solidFill>
                  <a:schemeClr val="tx2"/>
                </a:solidFill>
              </a:rPr>
              <a:t> End..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33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We can pass an objects to a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70857"/>
          </a:xfrm>
        </p:spPr>
        <p:txBody>
          <a:bodyPr/>
          <a:lstStyle/>
          <a:p>
            <a:r>
              <a:rPr lang="en-US" dirty="0" smtClean="0"/>
              <a:t>Pass Objects to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Sample{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data;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Sample(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d){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data=d;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	}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void show( 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(“Data=  “+data);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static void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increase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(Sample p){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+1;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public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main(String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[]){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Test t = new Test(5);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increase(t);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t.show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);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 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 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class Program{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static void increase(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p)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p =p+1;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}	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public static void main(String[ 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){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a=5;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increase(5);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(“A = ”+a)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}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70857"/>
          </a:xfrm>
        </p:spPr>
        <p:txBody>
          <a:bodyPr/>
          <a:lstStyle/>
          <a:p>
            <a:r>
              <a:rPr lang="en-US" dirty="0" smtClean="0"/>
              <a:t>Call- By- Value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Passing objects to methods</a:t>
            </a:r>
          </a:p>
        </p:txBody>
      </p:sp>
      <p:sp>
        <p:nvSpPr>
          <p:cNvPr id="14339" name="Content Placeholder 7"/>
          <p:cNvSpPr>
            <a:spLocks noGrp="1"/>
          </p:cNvSpPr>
          <p:nvPr>
            <p:ph idx="1"/>
          </p:nvPr>
        </p:nvSpPr>
        <p:spPr>
          <a:xfrm>
            <a:off x="88900" y="1192213"/>
            <a:ext cx="874395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smtClean="0"/>
              <a:t>At an airport, a traveler is allowed entry into the flight only if he clears </a:t>
            </a:r>
          </a:p>
          <a:p>
            <a:pPr marL="1030288" lvl="1" indent="-347663">
              <a:lnSpc>
                <a:spcPct val="110000"/>
              </a:lnSpc>
              <a:spcBef>
                <a:spcPts val="1200"/>
              </a:spcBef>
            </a:pPr>
            <a:r>
              <a:rPr sz="2200" smtClean="0">
                <a:solidFill>
                  <a:srgbClr val="CC0099"/>
                </a:solidFill>
              </a:rPr>
              <a:t>Baggage check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i="1" smtClean="0"/>
              <a:t>Class diagram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</p:txBody>
      </p:sp>
      <p:grpSp>
        <p:nvGrpSpPr>
          <p:cNvPr id="2" name="Group 7"/>
          <p:cNvGrpSpPr/>
          <p:nvPr/>
        </p:nvGrpSpPr>
        <p:grpSpPr>
          <a:xfrm>
            <a:off x="287281" y="3265714"/>
            <a:ext cx="3588034" cy="2785367"/>
            <a:chOff x="5577809" y="4754120"/>
            <a:chExt cx="3057228" cy="2785367"/>
          </a:xfrm>
          <a:solidFill>
            <a:srgbClr val="FFFFDD"/>
          </a:solidFill>
        </p:grpSpPr>
        <p:sp>
          <p:nvSpPr>
            <p:cNvPr id="7" name="Rectangle 6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Passenger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77809" y="5083833"/>
              <a:ext cx="3053751" cy="76488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buFontTx/>
                <a:buChar char="-"/>
                <a:defRPr/>
              </a:pPr>
              <a:r>
                <a:rPr lang="en-US" sz="1600" b="1" dirty="0" err="1">
                  <a:solidFill>
                    <a:schemeClr val="tx2"/>
                  </a:solidFill>
                </a:rPr>
                <a:t>bagWeight</a:t>
              </a:r>
              <a:r>
                <a:rPr lang="en-US" sz="1600" b="1" dirty="0">
                  <a:solidFill>
                    <a:schemeClr val="tx2"/>
                  </a:solidFill>
                </a:rPr>
                <a:t>  :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</a:rPr>
                <a:t>int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1286" y="5857340"/>
              <a:ext cx="3053751" cy="168214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</a:t>
              </a:r>
              <a:r>
                <a:rPr lang="en-US" sz="1600" b="1" dirty="0" err="1">
                  <a:solidFill>
                    <a:schemeClr val="tx2"/>
                  </a:solidFill>
                </a:rPr>
                <a:t>getBagWeight</a:t>
              </a:r>
              <a:r>
                <a:rPr lang="en-US" sz="1600" b="1" dirty="0">
                  <a:solidFill>
                    <a:schemeClr val="tx2"/>
                  </a:solidFill>
                </a:rPr>
                <a:t>( ) : </a:t>
              </a:r>
              <a:r>
                <a:rPr lang="en-US" sz="1600" b="1" dirty="0">
                  <a:solidFill>
                    <a:srgbClr val="0000FF"/>
                  </a:solidFill>
                </a:rPr>
                <a:t>int</a:t>
              </a: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</a:t>
              </a:r>
              <a:r>
                <a:rPr lang="en-US" sz="1600" b="1" dirty="0" err="1">
                  <a:solidFill>
                    <a:schemeClr val="tx2"/>
                  </a:solidFill>
                </a:rPr>
                <a:t>setBagWeight</a:t>
              </a:r>
              <a:r>
                <a:rPr lang="en-US" sz="1600" b="1" dirty="0">
                  <a:solidFill>
                    <a:schemeClr val="tx2"/>
                  </a:solidFill>
                </a:rPr>
                <a:t> ( </a:t>
              </a:r>
              <a:r>
                <a:rPr lang="en-US" sz="1600" b="1" dirty="0" err="1">
                  <a:solidFill>
                    <a:srgbClr val="FF0000"/>
                  </a:solidFill>
                </a:rPr>
                <a:t>int</a:t>
              </a:r>
              <a:r>
                <a:rPr lang="en-US" sz="1600" b="1" dirty="0">
                  <a:solidFill>
                    <a:schemeClr val="tx2"/>
                  </a:solidFill>
                </a:rPr>
                <a:t> ) : </a:t>
              </a:r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4053739" y="3243943"/>
            <a:ext cx="3813004" cy="1094595"/>
            <a:chOff x="5577809" y="4754120"/>
            <a:chExt cx="3056627" cy="1094595"/>
          </a:xfrm>
          <a:solidFill>
            <a:srgbClr val="FFFFDD"/>
          </a:solidFill>
        </p:grpSpPr>
        <p:sp>
          <p:nvSpPr>
            <p:cNvPr id="13" name="Rectangle 12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Checks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7809" y="5083833"/>
              <a:ext cx="3053751" cy="76488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</a:t>
              </a:r>
              <a:r>
                <a:rPr lang="en-US" sz="1600" b="1" dirty="0" err="1">
                  <a:solidFill>
                    <a:schemeClr val="tx2"/>
                  </a:solidFill>
                </a:rPr>
                <a:t>checkBaggage</a:t>
              </a:r>
              <a:r>
                <a:rPr lang="en-US" sz="1600" b="1" dirty="0">
                  <a:solidFill>
                    <a:schemeClr val="tx2"/>
                  </a:solidFill>
                </a:rPr>
                <a:t>(Passenger)  : </a:t>
              </a:r>
              <a:r>
                <a:rPr lang="en-US" sz="1600" b="1" dirty="0" err="1">
                  <a:solidFill>
                    <a:srgbClr val="0000FF"/>
                  </a:solidFill>
                </a:rPr>
                <a:t>boolean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060999" y="4934827"/>
            <a:ext cx="3813004" cy="1094595"/>
            <a:chOff x="5577809" y="4754120"/>
            <a:chExt cx="3056627" cy="1094595"/>
          </a:xfrm>
          <a:solidFill>
            <a:srgbClr val="FFFFDD"/>
          </a:solidFill>
        </p:grpSpPr>
        <p:sp>
          <p:nvSpPr>
            <p:cNvPr id="17" name="Rectangle 16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Demo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77809" y="5083833"/>
              <a:ext cx="3053751" cy="76488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main(String)  : </a:t>
              </a:r>
              <a:r>
                <a:rPr lang="en-US" sz="1600" b="1" dirty="0">
                  <a:solidFill>
                    <a:srgbClr val="0000FF"/>
                  </a:solidFill>
                </a:rPr>
                <a:t>void</a:t>
              </a:r>
            </a:p>
          </p:txBody>
        </p:sp>
      </p:grpSp>
      <p:sp>
        <p:nvSpPr>
          <p:cNvPr id="19" name="Rounded Rectangular Callout 18"/>
          <p:cNvSpPr/>
          <p:nvPr/>
        </p:nvSpPr>
        <p:spPr>
          <a:xfrm>
            <a:off x="6756400" y="2489200"/>
            <a:ext cx="2184400" cy="406400"/>
          </a:xfrm>
          <a:prstGeom prst="wedgeRoundRectCallout">
            <a:avLst>
              <a:gd name="adj1" fmla="val -71533"/>
              <a:gd name="adj2" fmla="val 281547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Call-by-reference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1347788" y="6256338"/>
            <a:ext cx="2184400" cy="406400"/>
          </a:xfrm>
          <a:prstGeom prst="wedgeRoundRectCallout">
            <a:avLst>
              <a:gd name="adj1" fmla="val -9709"/>
              <a:gd name="adj2" fmla="val -244607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Call-by-Value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>
          <a:xfrm>
            <a:off x="119063" y="0"/>
            <a:ext cx="9024937" cy="7239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 smtClean="0"/>
              <a:t>3. How arguments are passed?</a:t>
            </a:r>
            <a:endParaRPr lang="en-US" i="1" dirty="0" smtClean="0"/>
          </a:p>
        </p:txBody>
      </p:sp>
      <p:sp>
        <p:nvSpPr>
          <p:cNvPr id="16387" name="Content Placeholder 7"/>
          <p:cNvSpPr>
            <a:spLocks noGrp="1"/>
          </p:cNvSpPr>
          <p:nvPr>
            <p:ph idx="1"/>
          </p:nvPr>
        </p:nvSpPr>
        <p:spPr>
          <a:xfrm>
            <a:off x="88900" y="1192213"/>
            <a:ext cx="8743950" cy="49530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smtClean="0">
                <a:solidFill>
                  <a:srgbClr val="CC0099"/>
                </a:solidFill>
              </a:rPr>
              <a:t>Demonstrate:  </a:t>
            </a:r>
            <a:r>
              <a:rPr i="1" smtClean="0"/>
              <a:t>call-by-value</a:t>
            </a:r>
            <a:r>
              <a:rPr smtClean="0">
                <a:solidFill>
                  <a:srgbClr val="CC0099"/>
                </a:solidFill>
              </a:rPr>
              <a:t>   Vs.   </a:t>
            </a:r>
            <a:r>
              <a:rPr i="1" smtClean="0"/>
              <a:t>call-by-reference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i="1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sz="2200" smtClean="0">
                <a:solidFill>
                  <a:srgbClr val="0000FF"/>
                </a:solidFill>
              </a:rPr>
              <a:t>setBagWeight( </a:t>
            </a:r>
            <a:r>
              <a:rPr sz="2200" smtClean="0">
                <a:solidFill>
                  <a:srgbClr val="FF0000"/>
                </a:solidFill>
              </a:rPr>
              <a:t>35 </a:t>
            </a:r>
            <a:r>
              <a:rPr sz="2200" smtClean="0">
                <a:solidFill>
                  <a:srgbClr val="0000FF"/>
                </a:solidFill>
              </a:rPr>
              <a:t>) ;      </a:t>
            </a:r>
            <a:r>
              <a:rPr smtClean="0">
                <a:solidFill>
                  <a:srgbClr val="00B050"/>
                </a:solidFill>
              </a:rPr>
              <a:t>// passing constant</a:t>
            </a:r>
            <a:endParaRPr sz="2200" smtClean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sz="2200" smtClean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endParaRPr sz="2200" smtClean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smtClean="0">
                <a:solidFill>
                  <a:srgbClr val="0000FF"/>
                </a:solidFill>
              </a:rPr>
              <a:t>checkBaggage(Passenger  object</a:t>
            </a:r>
            <a:r>
              <a:rPr smtClean="0"/>
              <a:t>)</a:t>
            </a:r>
            <a:r>
              <a:rPr sz="2200" smtClean="0">
                <a:solidFill>
                  <a:srgbClr val="0000FF"/>
                </a:solidFill>
              </a:rPr>
              <a:t> ;  </a:t>
            </a:r>
            <a:r>
              <a:rPr sz="1800" smtClean="0">
                <a:solidFill>
                  <a:srgbClr val="00B050"/>
                </a:solidFill>
              </a:rPr>
              <a:t>// where Passenger is a object</a:t>
            </a:r>
            <a:endParaRPr smtClean="0">
              <a:solidFill>
                <a:srgbClr val="00B05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3178175" y="3556000"/>
            <a:ext cx="1684338" cy="406400"/>
          </a:xfrm>
          <a:prstGeom prst="wedgeRoundRectCallout">
            <a:avLst>
              <a:gd name="adj1" fmla="val -53593"/>
              <a:gd name="adj2" fmla="val -154167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Call-by-value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490913" y="5159375"/>
            <a:ext cx="2184400" cy="406400"/>
          </a:xfrm>
          <a:prstGeom prst="wedgeRoundRectCallout">
            <a:avLst>
              <a:gd name="adj1" fmla="val -53593"/>
              <a:gd name="adj2" fmla="val -154167"/>
              <a:gd name="adj3" fmla="val 16667"/>
            </a:avLst>
          </a:prstGeom>
          <a:solidFill>
            <a:srgbClr val="3F25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Call-by-reference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marL="133350" indent="-342900"/>
            <a:r>
              <a:rPr lang="en-US" dirty="0" smtClean="0"/>
              <a:t> </a:t>
            </a:r>
            <a:r>
              <a:rPr lang="en-US" sz="4000" dirty="0" smtClean="0"/>
              <a:t>4. Returning objects</a:t>
            </a:r>
          </a:p>
        </p:txBody>
      </p:sp>
      <p:sp>
        <p:nvSpPr>
          <p:cNvPr id="17411" name="Content Placeholder 5"/>
          <p:cNvSpPr>
            <a:spLocks noGrp="1"/>
          </p:cNvSpPr>
          <p:nvPr>
            <p:ph idx="1"/>
          </p:nvPr>
        </p:nvSpPr>
        <p:spPr>
          <a:xfrm>
            <a:off x="28575" y="1176338"/>
            <a:ext cx="8432800" cy="5457825"/>
          </a:xfrm>
        </p:spPr>
        <p:txBody>
          <a:bodyPr/>
          <a:lstStyle/>
          <a:p>
            <a:pPr marL="133350" indent="-342900"/>
            <a:r>
              <a:rPr sz="2400" smtClean="0">
                <a:solidFill>
                  <a:schemeClr val="tx2"/>
                </a:solidFill>
              </a:rPr>
              <a:t>Class Name: </a:t>
            </a:r>
            <a:r>
              <a:rPr sz="2400" smtClean="0"/>
              <a:t>Demo</a:t>
            </a:r>
          </a:p>
          <a:p>
            <a:pPr marL="466725" lvl="1" indent="-342900">
              <a:lnSpc>
                <a:spcPct val="100000"/>
              </a:lnSpc>
              <a:spcBef>
                <a:spcPts val="600"/>
              </a:spcBef>
            </a:pPr>
            <a:r>
              <a:rPr sz="1800" smtClean="0">
                <a:solidFill>
                  <a:srgbClr val="FF0000"/>
                </a:solidFill>
              </a:rPr>
              <a:t>count</a:t>
            </a:r>
            <a:r>
              <a:rPr sz="1800" smtClean="0"/>
              <a:t> : is a instance variable of type int</a:t>
            </a:r>
          </a:p>
          <a:p>
            <a:pPr marL="466725" lvl="1" indent="-342900">
              <a:lnSpc>
                <a:spcPct val="100000"/>
              </a:lnSpc>
              <a:spcBef>
                <a:spcPts val="600"/>
              </a:spcBef>
            </a:pPr>
            <a:r>
              <a:rPr sz="1800" smtClean="0">
                <a:solidFill>
                  <a:srgbClr val="0000FF"/>
                </a:solidFill>
              </a:rPr>
              <a:t>Constructor(int):</a:t>
            </a:r>
            <a:endParaRPr sz="1800" smtClean="0">
              <a:solidFill>
                <a:srgbClr val="FF0000"/>
              </a:solidFill>
            </a:endParaRPr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/>
              <a:t>intialize count int user value.</a:t>
            </a:r>
          </a:p>
          <a:p>
            <a:pPr marL="466725" lvl="1" indent="-342900">
              <a:lnSpc>
                <a:spcPct val="100000"/>
              </a:lnSpc>
            </a:pPr>
            <a:r>
              <a:rPr sz="1800" smtClean="0">
                <a:solidFill>
                  <a:srgbClr val="0000FF"/>
                </a:solidFill>
              </a:rPr>
              <a:t>incrementBy(int) :</a:t>
            </a:r>
            <a:r>
              <a:rPr sz="1800" smtClean="0"/>
              <a:t> </a:t>
            </a:r>
            <a:r>
              <a:rPr sz="1800" smtClean="0">
                <a:solidFill>
                  <a:srgbClr val="FF0000"/>
                </a:solidFill>
              </a:rPr>
              <a:t>Demo</a:t>
            </a:r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/>
              <a:t>creates temp object setting count incremented by user specified value. </a:t>
            </a:r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>
                <a:solidFill>
                  <a:srgbClr val="FF0000"/>
                </a:solidFill>
              </a:rPr>
              <a:t>must return the temp object</a:t>
            </a:r>
          </a:p>
          <a:p>
            <a:pPr marL="466725" lvl="1" indent="-342900">
              <a:lnSpc>
                <a:spcPct val="100000"/>
              </a:lnSpc>
            </a:pPr>
            <a:r>
              <a:rPr sz="1800" smtClean="0">
                <a:solidFill>
                  <a:srgbClr val="0000FF"/>
                </a:solidFill>
              </a:rPr>
              <a:t>Main():</a:t>
            </a:r>
            <a:r>
              <a:rPr sz="1800" smtClean="0"/>
              <a:t> method to implement above structure.</a:t>
            </a:r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/>
              <a:t>Main has 2 objects ob1 and ob2.</a:t>
            </a:r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/>
              <a:t>Ob1 sets count to </a:t>
            </a:r>
            <a:r>
              <a:rPr lang="en-US" dirty="0" smtClean="0"/>
              <a:t>2</a:t>
            </a:r>
            <a:endParaRPr smtClean="0"/>
          </a:p>
          <a:p>
            <a:pPr marL="1041400" lvl="2" indent="-342900">
              <a:lnSpc>
                <a:spcPct val="100000"/>
              </a:lnSpc>
              <a:spcBef>
                <a:spcPts val="600"/>
              </a:spcBef>
            </a:pPr>
            <a:r>
              <a:rPr smtClean="0"/>
              <a:t>Ob2 gets incremented value of ob1 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791202" y="4072634"/>
            <a:ext cx="3207657" cy="2589424"/>
            <a:chOff x="5577809" y="4754120"/>
            <a:chExt cx="3057228" cy="2785367"/>
          </a:xfrm>
          <a:solidFill>
            <a:srgbClr val="FFFFDD"/>
          </a:solidFill>
        </p:grpSpPr>
        <p:sp>
          <p:nvSpPr>
            <p:cNvPr id="5" name="Rectangle 4"/>
            <p:cNvSpPr/>
            <p:nvPr/>
          </p:nvSpPr>
          <p:spPr>
            <a:xfrm>
              <a:off x="5580685" y="4754120"/>
              <a:ext cx="3053751" cy="332586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Demo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577809" y="5083833"/>
              <a:ext cx="3053751" cy="764882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buFontTx/>
                <a:buChar char="-"/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 count  :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>
                  <a:solidFill>
                    <a:srgbClr val="0000FF"/>
                  </a:solidFill>
                </a:rPr>
                <a:t> </a:t>
              </a:r>
              <a:r>
                <a:rPr lang="en-US" sz="1600" b="1" dirty="0" err="1">
                  <a:solidFill>
                    <a:srgbClr val="0000FF"/>
                  </a:solidFill>
                </a:rPr>
                <a:t>int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581286" y="5857340"/>
              <a:ext cx="3053751" cy="1682147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Demo ( </a:t>
              </a:r>
              <a:r>
                <a:rPr lang="en-US" sz="1600" b="1" dirty="0" err="1">
                  <a:solidFill>
                    <a:srgbClr val="FF0000"/>
                  </a:solidFill>
                </a:rPr>
                <a:t>int</a:t>
              </a:r>
              <a:r>
                <a:rPr lang="en-US" sz="1600" b="1" dirty="0">
                  <a:solidFill>
                    <a:schemeClr val="tx2"/>
                  </a:solidFill>
                </a:rPr>
                <a:t> )</a:t>
              </a:r>
              <a:endParaRPr lang="en-US" sz="1600" b="1" dirty="0">
                <a:solidFill>
                  <a:srgbClr val="0000FF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</a:t>
              </a:r>
              <a:r>
                <a:rPr lang="en-US" sz="1600" b="1" dirty="0" err="1">
                  <a:solidFill>
                    <a:schemeClr val="tx2"/>
                  </a:solidFill>
                </a:rPr>
                <a:t>incrementBy</a:t>
              </a:r>
              <a:r>
                <a:rPr lang="en-US" sz="1600" b="1" dirty="0">
                  <a:solidFill>
                    <a:schemeClr val="tx2"/>
                  </a:solidFill>
                </a:rPr>
                <a:t> ( </a:t>
              </a:r>
              <a:r>
                <a:rPr lang="en-US" sz="1600" b="1" dirty="0" err="1">
                  <a:solidFill>
                    <a:srgbClr val="FF0000"/>
                  </a:solidFill>
                </a:rPr>
                <a:t>int</a:t>
              </a:r>
              <a:r>
                <a:rPr lang="en-US" sz="1600" b="1" dirty="0">
                  <a:solidFill>
                    <a:schemeClr val="tx2"/>
                  </a:solidFill>
                </a:rPr>
                <a:t> ) :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Demo</a:t>
              </a:r>
              <a:endParaRPr lang="en-US" sz="1600" b="1" dirty="0">
                <a:solidFill>
                  <a:srgbClr val="0000FF"/>
                </a:solidFill>
              </a:endParaRPr>
            </a:p>
            <a:p>
              <a:pPr>
                <a:lnSpc>
                  <a:spcPct val="110000"/>
                </a:lnSpc>
                <a:spcBef>
                  <a:spcPts val="400"/>
                </a:spcBef>
                <a:defRPr/>
              </a:pPr>
              <a:r>
                <a:rPr lang="en-US" sz="1600" b="1" dirty="0">
                  <a:solidFill>
                    <a:schemeClr val="tx2"/>
                  </a:solidFill>
                </a:rPr>
                <a:t>+ main(String) : void</a:t>
              </a: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7710" y="304800"/>
            <a:ext cx="404949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 Test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a;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Test(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a =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 }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Test 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incrByTen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 ) {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 Test temp = new Test(a+10);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return temp;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} </a:t>
            </a:r>
          </a:p>
          <a:p>
            <a:pPr>
              <a:buNone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6096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public class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JavaProgram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public static void main(String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[]) {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Test obj1 = new Test(2);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Test obj2;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obj2 = obj1.incrByTen();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("obj1.a : " + obj1.a); 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("obj2.a : " + obj2.a); 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obj2 = obj2.incrByTen(); 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("obj2.a after second increase : " + obj2.a);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returning objects in java"/>
          <p:cNvPicPr>
            <a:picLocks noChangeAspect="1" noChangeArrowheads="1"/>
          </p:cNvPicPr>
          <p:nvPr/>
        </p:nvPicPr>
        <p:blipFill>
          <a:blip r:embed="rId2"/>
          <a:srcRect t="29630"/>
          <a:stretch>
            <a:fillRect/>
          </a:stretch>
        </p:blipFill>
        <p:spPr bwMode="auto">
          <a:xfrm>
            <a:off x="5029200" y="4876800"/>
            <a:ext cx="3019425" cy="1085851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16200000" flipH="1">
            <a:off x="838199" y="3505200"/>
            <a:ext cx="6629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1005</Words>
  <Application>Microsoft Office PowerPoint</Application>
  <PresentationFormat>On-screen Show (4:3)</PresentationFormat>
  <Paragraphs>357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 Closer Look at Methods and Classes </vt:lpstr>
      <vt:lpstr>Closer look at methods</vt:lpstr>
      <vt:lpstr>Java’s Access Modifiers</vt:lpstr>
      <vt:lpstr>Pass Objects to Method</vt:lpstr>
      <vt:lpstr>Call- By- Value</vt:lpstr>
      <vt:lpstr>2. Passing objects to methods</vt:lpstr>
      <vt:lpstr>3. How arguments are passed?</vt:lpstr>
      <vt:lpstr> 4. Returning objects</vt:lpstr>
      <vt:lpstr>Slide 9</vt:lpstr>
      <vt:lpstr> 6. Overloading Constructor</vt:lpstr>
      <vt:lpstr>5. Method overloading</vt:lpstr>
      <vt:lpstr>5.  Constructor Overloading</vt:lpstr>
      <vt:lpstr>5. Method overloading  6. Constructor overloading</vt:lpstr>
      <vt:lpstr>7. Recursion </vt:lpstr>
      <vt:lpstr>7. Recursion </vt:lpstr>
      <vt:lpstr>7. Recursion </vt:lpstr>
      <vt:lpstr>7. Recursion </vt:lpstr>
      <vt:lpstr>Slide 18</vt:lpstr>
      <vt:lpstr>Slide 19</vt:lpstr>
      <vt:lpstr> 8. Understanding static</vt:lpstr>
      <vt:lpstr> 8.1.  Static Variable/ static method</vt:lpstr>
      <vt:lpstr> 8.1.  Static Variable/ static method</vt:lpstr>
      <vt:lpstr> 8.2.  Static method</vt:lpstr>
      <vt:lpstr> 8.3.  Static block</vt:lpstr>
      <vt:lpstr> 8.3.  Static block</vt:lpstr>
      <vt:lpstr> 9. Nested and inner class</vt:lpstr>
      <vt:lpstr>Types of nested class</vt:lpstr>
      <vt:lpstr>Creating instances</vt:lpstr>
      <vt:lpstr> 9. Nested and inner class</vt:lpstr>
      <vt:lpstr> 10. Variable length arguments</vt:lpstr>
      <vt:lpstr>Method-1</vt:lpstr>
      <vt:lpstr> 10. Variable length arguments</vt:lpstr>
      <vt:lpstr> 10. Variable length arguments</vt:lpstr>
      <vt:lpstr> 10. Variable length arguments</vt:lpstr>
      <vt:lpstr> End..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49</cp:revision>
  <dcterms:created xsi:type="dcterms:W3CDTF">2006-08-16T00:00:00Z</dcterms:created>
  <dcterms:modified xsi:type="dcterms:W3CDTF">2017-09-21T03:36:48Z</dcterms:modified>
</cp:coreProperties>
</file>