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4687-76E8-416D-99B8-7AFACEC63C1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F903-EA28-4ED5-B6FE-405D1129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Inheritance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-26988"/>
            <a:ext cx="7731125" cy="2035176"/>
            <a:chOff x="33" y="-27756"/>
            <a:chExt cx="6192987" cy="1510179"/>
          </a:xfrm>
        </p:grpSpPr>
        <p:pic>
          <p:nvPicPr>
            <p:cNvPr id="23563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20171" r="47551" b="70740"/>
            <a:stretch>
              <a:fillRect/>
            </a:stretch>
          </p:blipFill>
          <p:spPr bwMode="auto">
            <a:xfrm>
              <a:off x="38" y="-27756"/>
              <a:ext cx="6192982" cy="66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30586" r="47551" b="57860"/>
            <a:stretch>
              <a:fillRect/>
            </a:stretch>
          </p:blipFill>
          <p:spPr bwMode="auto">
            <a:xfrm>
              <a:off x="33" y="637295"/>
              <a:ext cx="6192982" cy="845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1884363"/>
            <a:ext cx="7329488" cy="3159125"/>
            <a:chOff x="38" y="1981211"/>
            <a:chExt cx="7093485" cy="2867866"/>
          </a:xfrm>
        </p:grpSpPr>
        <p:pic>
          <p:nvPicPr>
            <p:cNvPr id="23560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42899" r="47551" b="48219"/>
            <a:stretch>
              <a:fillRect/>
            </a:stretch>
          </p:blipFill>
          <p:spPr bwMode="auto">
            <a:xfrm>
              <a:off x="43" y="1981211"/>
              <a:ext cx="7079630" cy="761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53072" r="47551" b="36270"/>
            <a:stretch>
              <a:fillRect/>
            </a:stretch>
          </p:blipFill>
          <p:spPr bwMode="auto">
            <a:xfrm>
              <a:off x="13893" y="2729336"/>
              <a:ext cx="707963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65022" r="47551" b="20927"/>
            <a:stretch>
              <a:fillRect/>
            </a:stretch>
          </p:blipFill>
          <p:spPr bwMode="auto">
            <a:xfrm>
              <a:off x="38" y="3643718"/>
              <a:ext cx="7079630" cy="1205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Rectangle 20"/>
          <p:cNvSpPr/>
          <p:nvPr/>
        </p:nvSpPr>
        <p:spPr>
          <a:xfrm>
            <a:off x="735013" y="2951163"/>
            <a:ext cx="5970587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rgbClr val="FF0000"/>
                </a:solidFill>
              </a:rPr>
              <a:t>    name = </a:t>
            </a:r>
            <a:r>
              <a:rPr lang="en-GB" b="1" dirty="0" err="1">
                <a:solidFill>
                  <a:srgbClr val="FF0000"/>
                </a:solidFill>
              </a:rPr>
              <a:t>bankName</a:t>
            </a:r>
            <a:r>
              <a:rPr lang="en-GB" b="1" dirty="0">
                <a:solidFill>
                  <a:srgbClr val="FF0000"/>
                </a:solidFill>
              </a:rPr>
              <a:t> ;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727450"/>
            <a:ext cx="7523163" cy="101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63550" y="2946400"/>
            <a:ext cx="597058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0063" y="2765425"/>
            <a:ext cx="5970587" cy="979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-26988"/>
            <a:ext cx="7731125" cy="2035176"/>
            <a:chOff x="33" y="-27756"/>
            <a:chExt cx="6192987" cy="1510179"/>
          </a:xfrm>
        </p:grpSpPr>
        <p:pic>
          <p:nvPicPr>
            <p:cNvPr id="24585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20171" r="47551" b="70740"/>
            <a:stretch>
              <a:fillRect/>
            </a:stretch>
          </p:blipFill>
          <p:spPr bwMode="auto">
            <a:xfrm>
              <a:off x="38" y="-27756"/>
              <a:ext cx="6192982" cy="66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30586" r="47551" b="57860"/>
            <a:stretch>
              <a:fillRect/>
            </a:stretch>
          </p:blipFill>
          <p:spPr bwMode="auto">
            <a:xfrm>
              <a:off x="33" y="637295"/>
              <a:ext cx="6192982" cy="845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1884363"/>
            <a:ext cx="7329488" cy="1830387"/>
            <a:chOff x="43" y="1981211"/>
            <a:chExt cx="7093480" cy="1662525"/>
          </a:xfrm>
        </p:grpSpPr>
        <p:pic>
          <p:nvPicPr>
            <p:cNvPr id="24583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42899" r="47551" b="48219"/>
            <a:stretch>
              <a:fillRect/>
            </a:stretch>
          </p:blipFill>
          <p:spPr bwMode="auto">
            <a:xfrm>
              <a:off x="43" y="1981211"/>
              <a:ext cx="7079630" cy="761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4" name="Picture 9"/>
            <p:cNvPicPr>
              <a:picLocks noChangeAspect="1" noChangeArrowheads="1"/>
            </p:cNvPicPr>
            <p:nvPr/>
          </p:nvPicPr>
          <p:blipFill>
            <a:blip r:embed="rId2"/>
            <a:srcRect l="4852" t="53072" r="47551" b="36270"/>
            <a:stretch>
              <a:fillRect/>
            </a:stretch>
          </p:blipFill>
          <p:spPr bwMode="auto">
            <a:xfrm>
              <a:off x="13893" y="2729336"/>
              <a:ext cx="707963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5370513" y="1379538"/>
            <a:ext cx="3773487" cy="1044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000" b="1" dirty="0">
                <a:latin typeface="Trebuchet MS" pitchFamily="34" charset="0"/>
              </a:rPr>
              <a:t>Output</a:t>
            </a:r>
          </a:p>
          <a:p>
            <a:pPr algn="ctr">
              <a:defRPr/>
            </a:pPr>
            <a:r>
              <a:rPr lang="en-IN" sz="2000" b="1" dirty="0">
                <a:solidFill>
                  <a:schemeClr val="bg1"/>
                </a:solidFill>
                <a:latin typeface="Trebuchet MS" pitchFamily="34" charset="0"/>
              </a:rPr>
              <a:t>Bank name = SBI</a:t>
            </a:r>
          </a:p>
          <a:p>
            <a:pPr algn="ctr">
              <a:defRPr/>
            </a:pPr>
            <a:r>
              <a:rPr lang="en-IN" sz="2000" b="1" dirty="0">
                <a:solidFill>
                  <a:schemeClr val="bg1"/>
                </a:solidFill>
                <a:latin typeface="Trebuchet MS" pitchFamily="34" charset="0"/>
              </a:rPr>
              <a:t>Customer name = </a:t>
            </a:r>
            <a:r>
              <a:rPr lang="en-IN" sz="2000" b="1" dirty="0" err="1">
                <a:solidFill>
                  <a:schemeClr val="bg1"/>
                </a:solidFill>
                <a:latin typeface="Trebuchet MS" pitchFamily="34" charset="0"/>
              </a:rPr>
              <a:t>Sweta</a:t>
            </a:r>
            <a:endParaRPr lang="en-US" sz="2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 l="4501" t="65837" r="48061" b="20508"/>
          <a:stretch>
            <a:fillRect/>
          </a:stretch>
        </p:blipFill>
        <p:spPr bwMode="auto">
          <a:xfrm>
            <a:off x="0" y="3684588"/>
            <a:ext cx="70104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4"/>
          <a:srcRect l="3474" t="15852"/>
          <a:stretch>
            <a:fillRect/>
          </a:stretch>
        </p:blipFill>
        <p:spPr bwMode="auto">
          <a:xfrm>
            <a:off x="-14288" y="4760913"/>
            <a:ext cx="55292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225425" y="1219200"/>
            <a:ext cx="8918575" cy="2235200"/>
          </a:xfrm>
        </p:spPr>
        <p:txBody>
          <a:bodyPr/>
          <a:lstStyle/>
          <a:p>
            <a:pPr marL="212725" indent="-457200"/>
            <a:r>
              <a:rPr lang="en-IN" sz="2600" smtClean="0"/>
              <a:t>super( </a:t>
            </a:r>
            <a:r>
              <a:rPr lang="en-IN" smtClean="0"/>
              <a:t>[parameters]</a:t>
            </a:r>
            <a:r>
              <a:rPr lang="en-IN" sz="2600" smtClean="0"/>
              <a:t> ) </a:t>
            </a:r>
          </a:p>
          <a:p>
            <a:pPr marL="663575" lvl="1" indent="-457200">
              <a:buFont typeface="Wingdings" pitchFamily="2" charset="2"/>
              <a:buChar char="ü"/>
            </a:pPr>
            <a:r>
              <a:rPr lang="en-IN" sz="2400" smtClean="0"/>
              <a:t>Calls </a:t>
            </a:r>
            <a:r>
              <a:rPr lang="en-IN" sz="2400" smtClean="0">
                <a:solidFill>
                  <a:srgbClr val="0000FF"/>
                </a:solidFill>
              </a:rPr>
              <a:t>parent class </a:t>
            </a:r>
            <a:r>
              <a:rPr lang="en-IN" sz="2400" smtClean="0">
                <a:solidFill>
                  <a:srgbClr val="FF0000"/>
                </a:solidFill>
              </a:rPr>
              <a:t>constructor</a:t>
            </a:r>
          </a:p>
          <a:p>
            <a:pPr marL="663575" lvl="1" indent="-457200">
              <a:buFont typeface="Wingdings" pitchFamily="2" charset="2"/>
              <a:buChar char="ü"/>
            </a:pPr>
            <a:r>
              <a:rPr lang="en-IN" sz="2400" smtClean="0"/>
              <a:t>Called from</a:t>
            </a:r>
            <a:r>
              <a:rPr lang="en-IN" sz="2400" smtClean="0">
                <a:solidFill>
                  <a:srgbClr val="0000FF"/>
                </a:solidFill>
              </a:rPr>
              <a:t> sub-class </a:t>
            </a:r>
            <a:r>
              <a:rPr lang="en-IN" sz="2400" smtClean="0"/>
              <a:t>constructor</a:t>
            </a:r>
          </a:p>
          <a:p>
            <a:pPr marL="663575" lvl="1" indent="-457200">
              <a:buFont typeface="Wingdings" pitchFamily="2" charset="2"/>
              <a:buChar char="ü"/>
            </a:pPr>
            <a:r>
              <a:rPr lang="en-IN" sz="2400" smtClean="0"/>
              <a:t>must always be  </a:t>
            </a:r>
            <a:r>
              <a:rPr lang="en-IN" sz="2400" smtClean="0">
                <a:solidFill>
                  <a:srgbClr val="FF0000"/>
                </a:solidFill>
              </a:rPr>
              <a:t>1st statement.</a:t>
            </a:r>
            <a:endParaRPr lang="en-IN" sz="2400" smtClean="0">
              <a:solidFill>
                <a:srgbClr val="F703C9"/>
              </a:solidFill>
            </a:endParaRPr>
          </a:p>
          <a:p>
            <a:pPr marL="663575" lvl="1" indent="-457200">
              <a:buFont typeface="Arial" charset="0"/>
              <a:buNone/>
            </a:pPr>
            <a:endParaRPr sz="2400" smtClean="0"/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201025" cy="885825"/>
          </a:xfrm>
        </p:spPr>
        <p:txBody>
          <a:bodyPr/>
          <a:lstStyle/>
          <a:p>
            <a:pPr marL="342900" indent="-342900"/>
            <a:r>
              <a:rPr lang="en-IN" u="sng" smtClean="0"/>
              <a:t> </a:t>
            </a:r>
            <a:r>
              <a:rPr lang="en-US" u="sng" smtClean="0"/>
              <a:t>Super()</a:t>
            </a:r>
            <a:endParaRPr lang="en-US" i="1" smtClean="0"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ubtitle 12"/>
          <p:cNvSpPr>
            <a:spLocks noGrp="1"/>
          </p:cNvSpPr>
          <p:nvPr>
            <p:ph type="subTitle" idx="1"/>
          </p:nvPr>
        </p:nvSpPr>
        <p:spPr bwMode="auto">
          <a:xfrm>
            <a:off x="0" y="0"/>
            <a:ext cx="8897938" cy="62261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630238" indent="-514350" algn="l">
              <a:buFont typeface="Arial" charset="0"/>
              <a:buAutoNum type="arabicPeriod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Create </a:t>
            </a:r>
            <a:r>
              <a:rPr lang="en-US" sz="2400" b="1" dirty="0" smtClean="0">
                <a:solidFill>
                  <a:srgbClr val="3333FF"/>
                </a:solidFill>
              </a:rPr>
              <a:t>Bank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</a:p>
          <a:p>
            <a:pPr marL="1087438" lvl="1" indent="-514350" algn="l"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Methods: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1544638" lvl="2" indent="-514350" algn="l">
              <a:buFont typeface="Wingdings" pitchFamily="2" charset="2"/>
              <a:buChar char="ü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Default constructor</a:t>
            </a:r>
            <a:r>
              <a:rPr lang="en-US" sz="2000" b="1" dirty="0" smtClean="0">
                <a:solidFill>
                  <a:schemeClr val="tx2"/>
                </a:solidFill>
              </a:rPr>
              <a:t>  - </a:t>
            </a:r>
            <a:r>
              <a:rPr lang="en-US" sz="1800" b="1" dirty="0" smtClean="0">
                <a:solidFill>
                  <a:schemeClr val="tx1"/>
                </a:solidFill>
              </a:rPr>
              <a:t>Display name to “ICIC Bank”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1544638" lvl="2" indent="-514350" algn="l">
              <a:buFont typeface="Wingdings" pitchFamily="2" charset="2"/>
              <a:buChar char="ü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Parameterized constructor</a:t>
            </a:r>
            <a:r>
              <a:rPr lang="en-US" sz="2000" b="1" dirty="0" smtClean="0">
                <a:solidFill>
                  <a:schemeClr val="tx2"/>
                </a:solidFill>
              </a:rPr>
              <a:t>  - </a:t>
            </a:r>
          </a:p>
          <a:p>
            <a:pPr marL="1698625" lvl="3" indent="-211138" algn="l">
              <a:buFont typeface="Courier New" pitchFamily="49" charset="0"/>
              <a:buChar char="o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bankName</a:t>
            </a:r>
            <a:r>
              <a:rPr lang="en-US" sz="1600" b="1" dirty="0" smtClean="0">
                <a:solidFill>
                  <a:schemeClr val="tx1"/>
                </a:solidFill>
              </a:rPr>
              <a:t> is parameter. </a:t>
            </a:r>
          </a:p>
          <a:p>
            <a:pPr marL="1698625" lvl="3" indent="-211138" algn="l">
              <a:buFont typeface="Courier New" pitchFamily="49" charset="0"/>
              <a:buChar char="o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Display bank name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630238" indent="-514350" algn="l">
              <a:spcBef>
                <a:spcPts val="1800"/>
              </a:spcBef>
              <a:buFont typeface="Calibri" pitchFamily="34" charset="0"/>
              <a:buAutoNum type="arabicPeriod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class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</a:rPr>
              <a:t>Customer</a:t>
            </a:r>
            <a:r>
              <a:rPr lang="en-US" sz="2000" b="1" dirty="0" smtClean="0">
                <a:solidFill>
                  <a:schemeClr val="tx2"/>
                </a:solidFill>
              </a:rPr>
              <a:t> inherits </a:t>
            </a:r>
            <a:r>
              <a:rPr lang="en-US" sz="2000" b="1" dirty="0" smtClean="0">
                <a:solidFill>
                  <a:schemeClr val="tx1"/>
                </a:solidFill>
              </a:rPr>
              <a:t>from </a:t>
            </a:r>
            <a:r>
              <a:rPr lang="en-US" sz="2400" b="1" dirty="0" smtClean="0">
                <a:solidFill>
                  <a:srgbClr val="3333FF"/>
                </a:solidFill>
              </a:rPr>
              <a:t>Bank</a:t>
            </a:r>
          </a:p>
          <a:p>
            <a:pPr marL="1087438" lvl="1" indent="-514350" algn="l"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rgbClr val="3333FF"/>
                </a:solidFill>
              </a:rPr>
              <a:t>Shadow </a:t>
            </a:r>
            <a:r>
              <a:rPr lang="en-US" sz="1800" b="1" dirty="0" smtClean="0">
                <a:solidFill>
                  <a:schemeClr val="tx1"/>
                </a:solidFill>
              </a:rPr>
              <a:t>instance variable: 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en-US" sz="1800" b="1" dirty="0" smtClean="0">
                <a:solidFill>
                  <a:schemeClr val="tx1"/>
                </a:solidFill>
              </a:rPr>
              <a:t> (String)</a:t>
            </a:r>
          </a:p>
          <a:p>
            <a:pPr marL="1087438" lvl="1" indent="-514350" algn="l"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methods 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1262063" lvl="2" indent="-231775" algn="l">
              <a:buFont typeface="Wingdings" pitchFamily="2" charset="2"/>
              <a:buChar char="ü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default constructor</a:t>
            </a:r>
            <a:r>
              <a:rPr lang="en-US" sz="1800" b="1" dirty="0" smtClean="0">
                <a:solidFill>
                  <a:schemeClr val="tx2"/>
                </a:solidFill>
              </a:rPr>
              <a:t>  </a:t>
            </a:r>
          </a:p>
          <a:p>
            <a:pPr marL="1719263" lvl="3" indent="-231775" algn="l">
              <a:buFont typeface="Courier New" pitchFamily="49" charset="0"/>
              <a:buChar char="o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Call super constructor</a:t>
            </a:r>
          </a:p>
          <a:p>
            <a:pPr marL="1719263" lvl="3" indent="-231775" algn="l">
              <a:buFont typeface="Courier New" pitchFamily="49" charset="0"/>
              <a:buChar char="o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Set customer name “”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1262063" lvl="2" indent="-231775" algn="l">
              <a:buFont typeface="Wingdings" pitchFamily="2" charset="2"/>
              <a:buChar char="ü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parameterized constructor  </a:t>
            </a:r>
            <a:r>
              <a:rPr lang="en-US" sz="2000" b="1" dirty="0" smtClean="0">
                <a:solidFill>
                  <a:schemeClr val="tx2"/>
                </a:solidFill>
              </a:rPr>
              <a:t>- </a:t>
            </a:r>
          </a:p>
          <a:p>
            <a:pPr marL="1719263" lvl="3" indent="-231775" algn="l">
              <a:buFont typeface="Courier New" pitchFamily="49" charset="0"/>
              <a:buChar char="o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Call super constructor by passing bank name</a:t>
            </a:r>
          </a:p>
          <a:p>
            <a:pPr marL="1719263" lvl="3" indent="-231775" algn="l">
              <a:buFont typeface="Courier New" pitchFamily="49" charset="0"/>
              <a:buChar char="o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Set customer name</a:t>
            </a:r>
          </a:p>
          <a:p>
            <a:pPr marL="1262063" lvl="2" indent="-231775" algn="l">
              <a:buFont typeface="Wingdings" pitchFamily="2" charset="2"/>
              <a:buChar char="ü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show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sz="2000" b="1" dirty="0" smtClean="0">
                <a:solidFill>
                  <a:schemeClr val="tx1"/>
                </a:solidFill>
              </a:rPr>
              <a:t>– </a:t>
            </a:r>
            <a:r>
              <a:rPr lang="en-US" sz="1600" b="1" dirty="0" smtClean="0">
                <a:solidFill>
                  <a:schemeClr val="tx1"/>
                </a:solidFill>
              </a:rPr>
              <a:t>display Bank Name and customer Name</a:t>
            </a:r>
          </a:p>
          <a:p>
            <a:pPr marL="630238" indent="-514350" algn="l">
              <a:spcBef>
                <a:spcPts val="2400"/>
              </a:spcBef>
              <a:buFont typeface="Calibri" pitchFamily="34" charset="0"/>
              <a:buAutoNum type="arabicPeriod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Implement this in Demo class</a:t>
            </a:r>
            <a:endParaRPr lang="en-US" sz="2800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700" y="115888"/>
            <a:ext cx="7081838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92700"/>
            <a:ext cx="706913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74625" y="5108575"/>
            <a:ext cx="6980238" cy="174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04900" y="2538413"/>
            <a:ext cx="5440363" cy="1279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87475" y="3787775"/>
            <a:ext cx="5230813" cy="1089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 bwMode="auto">
          <a:xfrm>
            <a:off x="28575" y="0"/>
            <a:ext cx="8940800" cy="8715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IN" sz="2800" smtClean="0"/>
              <a:t> </a:t>
            </a:r>
            <a:r>
              <a:rPr lang="en-US" sz="2800" smtClean="0"/>
              <a:t>using super</a:t>
            </a:r>
            <a:endParaRPr lang="en-US" sz="2800" i="1" smtClean="0">
              <a:latin typeface="Trebuchet MS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284163" y="812800"/>
            <a:ext cx="7248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3575" lvl="1" indent="-457200" defTabSz="685800" eaLnBrk="0" hangingPunct="0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To access </a:t>
            </a:r>
            <a:r>
              <a:rPr lang="en-US" sz="2000" b="1" dirty="0">
                <a:solidFill>
                  <a:srgbClr val="3333FF"/>
                </a:solidFill>
                <a:latin typeface="Trebuchet MS" pitchFamily="34" charset="0"/>
              </a:rPr>
              <a:t>shadowing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variables of parent-class.</a:t>
            </a:r>
          </a:p>
        </p:txBody>
      </p:sp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1611313" y="1320800"/>
            <a:ext cx="3773487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 eaLnBrk="0" hangingPunct="0"/>
            <a:r>
              <a:rPr lang="en-US" sz="2000" b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super.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instance_var;</a:t>
            </a:r>
            <a:endParaRPr lang="en-US" sz="3200" b="1">
              <a:solidFill>
                <a:srgbClr val="FF0000"/>
              </a:solidFill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12738" y="2178050"/>
            <a:ext cx="7612062" cy="908050"/>
            <a:chOff x="312738" y="2714659"/>
            <a:chExt cx="7612062" cy="908050"/>
          </a:xfrm>
        </p:grpSpPr>
        <p:sp>
          <p:nvSpPr>
            <p:cNvPr id="8" name="Content Placeholder 5"/>
            <p:cNvSpPr txBox="1">
              <a:spLocks/>
            </p:cNvSpPr>
            <p:nvPr/>
          </p:nvSpPr>
          <p:spPr bwMode="auto">
            <a:xfrm>
              <a:off x="312738" y="2714659"/>
              <a:ext cx="761206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663575" lvl="1" indent="-457200" defTabSz="685800" eaLnBrk="0" hangingPunct="0">
                <a:lnSpc>
                  <a:spcPct val="90000"/>
                </a:lnSpc>
                <a:spcBef>
                  <a:spcPts val="750"/>
                </a:spcBef>
                <a:buFont typeface="Wingdings" pitchFamily="2" charset="2"/>
                <a:buChar char="ü"/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n-lt"/>
                </a:rPr>
                <a:t>To call </a:t>
              </a:r>
              <a:r>
                <a:rPr lang="en-US" sz="2000" b="1" dirty="0">
                  <a:solidFill>
                    <a:srgbClr val="0000FF"/>
                  </a:solidFill>
                  <a:latin typeface="Trebuchet MS" pitchFamily="34" charset="0"/>
                </a:rPr>
                <a:t>overridden</a:t>
              </a:r>
              <a:r>
                <a:rPr lang="en-US" sz="2000" b="1" dirty="0">
                  <a:solidFill>
                    <a:schemeClr val="tx2"/>
                  </a:solidFill>
                  <a:latin typeface="+mn-lt"/>
                </a:rPr>
                <a:t> </a:t>
              </a:r>
              <a:r>
                <a:rPr lang="en-US" b="1" i="1" dirty="0">
                  <a:solidFill>
                    <a:schemeClr val="tx2"/>
                  </a:solidFill>
                  <a:latin typeface="Trebuchet MS" pitchFamily="34" charset="0"/>
                </a:rPr>
                <a:t>methods of parent-class.</a:t>
              </a:r>
            </a:p>
          </p:txBody>
        </p:sp>
        <p:sp>
          <p:nvSpPr>
            <p:cNvPr id="28683" name="Rectangle 1"/>
            <p:cNvSpPr>
              <a:spLocks noChangeArrowheads="1"/>
            </p:cNvSpPr>
            <p:nvPr/>
          </p:nvSpPr>
          <p:spPr bwMode="auto">
            <a:xfrm>
              <a:off x="1639888" y="3222659"/>
              <a:ext cx="4441825" cy="4000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lvl="1" eaLnBrk="0" hangingPunct="0"/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super.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methodName();</a:t>
              </a:r>
              <a:endParaRPr lang="en-US" sz="3200" b="1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4800" y="3679825"/>
            <a:ext cx="8128000" cy="1487488"/>
            <a:chOff x="305484" y="4216861"/>
            <a:chExt cx="8127316" cy="1487444"/>
          </a:xfrm>
        </p:grpSpPr>
        <p:sp>
          <p:nvSpPr>
            <p:cNvPr id="9" name="Content Placeholder 5"/>
            <p:cNvSpPr txBox="1">
              <a:spLocks/>
            </p:cNvSpPr>
            <p:nvPr/>
          </p:nvSpPr>
          <p:spPr bwMode="auto">
            <a:xfrm>
              <a:off x="305484" y="4216861"/>
              <a:ext cx="7611422" cy="4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663575" lvl="1" indent="-457200" defTabSz="685800" eaLnBrk="0" hangingPunct="0">
                <a:lnSpc>
                  <a:spcPct val="90000"/>
                </a:lnSpc>
                <a:spcBef>
                  <a:spcPts val="750"/>
                </a:spcBef>
                <a:buFont typeface="Wingdings" pitchFamily="2" charset="2"/>
                <a:buChar char="ü"/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+mn-lt"/>
                </a:rPr>
                <a:t>To call </a:t>
              </a:r>
              <a:r>
                <a:rPr lang="en-US" sz="2000" b="1" dirty="0">
                  <a:solidFill>
                    <a:srgbClr val="0000FF"/>
                  </a:solidFill>
                  <a:latin typeface="Trebuchet MS" pitchFamily="34" charset="0"/>
                </a:rPr>
                <a:t>constructor</a:t>
              </a:r>
              <a:r>
                <a:rPr lang="en-US" sz="2000" b="1" dirty="0">
                  <a:solidFill>
                    <a:schemeClr val="tx2"/>
                  </a:solidFill>
                  <a:latin typeface="+mn-lt"/>
                </a:rPr>
                <a:t> of </a:t>
              </a:r>
              <a:r>
                <a:rPr lang="en-US" b="1" i="1" dirty="0">
                  <a:solidFill>
                    <a:schemeClr val="tx2"/>
                  </a:solidFill>
                  <a:latin typeface="Trebuchet MS" pitchFamily="34" charset="0"/>
                </a:rPr>
                <a:t>parent-class.</a:t>
              </a:r>
            </a:p>
          </p:txBody>
        </p:sp>
        <p:sp>
          <p:nvSpPr>
            <p:cNvPr id="28681" name="Rectangle 1"/>
            <p:cNvSpPr>
              <a:spLocks noChangeArrowheads="1"/>
            </p:cNvSpPr>
            <p:nvPr/>
          </p:nvSpPr>
          <p:spPr bwMode="auto">
            <a:xfrm>
              <a:off x="1088571" y="4811753"/>
              <a:ext cx="7344229" cy="8925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lvl="1" eaLnBrk="0" hangingPunct="0"/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Super()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  </a:t>
              </a:r>
              <a:r>
                <a:rPr lang="en-US" b="1">
                  <a:solidFill>
                    <a:srgbClr val="339966"/>
                  </a:solidFill>
                  <a:latin typeface="Trebuchet MS" pitchFamily="34" charset="0"/>
                  <a:ea typeface="Times New Roman" pitchFamily="18" charset="0"/>
                  <a:cs typeface="Courier New" pitchFamily="49" charset="0"/>
                </a:rPr>
                <a:t>// calls default constructor</a:t>
              </a:r>
              <a:endParaRPr lang="en-US" sz="2000" b="1">
                <a:solidFill>
                  <a:srgbClr val="339966"/>
                </a:solidFill>
                <a:latin typeface="Trebuchet MS" pitchFamily="34" charset="0"/>
                <a:ea typeface="Times New Roman" pitchFamily="18" charset="0"/>
                <a:cs typeface="Courier New" pitchFamily="49" charset="0"/>
              </a:endParaRPr>
            </a:p>
            <a:p>
              <a:pPr lvl="1" eaLnBrk="0" hangingPunct="0"/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Super(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parameters</a:t>
              </a: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); </a:t>
              </a:r>
              <a:r>
                <a:rPr lang="en-US" b="1">
                  <a:solidFill>
                    <a:srgbClr val="339966"/>
                  </a:solidFill>
                  <a:latin typeface="Trebuchet MS" pitchFamily="34" charset="0"/>
                  <a:ea typeface="Times New Roman" pitchFamily="18" charset="0"/>
                  <a:cs typeface="Courier New" pitchFamily="49" charset="0"/>
                </a:rPr>
                <a:t>// calls parameterized constructor</a:t>
              </a:r>
              <a:endParaRPr lang="en-US" sz="3200" b="1">
                <a:solidFill>
                  <a:srgbClr val="0000FF"/>
                </a:solidFill>
                <a:ea typeface="Times New Roman" pitchFamily="18" charset="0"/>
                <a:cs typeface="Courier New" pitchFamily="49" charset="0"/>
              </a:endParaRPr>
            </a:p>
          </p:txBody>
        </p:sp>
      </p:grpSp>
      <p:sp>
        <p:nvSpPr>
          <p:cNvPr id="15" name="Content Placeholder 5"/>
          <p:cNvSpPr>
            <a:spLocks noGrp="1"/>
          </p:cNvSpPr>
          <p:nvPr>
            <p:ph idx="1"/>
          </p:nvPr>
        </p:nvSpPr>
        <p:spPr bwMode="auto">
          <a:xfrm>
            <a:off x="1117600" y="5421313"/>
            <a:ext cx="6545263" cy="660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663575" lvl="1" indent="-457200">
              <a:buFont typeface="Courier New" pitchFamily="49" charset="0"/>
              <a:buChar char="o"/>
            </a:pPr>
            <a:r>
              <a:rPr lang="en-IN" sz="1800" smtClean="0">
                <a:solidFill>
                  <a:srgbClr val="0000FF"/>
                </a:solidFill>
              </a:rPr>
              <a:t>Used  in sub-class constructor</a:t>
            </a:r>
          </a:p>
          <a:p>
            <a:pPr marL="663575" lvl="1" indent="-457200">
              <a:spcBef>
                <a:spcPts val="600"/>
              </a:spcBef>
              <a:buFont typeface="Courier New" pitchFamily="49" charset="0"/>
              <a:buChar char="o"/>
            </a:pPr>
            <a:r>
              <a:rPr lang="en-IN" sz="1800" smtClean="0">
                <a:solidFill>
                  <a:srgbClr val="0000FF"/>
                </a:solidFill>
              </a:rPr>
              <a:t>'super</a:t>
            </a:r>
            <a:r>
              <a:rPr lang="en-IN" sz="1800" smtClean="0">
                <a:solidFill>
                  <a:srgbClr val="FF0000"/>
                </a:solidFill>
              </a:rPr>
              <a:t>()</a:t>
            </a:r>
            <a:r>
              <a:rPr lang="en-IN" sz="1800" smtClean="0"/>
              <a:t>' must always be  </a:t>
            </a:r>
            <a:r>
              <a:rPr lang="en-IN" sz="1800" smtClean="0">
                <a:solidFill>
                  <a:srgbClr val="FF0000"/>
                </a:solidFill>
              </a:rPr>
              <a:t>1st statement</a:t>
            </a: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Multilevel Inheritance</a:t>
            </a:r>
            <a:endParaRPr lang="en-US" smtClean="0"/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225425" y="1204913"/>
            <a:ext cx="7177088" cy="581025"/>
          </a:xfrm>
        </p:spPr>
        <p:txBody>
          <a:bodyPr/>
          <a:lstStyle/>
          <a:p>
            <a:pPr marL="376238" indent="-342900"/>
            <a:r>
              <a:rPr smtClean="0"/>
              <a:t>Order of constructor execution</a:t>
            </a:r>
          </a:p>
          <a:p>
            <a:pPr marL="663575" lvl="1" indent="-457200">
              <a:buFont typeface="Wingdings" pitchFamily="2" charset="2"/>
              <a:buChar char="ü"/>
            </a:pPr>
            <a:endParaRPr sz="1400" smtClean="0"/>
          </a:p>
        </p:txBody>
      </p:sp>
      <p:pic>
        <p:nvPicPr>
          <p:cNvPr id="27652" name="Picture 6" descr="http://www.studytonight.com/java/images/types-of-inheritance.jpg"/>
          <p:cNvPicPr>
            <a:picLocks noChangeAspect="1" noChangeArrowheads="1"/>
          </p:cNvPicPr>
          <p:nvPr/>
        </p:nvPicPr>
        <p:blipFill>
          <a:blip r:embed="rId2"/>
          <a:srcRect l="29353" r="39520"/>
          <a:stretch>
            <a:fillRect/>
          </a:stretch>
        </p:blipFill>
        <p:spPr bwMode="auto">
          <a:xfrm>
            <a:off x="231775" y="2068513"/>
            <a:ext cx="2220913" cy="4283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3671888" y="2220913"/>
            <a:ext cx="2743200" cy="638175"/>
          </a:xfrm>
          <a:prstGeom prst="wedgeRoundRectCallout">
            <a:avLst>
              <a:gd name="adj1" fmla="val -109722"/>
              <a:gd name="adj2" fmla="val 17045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Constructor  of  class-A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79825" y="3403600"/>
            <a:ext cx="2743200" cy="638175"/>
          </a:xfrm>
          <a:prstGeom prst="wedgeRoundRectCallout">
            <a:avLst>
              <a:gd name="adj1" fmla="val -109722"/>
              <a:gd name="adj2" fmla="val 17045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Constructor  of  class-B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71888" y="4557713"/>
            <a:ext cx="2743200" cy="638175"/>
          </a:xfrm>
          <a:prstGeom prst="wedgeRoundRectCallout">
            <a:avLst>
              <a:gd name="adj1" fmla="val -109722"/>
              <a:gd name="adj2" fmla="val 17045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Constructor  of  class-C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2582863" y="6121400"/>
            <a:ext cx="6038850" cy="461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marL="628650" lvl="1" indent="-338138" defTabSz="685800" eaLnBrk="0" hangingPunct="0">
              <a:lnSpc>
                <a:spcPct val="90000"/>
              </a:lnSpc>
              <a:spcBef>
                <a:spcPts val="1200"/>
              </a:spcBef>
            </a:pPr>
            <a:r>
              <a:rPr lang="en-US" sz="2000" b="1">
                <a:solidFill>
                  <a:srgbClr val="F703C9"/>
                </a:solidFill>
                <a:latin typeface="Book Antiqua" pitchFamily="18" charset="0"/>
              </a:rPr>
              <a:t>Write constructors to  each and demonstrate</a:t>
            </a:r>
            <a:endParaRPr lang="en-US" b="1">
              <a:solidFill>
                <a:srgbClr val="F703C9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Multilevel Inheritance</a:t>
            </a:r>
            <a:endParaRPr lang="en-US" smtClean="0"/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225425" y="1204913"/>
            <a:ext cx="7177088" cy="5283200"/>
          </a:xfrm>
        </p:spPr>
        <p:txBody>
          <a:bodyPr>
            <a:normAutofit fontScale="92500" lnSpcReduction="10000"/>
          </a:bodyPr>
          <a:lstStyle/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sz="1600" smtClean="0"/>
              <a:t>class A {</a:t>
            </a:r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sz="1600" smtClean="0"/>
              <a:t>	A() {</a:t>
            </a:r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sz="1600" smtClean="0"/>
              <a:t>			System.out.println("Constructor of class A")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sz="1600" smtClean="0"/>
              <a:t>	}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sz="1600" smtClean="0"/>
              <a:t>}</a:t>
            </a:r>
            <a:endParaRPr sz="1400" smtClean="0"/>
          </a:p>
          <a:p>
            <a:pPr marL="376238" indent="-342900">
              <a:spcBef>
                <a:spcPts val="1200"/>
              </a:spcBef>
              <a:buFont typeface="Wingdings" pitchFamily="2" charset="2"/>
              <a:buNone/>
            </a:pPr>
            <a:r>
              <a:rPr lang="en-IN" sz="1600" smtClean="0"/>
              <a:t>class B </a:t>
            </a:r>
            <a:r>
              <a:rPr lang="en-IN" sz="1600" smtClean="0">
                <a:solidFill>
                  <a:srgbClr val="FF0000"/>
                </a:solidFill>
              </a:rPr>
              <a:t>extends A </a:t>
            </a:r>
            <a:r>
              <a:rPr lang="en-IN" sz="1600" smtClean="0"/>
              <a:t>{</a:t>
            </a:r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lang="en-IN" sz="1600" smtClean="0"/>
              <a:t>	B() {</a:t>
            </a:r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lang="en-IN" sz="1600" smtClean="0"/>
              <a:t>			System.out.println("Constructor of class B")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	}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}</a:t>
            </a:r>
          </a:p>
          <a:p>
            <a:pPr marL="376238" indent="-342900">
              <a:spcBef>
                <a:spcPts val="1200"/>
              </a:spcBef>
              <a:buFont typeface="Wingdings" pitchFamily="2" charset="2"/>
              <a:buNone/>
            </a:pPr>
            <a:r>
              <a:rPr lang="en-IN" sz="1600" smtClean="0"/>
              <a:t>class C </a:t>
            </a:r>
            <a:r>
              <a:rPr lang="en-IN" sz="1600" smtClean="0">
                <a:solidFill>
                  <a:srgbClr val="FF0000"/>
                </a:solidFill>
              </a:rPr>
              <a:t>extends B </a:t>
            </a:r>
            <a:r>
              <a:rPr lang="en-IN" sz="1600" smtClean="0"/>
              <a:t>{</a:t>
            </a:r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lang="en-IN" sz="1600" smtClean="0"/>
              <a:t>	C() {</a:t>
            </a:r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r>
              <a:rPr lang="en-IN" sz="1600" smtClean="0"/>
              <a:t>			System.out.println("Constructor of class C")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	}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}</a:t>
            </a:r>
          </a:p>
          <a:p>
            <a:pPr marL="376238" indent="-342900">
              <a:spcBef>
                <a:spcPts val="1200"/>
              </a:spcBef>
              <a:buFont typeface="Wingdings" pitchFamily="2" charset="2"/>
              <a:buNone/>
            </a:pPr>
            <a:r>
              <a:rPr lang="en-IN" sz="1600" smtClean="0"/>
              <a:t>class Demo {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	public static void main(String a[]) {</a:t>
            </a:r>
          </a:p>
          <a:p>
            <a:pPr marL="376238" indent="-342900">
              <a:spcBef>
                <a:spcPts val="1200"/>
              </a:spcBef>
              <a:buFont typeface="Wingdings" pitchFamily="2" charset="2"/>
              <a:buNone/>
            </a:pPr>
            <a:r>
              <a:rPr lang="en-IN" sz="1600" smtClean="0"/>
              <a:t>			</a:t>
            </a:r>
            <a:r>
              <a:rPr lang="en-IN" sz="1600" smtClean="0">
                <a:solidFill>
                  <a:srgbClr val="FF0000"/>
                </a:solidFill>
              </a:rPr>
              <a:t>C   ob = new C();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	}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r>
              <a:rPr lang="en-IN" sz="1600" smtClean="0"/>
              <a:t>}</a:t>
            </a:r>
          </a:p>
          <a:p>
            <a:pPr marL="376238" indent="-342900">
              <a:spcBef>
                <a:spcPct val="0"/>
              </a:spcBef>
              <a:buFont typeface="Wingdings" pitchFamily="2" charset="2"/>
              <a:buNone/>
            </a:pPr>
            <a:endParaRPr lang="en-IN" sz="1600" smtClean="0"/>
          </a:p>
          <a:p>
            <a:pPr marL="376238" indent="-342900">
              <a:spcBef>
                <a:spcPts val="600"/>
              </a:spcBef>
              <a:buFont typeface="Wingdings" pitchFamily="2" charset="2"/>
              <a:buNone/>
            </a:pPr>
            <a:endParaRPr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6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6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6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Multilevel Inheritance</a:t>
            </a:r>
            <a:endParaRPr lang="en-US" smtClean="0"/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>
          <a:xfrm>
            <a:off x="225425" y="1060450"/>
            <a:ext cx="7177088" cy="581025"/>
          </a:xfrm>
        </p:spPr>
        <p:txBody>
          <a:bodyPr/>
          <a:lstStyle/>
          <a:p>
            <a:pPr marL="376238" indent="-342900"/>
            <a:r>
              <a:rPr smtClean="0"/>
              <a:t>Order of constructor execution</a:t>
            </a:r>
          </a:p>
          <a:p>
            <a:pPr marL="663575" lvl="1" indent="-457200">
              <a:buFont typeface="Wingdings" pitchFamily="2" charset="2"/>
              <a:buChar char="ü"/>
            </a:pPr>
            <a:endParaRPr sz="1400" smtClean="0"/>
          </a:p>
        </p:txBody>
      </p:sp>
      <p:pic>
        <p:nvPicPr>
          <p:cNvPr id="31748" name="Picture 6" descr="http://www.studytonight.com/java/images/types-of-inheritance.jpg"/>
          <p:cNvPicPr>
            <a:picLocks noChangeAspect="1" noChangeArrowheads="1"/>
          </p:cNvPicPr>
          <p:nvPr/>
        </p:nvPicPr>
        <p:blipFill>
          <a:blip r:embed="rId2"/>
          <a:srcRect l="29353" r="39520"/>
          <a:stretch>
            <a:fillRect/>
          </a:stretch>
        </p:blipFill>
        <p:spPr bwMode="auto">
          <a:xfrm>
            <a:off x="231775" y="2068513"/>
            <a:ext cx="1509713" cy="35639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871663" y="2743200"/>
            <a:ext cx="7272337" cy="20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marL="628650" lvl="1" indent="-338138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IN" sz="2000" b="1">
                <a:solidFill>
                  <a:srgbClr val="000000"/>
                </a:solidFill>
                <a:latin typeface="Book Antiqua" pitchFamily="18" charset="0"/>
              </a:rPr>
              <a:t>If super is not used in any constructor then </a:t>
            </a:r>
          </a:p>
          <a:p>
            <a:pPr marL="1085850" lvl="2" indent="-338138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000" b="1">
                <a:solidFill>
                  <a:srgbClr val="000000"/>
                </a:solidFill>
                <a:latin typeface="Book Antiqua" pitchFamily="18" charset="0"/>
              </a:rPr>
              <a:t>constructors are called </a:t>
            </a:r>
            <a:r>
              <a:rPr lang="en-IN" sz="2000" b="1" i="1">
                <a:solidFill>
                  <a:srgbClr val="0000FF"/>
                </a:solidFill>
                <a:latin typeface="Book Antiqua" pitchFamily="18" charset="0"/>
              </a:rPr>
              <a:t>in the order of derivation</a:t>
            </a:r>
            <a:r>
              <a:rPr lang="en-IN" sz="2000" b="1">
                <a:solidFill>
                  <a:srgbClr val="000000"/>
                </a:solidFill>
                <a:latin typeface="Book Antiqua" pitchFamily="18" charset="0"/>
              </a:rPr>
              <a:t>.</a:t>
            </a:r>
            <a:endParaRPr lang="en-US" b="1">
              <a:solidFill>
                <a:srgbClr val="000000"/>
              </a:solidFill>
              <a:latin typeface="Book Antiqua" pitchFamily="18" charset="0"/>
            </a:endParaRPr>
          </a:p>
          <a:p>
            <a:pPr marL="628650" lvl="1" indent="-338138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IN" sz="2000" b="1">
                <a:solidFill>
                  <a:srgbClr val="000000"/>
                </a:solidFill>
                <a:latin typeface="Book Antiqua" pitchFamily="18" charset="0"/>
              </a:rPr>
              <a:t>The </a:t>
            </a:r>
            <a:r>
              <a:rPr lang="en-IN" sz="2000" b="1" i="1">
                <a:solidFill>
                  <a:srgbClr val="0000FF"/>
                </a:solidFill>
                <a:latin typeface="Book Antiqua" pitchFamily="18" charset="0"/>
              </a:rPr>
              <a:t>default constructor </a:t>
            </a:r>
            <a:r>
              <a:rPr lang="en-IN" sz="2000" b="1">
                <a:solidFill>
                  <a:srgbClr val="000000"/>
                </a:solidFill>
                <a:latin typeface="Book Antiqua" pitchFamily="18" charset="0"/>
              </a:rPr>
              <a:t>of each super class will be executed first. </a:t>
            </a:r>
          </a:p>
          <a:p>
            <a:pPr marL="628650" lvl="1" indent="-338138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IN" sz="2000" b="1">
                <a:solidFill>
                  <a:srgbClr val="000000"/>
                </a:solidFill>
                <a:latin typeface="Book Antiqua" pitchFamily="18" charset="0"/>
              </a:rPr>
              <a:t>Subclass constructor is the last to execute.</a:t>
            </a:r>
            <a:endParaRPr lang="en-US" b="1">
              <a:solidFill>
                <a:srgbClr val="0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private using </a:t>
            </a:r>
            <a:r>
              <a:rPr lang="en-US" dirty="0" err="1" smtClean="0"/>
              <a:t>accessor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class A {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 	private </a:t>
            </a:r>
            <a:r>
              <a:rPr lang="en-US" sz="2400" dirty="0" err="1" smtClean="0">
                <a:latin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</a:rPr>
              <a:t> a;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 	A(</a:t>
            </a:r>
            <a:r>
              <a:rPr lang="en-US" sz="2400" dirty="0" err="1" smtClean="0">
                <a:latin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</a:rPr>
              <a:t> a) { </a:t>
            </a:r>
            <a:r>
              <a:rPr lang="en-US" sz="2400" dirty="0" err="1" smtClean="0">
                <a:latin typeface="Cambria" pitchFamily="18" charset="0"/>
              </a:rPr>
              <a:t>this.a</a:t>
            </a:r>
            <a:r>
              <a:rPr lang="en-US" sz="2400" dirty="0" smtClean="0">
                <a:latin typeface="Cambria" pitchFamily="18" charset="0"/>
              </a:rPr>
              <a:t> = a; } 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	public </a:t>
            </a:r>
            <a:r>
              <a:rPr lang="en-US" sz="2400" dirty="0" err="1" smtClean="0">
                <a:latin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getA</a:t>
            </a:r>
            <a:r>
              <a:rPr lang="en-US" sz="2400" dirty="0" smtClean="0">
                <a:latin typeface="Cambria" pitchFamily="18" charset="0"/>
              </a:rPr>
              <a:t>( ) {return a;} 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 class B extends A {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 	B(</a:t>
            </a:r>
            <a:r>
              <a:rPr lang="en-US" sz="2400" dirty="0" err="1" smtClean="0">
                <a:latin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</a:rPr>
              <a:t> b) { super(b); }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 	public </a:t>
            </a:r>
            <a:r>
              <a:rPr lang="en-US" sz="2400" dirty="0" err="1" smtClean="0">
                <a:latin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getB</a:t>
            </a:r>
            <a:r>
              <a:rPr lang="en-US" sz="2400" dirty="0" smtClean="0">
                <a:latin typeface="Cambria" pitchFamily="18" charset="0"/>
              </a:rPr>
              <a:t>( ) {return </a:t>
            </a:r>
            <a:r>
              <a:rPr lang="en-US" sz="2400" dirty="0" err="1" smtClean="0">
                <a:latin typeface="Cambria" pitchFamily="18" charset="0"/>
              </a:rPr>
              <a:t>getA</a:t>
            </a:r>
            <a:r>
              <a:rPr lang="en-US" sz="2400" dirty="0" smtClean="0">
                <a:latin typeface="Cambria" pitchFamily="18" charset="0"/>
              </a:rPr>
              <a:t>( ); } 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} 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`</a:t>
            </a:r>
            <a:endParaRPr lang="en-US" sz="24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</a:rPr>
              <a:t>int</a:t>
            </a:r>
            <a:r>
              <a:rPr lang="en-US" sz="2400" dirty="0" smtClean="0">
                <a:latin typeface="Cambria" pitchFamily="18" charset="0"/>
              </a:rPr>
              <a:t> result = new B(10).</a:t>
            </a:r>
            <a:r>
              <a:rPr lang="en-US" sz="2400" dirty="0" err="1" smtClean="0">
                <a:latin typeface="Cambria" pitchFamily="18" charset="0"/>
              </a:rPr>
              <a:t>getA</a:t>
            </a:r>
            <a:r>
              <a:rPr lang="en-US" sz="2400" dirty="0" smtClean="0">
                <a:latin typeface="Cambria" pitchFamily="18" charset="0"/>
              </a:rPr>
              <a:t>();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u="sng" smtClean="0"/>
              <a:t>Inheritance Basics</a:t>
            </a:r>
            <a:endParaRPr lang="en-US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Basics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Using </a:t>
            </a:r>
            <a:r>
              <a:rPr lang="en-IN" smtClean="0"/>
              <a:t>Super</a:t>
            </a:r>
            <a:r>
              <a:rPr lang="en-IN" sz="2400" smtClean="0"/>
              <a:t> keyword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Creating multilevel hierarchy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Method overriding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Dynamic method dispatch</a:t>
            </a:r>
            <a:endParaRPr lang="en-IN"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Using reference of </a:t>
            </a:r>
            <a:r>
              <a:rPr sz="1800" smtClean="0"/>
              <a:t>Super class 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Object class</a:t>
            </a:r>
            <a:endParaRPr sz="18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 l="59511" t="17261" r="19337" b="33974"/>
          <a:stretch>
            <a:fillRect/>
          </a:stretch>
        </p:blipFill>
        <p:spPr bwMode="auto">
          <a:xfrm>
            <a:off x="0" y="1460500"/>
            <a:ext cx="2974975" cy="4025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728913" y="1466850"/>
            <a:ext cx="6415087" cy="401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2220913" y="2105025"/>
            <a:ext cx="6734175" cy="31353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defRPr/>
            </a:pPr>
            <a:r>
              <a:rPr i="1" dirty="0" smtClean="0"/>
              <a:t>Method over-riding : </a:t>
            </a:r>
          </a:p>
          <a:p>
            <a:pPr marL="1146175" lvl="1" indent="-406400">
              <a:spcBef>
                <a:spcPts val="1200"/>
              </a:spcBef>
              <a:buSzPct val="90000"/>
              <a:buFont typeface="Arial" pitchFamily="34" charset="0"/>
              <a:buChar char="•"/>
              <a:defRPr/>
            </a:pPr>
            <a:r>
              <a:rPr dirty="0" smtClean="0"/>
              <a:t>Happens only with inheritance.</a:t>
            </a:r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defRPr/>
            </a:pPr>
            <a:r>
              <a:rPr i="1" dirty="0" smtClean="0">
                <a:solidFill>
                  <a:srgbClr val="FF0000"/>
                </a:solidFill>
              </a:rPr>
              <a:t>sub-class </a:t>
            </a:r>
            <a:r>
              <a:rPr i="1" dirty="0" smtClean="0"/>
              <a:t>method </a:t>
            </a:r>
            <a:r>
              <a:rPr sz="1800" i="1" dirty="0" smtClean="0"/>
              <a:t>and</a:t>
            </a:r>
            <a:r>
              <a:rPr i="1" dirty="0" smtClean="0"/>
              <a:t> </a:t>
            </a:r>
            <a:r>
              <a:rPr i="1" dirty="0" smtClean="0">
                <a:solidFill>
                  <a:srgbClr val="FF0000"/>
                </a:solidFill>
              </a:rPr>
              <a:t>parent-class</a:t>
            </a:r>
            <a:r>
              <a:rPr i="1" dirty="0" smtClean="0"/>
              <a:t> method </a:t>
            </a:r>
            <a:r>
              <a:rPr sz="1800" i="1" dirty="0" smtClean="0"/>
              <a:t>must have</a:t>
            </a:r>
          </a:p>
          <a:p>
            <a:pPr marL="1146175" lvl="1" indent="-406400">
              <a:spcBef>
                <a:spcPts val="1200"/>
              </a:spcBef>
              <a:defRPr/>
            </a:pPr>
            <a:r>
              <a:rPr dirty="0" smtClean="0"/>
              <a:t>same name</a:t>
            </a:r>
          </a:p>
          <a:p>
            <a:pPr marL="1146175" lvl="1" indent="-406400">
              <a:spcBef>
                <a:spcPts val="1200"/>
              </a:spcBef>
              <a:defRPr/>
            </a:pPr>
            <a:r>
              <a:rPr dirty="0" smtClean="0"/>
              <a:t>Same parameter</a:t>
            </a:r>
          </a:p>
          <a:p>
            <a:pPr marL="1146175" lvl="1" indent="-406400">
              <a:spcBef>
                <a:spcPts val="1200"/>
              </a:spcBef>
              <a:defRPr/>
            </a:pPr>
            <a:r>
              <a:rPr dirty="0" smtClean="0"/>
              <a:t>Same return-type</a:t>
            </a:r>
          </a:p>
          <a:p>
            <a:pPr marL="906463" lvl="1" indent="-457200">
              <a:buSzPct val="90000"/>
              <a:buFont typeface="Wingdings" pitchFamily="2" charset="2"/>
              <a:buChar char="q"/>
              <a:defRPr/>
            </a:pPr>
            <a:endParaRPr dirty="0" smtClean="0"/>
          </a:p>
        </p:txBody>
      </p:sp>
      <p:sp>
        <p:nvSpPr>
          <p:cNvPr id="3277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US" smtClean="0"/>
              <a:t>Method over-riding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Method overriding..</a:t>
            </a:r>
            <a:endParaRPr lang="en-US" smtClean="0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80963" y="1408113"/>
            <a:ext cx="8918575" cy="3062287"/>
          </a:xfrm>
        </p:spPr>
        <p:txBody>
          <a:bodyPr>
            <a:normAutofit fontScale="85000" lnSpcReduction="20000"/>
          </a:bodyPr>
          <a:lstStyle/>
          <a:p>
            <a:r>
              <a:rPr lang="en-IN" smtClean="0">
                <a:solidFill>
                  <a:srgbClr val="F703C9"/>
                </a:solidFill>
              </a:rPr>
              <a:t>  </a:t>
            </a:r>
            <a:r>
              <a:rPr lang="en-IN" sz="2400" smtClean="0">
                <a:solidFill>
                  <a:srgbClr val="F703C9"/>
                </a:solidFill>
              </a:rPr>
              <a:t>Restrictions </a:t>
            </a:r>
            <a:r>
              <a:rPr lang="en-IN" sz="2400" smtClean="0"/>
              <a:t>for overriding</a:t>
            </a:r>
            <a:endParaRPr lang="en-IN" smtClean="0"/>
          </a:p>
          <a:p>
            <a:pPr marL="787400" lvl="2" indent="-342900">
              <a:spcBef>
                <a:spcPts val="2400"/>
              </a:spcBef>
              <a:buFont typeface="Wingdings" pitchFamily="2" charset="2"/>
              <a:buChar char="ü"/>
            </a:pPr>
            <a:r>
              <a:rPr lang="en-IN" sz="2000" smtClean="0">
                <a:latin typeface="Trebuchet MS" pitchFamily="34" charset="0"/>
              </a:rPr>
              <a:t>Instance methods can be overridden only if they are </a:t>
            </a:r>
            <a:r>
              <a:rPr lang="en-IN" sz="2000" smtClean="0">
                <a:solidFill>
                  <a:srgbClr val="FF0000"/>
                </a:solidFill>
                <a:latin typeface="Trebuchet MS" pitchFamily="34" charset="0"/>
              </a:rPr>
              <a:t>inherited</a:t>
            </a:r>
            <a:r>
              <a:rPr lang="en-IN" sz="2000" smtClean="0">
                <a:latin typeface="Trebuchet MS" pitchFamily="34" charset="0"/>
              </a:rPr>
              <a:t> by the subclass.</a:t>
            </a:r>
            <a:endParaRPr sz="2000" smtClean="0">
              <a:latin typeface="Trebuchet MS" pitchFamily="34" charset="0"/>
            </a:endParaRPr>
          </a:p>
          <a:p>
            <a:pPr marL="787400" lvl="2" indent="-342900">
              <a:spcBef>
                <a:spcPts val="2400"/>
              </a:spcBef>
              <a:buFont typeface="Wingdings" pitchFamily="2" charset="2"/>
              <a:buChar char="ü"/>
            </a:pPr>
            <a:r>
              <a:rPr lang="en-IN" sz="2000" smtClean="0">
                <a:latin typeface="Trebuchet MS" pitchFamily="34" charset="0"/>
              </a:rPr>
              <a:t>If method is </a:t>
            </a:r>
            <a:r>
              <a:rPr lang="en-IN" sz="2000" smtClean="0">
                <a:solidFill>
                  <a:srgbClr val="0000FF"/>
                </a:solidFill>
                <a:latin typeface="Trebuchet MS" pitchFamily="34" charset="0"/>
              </a:rPr>
              <a:t>private, static </a:t>
            </a:r>
            <a:r>
              <a:rPr lang="en-IN" sz="2000" smtClean="0">
                <a:latin typeface="Trebuchet MS" pitchFamily="34" charset="0"/>
              </a:rPr>
              <a:t>or </a:t>
            </a:r>
            <a:r>
              <a:rPr lang="en-IN" sz="2000" smtClean="0">
                <a:solidFill>
                  <a:srgbClr val="0000FF"/>
                </a:solidFill>
                <a:latin typeface="Trebuchet MS" pitchFamily="34" charset="0"/>
              </a:rPr>
              <a:t>final,</a:t>
            </a:r>
            <a:r>
              <a:rPr lang="en-IN" sz="2000" smtClean="0">
                <a:latin typeface="Trebuchet MS" pitchFamily="34" charset="0"/>
              </a:rPr>
              <a:t> it can  not be overridden .</a:t>
            </a:r>
          </a:p>
          <a:p>
            <a:pPr marL="1436688" lvl="3" indent="-449263">
              <a:spcBef>
                <a:spcPts val="2400"/>
              </a:spcBef>
              <a:buFont typeface="Courier New" pitchFamily="49" charset="0"/>
              <a:buChar char="o"/>
            </a:pPr>
            <a:r>
              <a:rPr lang="en-IN" sz="1600" smtClean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sz="1600" smtClean="0">
                <a:solidFill>
                  <a:srgbClr val="FF0000"/>
                </a:solidFill>
                <a:latin typeface="Trebuchet MS" pitchFamily="34" charset="0"/>
              </a:rPr>
              <a:t>rivate</a:t>
            </a:r>
            <a:r>
              <a:rPr sz="1600" smtClean="0">
                <a:latin typeface="Trebuchet MS" pitchFamily="34" charset="0"/>
              </a:rPr>
              <a:t> method can not be overridden.</a:t>
            </a:r>
          </a:p>
          <a:p>
            <a:pPr marL="1436688" lvl="3" indent="-449263">
              <a:spcBef>
                <a:spcPts val="600"/>
              </a:spcBef>
              <a:buFont typeface="Courier New" pitchFamily="49" charset="0"/>
              <a:buChar char="o"/>
            </a:pPr>
            <a:r>
              <a:rPr lang="en-IN" sz="1600" smtClean="0">
                <a:solidFill>
                  <a:srgbClr val="FF0000"/>
                </a:solidFill>
                <a:latin typeface="Trebuchet MS" pitchFamily="34" charset="0"/>
              </a:rPr>
              <a:t>static</a:t>
            </a:r>
            <a:r>
              <a:rPr lang="en-IN" sz="1600" smtClean="0">
                <a:latin typeface="Trebuchet MS" pitchFamily="34" charset="0"/>
              </a:rPr>
              <a:t> method can not be overridden.</a:t>
            </a:r>
          </a:p>
          <a:p>
            <a:pPr marL="1436688" lvl="3" indent="-449263">
              <a:spcBef>
                <a:spcPts val="600"/>
              </a:spcBef>
              <a:buFont typeface="Courier New" pitchFamily="49" charset="0"/>
              <a:buChar char="o"/>
            </a:pPr>
            <a:r>
              <a:rPr lang="en-IN" sz="1600" smtClean="0">
                <a:solidFill>
                  <a:srgbClr val="FF0000"/>
                </a:solidFill>
                <a:latin typeface="Trebuchet MS" pitchFamily="34" charset="0"/>
              </a:rPr>
              <a:t>final</a:t>
            </a:r>
            <a:r>
              <a:rPr lang="en-IN" sz="1600" smtClean="0">
                <a:latin typeface="Trebuchet MS" pitchFamily="34" charset="0"/>
              </a:rPr>
              <a:t> method can not be overridden.</a:t>
            </a:r>
            <a:endParaRPr sz="1600" smtClean="0">
              <a:latin typeface="Trebuchet MS" pitchFamily="34" charset="0"/>
            </a:endParaRPr>
          </a:p>
          <a:p>
            <a:pPr marL="787400" lvl="2" indent="-342900">
              <a:spcBef>
                <a:spcPts val="2400"/>
              </a:spcBef>
              <a:buFont typeface="Wingdings" pitchFamily="2" charset="2"/>
              <a:buChar char="ü"/>
            </a:pPr>
            <a:r>
              <a:rPr lang="en-IN" sz="2000" smtClean="0">
                <a:solidFill>
                  <a:srgbClr val="0000FF"/>
                </a:solidFill>
                <a:latin typeface="Trebuchet MS" pitchFamily="34" charset="0"/>
              </a:rPr>
              <a:t>Constructors</a:t>
            </a:r>
            <a:r>
              <a:rPr lang="en-IN" sz="2000" smtClean="0">
                <a:latin typeface="Trebuchet MS" pitchFamily="34" charset="0"/>
              </a:rPr>
              <a:t> cannot be overridden.</a:t>
            </a:r>
            <a:endParaRPr sz="2000" smtClean="0">
              <a:latin typeface="Trebuchet MS" pitchFamily="34" charset="0"/>
            </a:endParaRPr>
          </a:p>
          <a:p>
            <a:pPr lvl="1"/>
            <a:endParaRPr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609600" y="2119313"/>
            <a:ext cx="8020050" cy="871537"/>
          </a:xfrm>
        </p:spPr>
        <p:txBody>
          <a:bodyPr/>
          <a:lstStyle/>
          <a:p>
            <a:r>
              <a:rPr lang="en-IN" smtClean="0">
                <a:solidFill>
                  <a:schemeClr val="tx2"/>
                </a:solidFill>
              </a:rPr>
              <a:t>Using</a:t>
            </a:r>
            <a:r>
              <a:rPr lang="en-IN" smtClean="0">
                <a:solidFill>
                  <a:srgbClr val="FF0000"/>
                </a:solidFill>
              </a:rPr>
              <a:t> </a:t>
            </a:r>
            <a:r>
              <a:rPr lang="en-IN" u="sng" smtClean="0">
                <a:solidFill>
                  <a:srgbClr val="FF0000"/>
                </a:solidFill>
              </a:rPr>
              <a:t>super</a:t>
            </a:r>
            <a:r>
              <a:rPr lang="en-IN" smtClean="0">
                <a:solidFill>
                  <a:srgbClr val="FF0000"/>
                </a:solidFill>
              </a:rPr>
              <a:t>  </a:t>
            </a:r>
            <a:r>
              <a:rPr lang="en-IN" smtClean="0">
                <a:solidFill>
                  <a:schemeClr val="tx2"/>
                </a:solidFill>
              </a:rPr>
              <a:t>class reference</a:t>
            </a: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Using </a:t>
            </a:r>
            <a:r>
              <a:rPr lang="en-IN" u="sng" smtClean="0"/>
              <a:t>super</a:t>
            </a:r>
            <a:r>
              <a:rPr lang="en-IN" smtClean="0"/>
              <a:t>  class reference</a:t>
            </a:r>
            <a:endParaRPr lang="en-US" smtClean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035425" y="1117600"/>
            <a:ext cx="4891088" cy="2308225"/>
            <a:chOff x="1739216" y="1277266"/>
            <a:chExt cx="6451809" cy="24729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252676" y="1277266"/>
              <a:ext cx="1422400" cy="905422"/>
              <a:chOff x="3018971" y="1814286"/>
              <a:chExt cx="1422400" cy="10595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18387" y="1814286"/>
                <a:ext cx="142396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047704" y="1868025"/>
                <a:ext cx="1336012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Animal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7704" y="2230262"/>
                <a:ext cx="1336012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739216" y="2772270"/>
              <a:ext cx="1421638" cy="904826"/>
              <a:chOff x="3248711" y="1814325"/>
              <a:chExt cx="1421638" cy="10588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248711" y="1814325"/>
                <a:ext cx="1421869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78028" y="1868063"/>
                <a:ext cx="1333918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Dog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78028" y="2230300"/>
                <a:ext cx="1333918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252676" y="2844808"/>
              <a:ext cx="1422400" cy="905422"/>
              <a:chOff x="3018971" y="1814286"/>
              <a:chExt cx="1422400" cy="10595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18387" y="1814983"/>
                <a:ext cx="142396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7704" y="1868722"/>
                <a:ext cx="1336012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Snake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7704" y="2230959"/>
                <a:ext cx="1336012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6769386" y="2714443"/>
              <a:ext cx="1421639" cy="904826"/>
              <a:chOff x="2560252" y="1814595"/>
              <a:chExt cx="1421639" cy="105884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60021" y="1814595"/>
                <a:ext cx="1421870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89338" y="1868333"/>
                <a:ext cx="1333919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Man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9338" y="2230570"/>
                <a:ext cx="1333919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290353" y="2134469"/>
              <a:ext cx="5186565" cy="756857"/>
              <a:chOff x="1796877" y="2558476"/>
              <a:chExt cx="5186565" cy="8856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796479" y="2918723"/>
                <a:ext cx="5186994" cy="13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637979" y="3121734"/>
                <a:ext cx="34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" idx="2"/>
                <a:endCxn id="14" idx="0"/>
              </p:cNvCxnSpPr>
              <p:nvPr/>
            </p:nvCxnSpPr>
            <p:spPr>
              <a:xfrm rot="5400000">
                <a:off x="4012047" y="3000273"/>
                <a:ext cx="885688" cy="20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6753828" y="3077895"/>
                <a:ext cx="348305" cy="20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33"/>
          <p:cNvSpPr/>
          <p:nvPr/>
        </p:nvSpPr>
        <p:spPr>
          <a:xfrm>
            <a:off x="652463" y="3644900"/>
            <a:ext cx="5618162" cy="3033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;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 dirty="0">
                <a:solidFill>
                  <a:srgbClr val="339966"/>
                </a:solidFill>
                <a:latin typeface="Trebuchet MS" pitchFamily="34" charset="0"/>
              </a:rPr>
              <a:t>// Sub Class reference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Snake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4963" y="1162050"/>
            <a:ext cx="4846637" cy="841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Trebuchet MS" pitchFamily="34" charset="0"/>
              </a:rPr>
              <a:t>Calling methods using single object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274763" y="5081588"/>
            <a:ext cx="4778375" cy="549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88000" anchor="ctr"/>
          <a:lstStyle/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</a:rPr>
              <a:t>		      //  </a:t>
            </a:r>
            <a:r>
              <a:rPr lang="en-GB" sz="1400" b="1" i="1" dirty="0">
                <a:solidFill>
                  <a:srgbClr val="FF0000"/>
                </a:solidFill>
              </a:rPr>
              <a:t>Can’t access super class</a:t>
            </a:r>
            <a:endParaRPr lang="en-GB" sz="1200" b="1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66825" y="5741988"/>
            <a:ext cx="4778375" cy="549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88000" anchor="ctr"/>
          <a:lstStyle/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</a:rPr>
              <a:t>		      //  </a:t>
            </a:r>
            <a:r>
              <a:rPr lang="en-GB" sz="1400" b="1" i="1" dirty="0">
                <a:solidFill>
                  <a:srgbClr val="FF0000"/>
                </a:solidFill>
              </a:rPr>
              <a:t>Can’t access other class</a:t>
            </a:r>
            <a:endParaRPr lang="en-GB" sz="1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Using </a:t>
            </a:r>
            <a:r>
              <a:rPr lang="en-IN" u="sng" smtClean="0"/>
              <a:t>super</a:t>
            </a:r>
            <a:r>
              <a:rPr lang="en-IN" smtClean="0"/>
              <a:t>  class reference</a:t>
            </a:r>
            <a:endParaRPr lang="en-US" smtClean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100512" y="914400"/>
            <a:ext cx="4891088" cy="2308225"/>
            <a:chOff x="1739216" y="1277266"/>
            <a:chExt cx="6451809" cy="24729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252676" y="1277266"/>
              <a:ext cx="1422400" cy="905422"/>
              <a:chOff x="3018971" y="1814286"/>
              <a:chExt cx="1422400" cy="10595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18387" y="1814286"/>
                <a:ext cx="142396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047704" y="1868025"/>
                <a:ext cx="1336012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Animal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7704" y="2230262"/>
                <a:ext cx="1336012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739216" y="2772270"/>
              <a:ext cx="1421638" cy="904826"/>
              <a:chOff x="3248711" y="1814325"/>
              <a:chExt cx="1421638" cy="10588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248711" y="1814325"/>
                <a:ext cx="1421869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78028" y="1868063"/>
                <a:ext cx="1333918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Dog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78028" y="2230300"/>
                <a:ext cx="1333918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252676" y="2844808"/>
              <a:ext cx="1422400" cy="905422"/>
              <a:chOff x="3018971" y="1814286"/>
              <a:chExt cx="1422400" cy="10595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18387" y="1814983"/>
                <a:ext cx="142396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7704" y="1868722"/>
                <a:ext cx="1336012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Snake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7704" y="2230959"/>
                <a:ext cx="1336012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6769386" y="2714443"/>
              <a:ext cx="1421639" cy="904826"/>
              <a:chOff x="2560252" y="1814595"/>
              <a:chExt cx="1421639" cy="105884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60021" y="1814595"/>
                <a:ext cx="1421870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89338" y="1868333"/>
                <a:ext cx="1333919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Man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9338" y="2230570"/>
                <a:ext cx="1333919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290353" y="2134469"/>
              <a:ext cx="5186565" cy="756857"/>
              <a:chOff x="1796877" y="2558476"/>
              <a:chExt cx="5186565" cy="8856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796479" y="2918723"/>
                <a:ext cx="5186994" cy="13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637979" y="3121734"/>
                <a:ext cx="34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" idx="2"/>
                <a:endCxn id="14" idx="0"/>
              </p:cNvCxnSpPr>
              <p:nvPr/>
            </p:nvCxnSpPr>
            <p:spPr>
              <a:xfrm rot="5400000">
                <a:off x="4012047" y="3000273"/>
                <a:ext cx="885688" cy="20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6753828" y="3077895"/>
                <a:ext cx="348305" cy="20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33"/>
          <p:cNvSpPr/>
          <p:nvPr/>
        </p:nvSpPr>
        <p:spPr>
          <a:xfrm>
            <a:off x="652463" y="3644900"/>
            <a:ext cx="5618162" cy="3033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;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 dirty="0">
                <a:solidFill>
                  <a:srgbClr val="339966"/>
                </a:solidFill>
                <a:latin typeface="Trebuchet MS" pitchFamily="34" charset="0"/>
              </a:rPr>
              <a:t>// </a:t>
            </a:r>
            <a:r>
              <a:rPr lang="en-US" sz="1600" b="1" i="1" dirty="0" err="1">
                <a:solidFill>
                  <a:srgbClr val="339966"/>
                </a:solidFill>
                <a:latin typeface="Trebuchet MS" pitchFamily="34" charset="0"/>
              </a:rPr>
              <a:t>SuperClass</a:t>
            </a:r>
            <a:r>
              <a:rPr lang="en-US" sz="1600" b="1" i="1" dirty="0">
                <a:solidFill>
                  <a:srgbClr val="339966"/>
                </a:solidFill>
                <a:latin typeface="Trebuchet MS" pitchFamily="34" charset="0"/>
              </a:rPr>
              <a:t> reference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Snake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Man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ob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</p:txBody>
      </p:sp>
      <p:sp>
        <p:nvSpPr>
          <p:cNvPr id="38" name="Cloud Callout 37"/>
          <p:cNvSpPr/>
          <p:nvPr/>
        </p:nvSpPr>
        <p:spPr>
          <a:xfrm>
            <a:off x="4732338" y="4397375"/>
            <a:ext cx="4048125" cy="1292225"/>
          </a:xfrm>
          <a:prstGeom prst="cloudCallout">
            <a:avLst>
              <a:gd name="adj1" fmla="val -36602"/>
              <a:gd name="adj2" fmla="val 8503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/>
              <a:t>Dynamic method dispatch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63" y="1063625"/>
            <a:ext cx="4846637" cy="841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Trebuchet MS" pitchFamily="34" charset="0"/>
              </a:rPr>
              <a:t>Implement the structure.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Dynamic method dispatch</a:t>
            </a:r>
            <a:endParaRPr lang="en-US" smtClean="0"/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39688" y="1071563"/>
            <a:ext cx="8918575" cy="3573462"/>
          </a:xfrm>
        </p:spPr>
        <p:txBody>
          <a:bodyPr>
            <a:normAutofit fontScale="92500" lnSpcReduction="10000"/>
          </a:bodyPr>
          <a:lstStyle/>
          <a:p>
            <a:r>
              <a:rPr lang="en-IN" smtClean="0">
                <a:solidFill>
                  <a:srgbClr val="F703C9"/>
                </a:solidFill>
              </a:rPr>
              <a:t>  </a:t>
            </a:r>
            <a:r>
              <a:rPr lang="en-IN" smtClean="0"/>
              <a:t>Dynamic method dispatch</a:t>
            </a:r>
          </a:p>
          <a:p>
            <a:pPr marL="804863" lvl="2" indent="-339725">
              <a:lnSpc>
                <a:spcPct val="100000"/>
              </a:lnSpc>
              <a:buFont typeface="Wingdings" pitchFamily="2" charset="2"/>
              <a:buChar char="ü"/>
            </a:pPr>
            <a:r>
              <a:rPr lang="en-IN" smtClean="0">
                <a:latin typeface="Trebuchet MS" pitchFamily="34" charset="0"/>
              </a:rPr>
              <a:t>Method </a:t>
            </a:r>
            <a:r>
              <a:rPr lang="en-IN" smtClean="0">
                <a:solidFill>
                  <a:srgbClr val="FF0000"/>
                </a:solidFill>
                <a:latin typeface="Trebuchet MS" pitchFamily="34" charset="0"/>
              </a:rPr>
              <a:t>overriding</a:t>
            </a:r>
            <a:r>
              <a:rPr lang="en-IN" smtClean="0">
                <a:latin typeface="Trebuchet MS" pitchFamily="34" charset="0"/>
              </a:rPr>
              <a:t> is a Means of </a:t>
            </a:r>
            <a:r>
              <a:rPr lang="en-IN" smtClean="0">
                <a:solidFill>
                  <a:srgbClr val="FF0000"/>
                </a:solidFill>
                <a:latin typeface="Trebuchet MS" pitchFamily="34" charset="0"/>
              </a:rPr>
              <a:t>run time </a:t>
            </a:r>
            <a:r>
              <a:rPr lang="en-IN" smtClean="0">
                <a:solidFill>
                  <a:srgbClr val="0000FF"/>
                </a:solidFill>
                <a:latin typeface="Trebuchet MS" pitchFamily="34" charset="0"/>
              </a:rPr>
              <a:t>polymorphism</a:t>
            </a:r>
            <a:endParaRPr smtClean="0">
              <a:solidFill>
                <a:srgbClr val="0000FF"/>
              </a:solidFill>
              <a:latin typeface="Trebuchet MS" pitchFamily="34" charset="0"/>
            </a:endParaRPr>
          </a:p>
          <a:p>
            <a:pPr marL="804863" lvl="2" indent="-339725">
              <a:lnSpc>
                <a:spcPct val="100000"/>
              </a:lnSpc>
              <a:buFont typeface="Wingdings" pitchFamily="2" charset="2"/>
              <a:buChar char="ü"/>
            </a:pPr>
            <a:r>
              <a:rPr lang="en-IN" smtClean="0">
                <a:latin typeface="Trebuchet MS" pitchFamily="34" charset="0"/>
              </a:rPr>
              <a:t>Which method to call is based on </a:t>
            </a:r>
            <a:r>
              <a:rPr lang="en-IN" smtClean="0">
                <a:solidFill>
                  <a:srgbClr val="FF0000"/>
                </a:solidFill>
                <a:latin typeface="Trebuchet MS" pitchFamily="34" charset="0"/>
              </a:rPr>
              <a:t>current object type</a:t>
            </a:r>
            <a:r>
              <a:rPr lang="en-IN" smtClean="0">
                <a:latin typeface="Trebuchet MS" pitchFamily="34" charset="0"/>
              </a:rPr>
              <a:t>, </a:t>
            </a:r>
            <a:r>
              <a:rPr lang="en-IN" smtClean="0">
                <a:solidFill>
                  <a:srgbClr val="0000FF"/>
                </a:solidFill>
                <a:latin typeface="Trebuchet MS" pitchFamily="34" charset="0"/>
              </a:rPr>
              <a:t>at run time</a:t>
            </a:r>
            <a:endParaRPr smtClean="0">
              <a:solidFill>
                <a:srgbClr val="0000FF"/>
              </a:solidFill>
              <a:latin typeface="Trebuchet MS" pitchFamily="34" charset="0"/>
            </a:endParaRPr>
          </a:p>
          <a:p>
            <a:pPr marL="804863" lvl="2" indent="-339725">
              <a:lnSpc>
                <a:spcPct val="100000"/>
              </a:lnSpc>
              <a:buFont typeface="Wingdings" pitchFamily="2" charset="2"/>
              <a:buChar char="ü"/>
            </a:pPr>
            <a:r>
              <a:rPr lang="en-IN" smtClean="0">
                <a:latin typeface="Trebuchet MS" pitchFamily="34" charset="0"/>
              </a:rPr>
              <a:t>In Dynamic method dispatch a </a:t>
            </a:r>
            <a:r>
              <a:rPr lang="en-IN" smtClean="0">
                <a:solidFill>
                  <a:srgbClr val="0000FF"/>
                </a:solidFill>
                <a:latin typeface="Trebuchet MS" pitchFamily="34" charset="0"/>
              </a:rPr>
              <a:t>call to an overridden method is resolved at run time</a:t>
            </a:r>
            <a:r>
              <a:rPr lang="en-IN" smtClean="0">
                <a:latin typeface="Trebuchet MS" pitchFamily="34" charset="0"/>
              </a:rPr>
              <a:t>, rather than compile time.</a:t>
            </a:r>
            <a:endParaRPr smtClean="0">
              <a:latin typeface="Trebuchet MS" pitchFamily="34" charset="0"/>
            </a:endParaRPr>
          </a:p>
          <a:p>
            <a:pPr marL="804863" lvl="2" indent="-339725">
              <a:lnSpc>
                <a:spcPct val="100000"/>
              </a:lnSpc>
              <a:buFont typeface="Wingdings" pitchFamily="2" charset="2"/>
              <a:buChar char="ü"/>
            </a:pPr>
            <a:r>
              <a:rPr lang="en-IN" smtClean="0">
                <a:latin typeface="Trebuchet MS" pitchFamily="34" charset="0"/>
              </a:rPr>
              <a:t>Method to execute is selected from the class to which the object is referring at run time.</a:t>
            </a:r>
          </a:p>
          <a:p>
            <a:pPr marL="804863" lvl="2" indent="-339725">
              <a:lnSpc>
                <a:spcPct val="100000"/>
              </a:lnSpc>
              <a:buFont typeface="Wingdings" pitchFamily="2" charset="2"/>
              <a:buChar char="ü"/>
            </a:pPr>
            <a:r>
              <a:rPr lang="en-IN" smtClean="0">
                <a:solidFill>
                  <a:srgbClr val="FF0000"/>
                </a:solidFill>
                <a:latin typeface="Trebuchet MS" pitchFamily="34" charset="0"/>
              </a:rPr>
              <a:t>Super-class  reference is </a:t>
            </a:r>
            <a:r>
              <a:rPr lang="en-IN" smtClean="0">
                <a:latin typeface="Trebuchet MS" pitchFamily="34" charset="0"/>
              </a:rPr>
              <a:t>used to achieve Dynamic  method dispatch</a:t>
            </a:r>
            <a:endParaRPr smtClean="0">
              <a:latin typeface="Trebuchet MS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743200" y="4618038"/>
            <a:ext cx="3048000" cy="2239962"/>
            <a:chOff x="5544648" y="4005488"/>
            <a:chExt cx="2583372" cy="223996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158349" y="4005488"/>
              <a:ext cx="1078317" cy="845106"/>
              <a:chOff x="3018971" y="1814286"/>
              <a:chExt cx="1422400" cy="1059543"/>
            </a:xfrm>
          </p:grpSpPr>
          <p:sp>
            <p:nvSpPr>
              <p:cNvPr id="29" name="Rectangle 5"/>
              <p:cNvSpPr/>
              <p:nvPr/>
            </p:nvSpPr>
            <p:spPr>
              <a:xfrm>
                <a:off x="3018773" y="1814286"/>
                <a:ext cx="1423427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3"/>
              <p:cNvSpPr/>
              <p:nvPr/>
            </p:nvSpPr>
            <p:spPr>
              <a:xfrm>
                <a:off x="3047171" y="1868024"/>
                <a:ext cx="1338235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Animal</a:t>
                </a:r>
              </a:p>
            </p:txBody>
          </p:sp>
          <p:sp>
            <p:nvSpPr>
              <p:cNvPr id="31" name="Rectangle 4"/>
              <p:cNvSpPr/>
              <p:nvPr/>
            </p:nvSpPr>
            <p:spPr>
              <a:xfrm>
                <a:off x="3047171" y="2230261"/>
                <a:ext cx="1338235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544648" y="5400901"/>
              <a:ext cx="1077740" cy="844550"/>
              <a:chOff x="3248711" y="1814325"/>
              <a:chExt cx="1421638" cy="105884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248711" y="1814325"/>
                <a:ext cx="142165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277109" y="1868064"/>
                <a:ext cx="1334685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Dog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277109" y="2230301"/>
                <a:ext cx="1334685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050280" y="5346926"/>
              <a:ext cx="1077740" cy="844550"/>
              <a:chOff x="2560252" y="1814595"/>
              <a:chExt cx="1421639" cy="105884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60239" y="1814595"/>
                <a:ext cx="1421652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88636" y="1868334"/>
                <a:ext cx="1334685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Man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88636" y="2230571"/>
                <a:ext cx="1334685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5950857" y="4805588"/>
              <a:ext cx="1625600" cy="587376"/>
              <a:chOff x="1796877" y="2558476"/>
              <a:chExt cx="5186565" cy="736415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1797304" y="2918721"/>
                <a:ext cx="5185835" cy="139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1637026" y="3121734"/>
                <a:ext cx="34631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441737" y="2558476"/>
                <a:ext cx="12880" cy="398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6753181" y="3078941"/>
                <a:ext cx="34830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Method overriding..</a:t>
            </a:r>
            <a:endParaRPr lang="en-US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25425" y="1408113"/>
            <a:ext cx="8599488" cy="581025"/>
          </a:xfrm>
        </p:spPr>
        <p:txBody>
          <a:bodyPr/>
          <a:lstStyle/>
          <a:p>
            <a:pPr marL="376238" indent="-342900"/>
            <a:r>
              <a:rPr smtClean="0"/>
              <a:t>Method </a:t>
            </a:r>
            <a:r>
              <a:rPr smtClean="0">
                <a:solidFill>
                  <a:srgbClr val="F703C9"/>
                </a:solidFill>
              </a:rPr>
              <a:t>overloading</a:t>
            </a:r>
            <a:r>
              <a:rPr smtClean="0"/>
              <a:t> Vs </a:t>
            </a:r>
            <a:r>
              <a:rPr smtClean="0">
                <a:solidFill>
                  <a:srgbClr val="F703C9"/>
                </a:solidFill>
              </a:rPr>
              <a:t>overriding</a:t>
            </a:r>
            <a:endParaRPr sz="1400" smtClean="0">
              <a:solidFill>
                <a:srgbClr val="F703C9"/>
              </a:solidFill>
            </a:endParaRP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2"/>
          <a:srcRect l="41708" t="17261" r="19337" b="33974"/>
          <a:stretch>
            <a:fillRect/>
          </a:stretch>
        </p:blipFill>
        <p:spPr bwMode="auto">
          <a:xfrm>
            <a:off x="1109663" y="1881188"/>
            <a:ext cx="5480050" cy="402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6200000" flipV="1">
            <a:off x="1806576" y="5768975"/>
            <a:ext cx="1147762" cy="58737"/>
          </a:xfrm>
          <a:prstGeom prst="straightConnector1">
            <a:avLst/>
          </a:prstGeom>
          <a:ln w="25400">
            <a:solidFill>
              <a:srgbClr val="F703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7963" y="1289050"/>
          <a:ext cx="8575964" cy="5127487"/>
        </p:xfrm>
        <a:graphic>
          <a:graphicData uri="http://schemas.openxmlformats.org/drawingml/2006/table">
            <a:tbl>
              <a:tblPr/>
              <a:tblGrid>
                <a:gridCol w="4484513"/>
                <a:gridCol w="4091451"/>
              </a:tblGrid>
              <a:tr h="597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Overloading</a:t>
                      </a:r>
                      <a:r>
                        <a:rPr lang="en-IN" sz="2000" b="1" dirty="0">
                          <a:solidFill>
                            <a:schemeClr val="tx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1600" b="1" dirty="0">
                        <a:solidFill>
                          <a:schemeClr val="tx2"/>
                        </a:solidFill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Overriding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Static polymorphism</a:t>
                      </a:r>
                      <a:endParaRPr lang="en-US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Runtime polymorphism</a:t>
                      </a:r>
                      <a:endParaRPr lang="en-US" sz="1600" b="1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Same name </a:t>
                      </a:r>
                      <a:r>
                        <a:rPr lang="en-IN" sz="1800" b="1" i="1" dirty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different signature</a:t>
                      </a:r>
                      <a:endParaRPr lang="en-US" sz="1600" b="1" i="1" dirty="0">
                        <a:solidFill>
                          <a:srgbClr val="F703C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Same name </a:t>
                      </a:r>
                      <a:r>
                        <a:rPr lang="en-IN" sz="1800" b="1" i="1" dirty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same signature</a:t>
                      </a:r>
                      <a:endParaRPr lang="en-US" sz="1600" b="1" i="1" dirty="0">
                        <a:solidFill>
                          <a:srgbClr val="F703C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Return type </a:t>
                      </a:r>
                      <a:r>
                        <a:rPr lang="en-IN" sz="1800" b="1" i="1" dirty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can be </a:t>
                      </a:r>
                      <a:r>
                        <a:rPr lang="en-IN" sz="18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same or different</a:t>
                      </a:r>
                      <a:endParaRPr lang="en-US" sz="1600" b="1" i="1" dirty="0">
                        <a:solidFill>
                          <a:srgbClr val="F703C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Return type also </a:t>
                      </a:r>
                      <a:r>
                        <a:rPr lang="en-IN" sz="1800" b="1" i="1" dirty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should be same.</a:t>
                      </a:r>
                      <a:endParaRPr lang="en-US" sz="1600" b="1" i="1" dirty="0">
                        <a:solidFill>
                          <a:srgbClr val="F703C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class 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b="1" i="1" dirty="0" err="1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show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(  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600" b="1" i="1" baseline="0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{ --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6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show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String  s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)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{ --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}  </a:t>
                      </a:r>
                      <a:r>
                        <a:rPr lang="en-US" sz="16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600" b="1" i="1" dirty="0">
                        <a:solidFill>
                          <a:srgbClr val="F703C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4000" marR="68580" marT="108000" marB="10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class 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void </a:t>
                      </a:r>
                      <a:r>
                        <a:rPr lang="en-US" sz="16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show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(  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i="1" baseline="0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{ --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class 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extend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{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void </a:t>
                      </a:r>
                      <a:r>
                        <a:rPr lang="en-US" sz="16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show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( )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{ --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2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}  </a:t>
                      </a:r>
                      <a:r>
                        <a:rPr lang="en-US" sz="1600" b="1" i="1" dirty="0" smtClean="0">
                          <a:solidFill>
                            <a:srgbClr val="F703C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</a:p>
                  </a:txBody>
                  <a:tcPr marL="144000" marR="68580" marT="108000" marB="10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95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39959" name="Content Placeholder 5"/>
          <p:cNvSpPr>
            <a:spLocks noGrp="1"/>
          </p:cNvSpPr>
          <p:nvPr>
            <p:ph idx="1"/>
          </p:nvPr>
        </p:nvSpPr>
        <p:spPr>
          <a:xfrm>
            <a:off x="0" y="147638"/>
            <a:ext cx="6169025" cy="636587"/>
          </a:xfrm>
          <a:solidFill>
            <a:schemeClr val="bg1"/>
          </a:solidFill>
        </p:spPr>
        <p:txBody>
          <a:bodyPr anchor="ctr">
            <a:normAutofit fontScale="92500"/>
          </a:bodyPr>
          <a:lstStyle/>
          <a:p>
            <a:pPr marL="376238" indent="-342900"/>
            <a:r>
              <a:rPr smtClean="0"/>
              <a:t>Method </a:t>
            </a:r>
            <a:r>
              <a:rPr smtClean="0">
                <a:solidFill>
                  <a:srgbClr val="F703C9"/>
                </a:solidFill>
              </a:rPr>
              <a:t>overloading</a:t>
            </a:r>
            <a:r>
              <a:rPr smtClean="0"/>
              <a:t> Vs </a:t>
            </a:r>
            <a:r>
              <a:rPr smtClean="0">
                <a:solidFill>
                  <a:srgbClr val="F703C9"/>
                </a:solidFill>
              </a:rPr>
              <a:t>overriding</a:t>
            </a:r>
            <a:endParaRPr sz="1400" smtClean="0">
              <a:solidFill>
                <a:srgbClr val="F703C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u="sng" smtClean="0"/>
              <a:t>Abstraction Basics</a:t>
            </a:r>
            <a:endParaRPr lang="en-US" smtClean="0"/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Abstraction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Abstract methods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Abstract classes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Final classes/ methods/ variables</a:t>
            </a:r>
            <a:endParaRPr sz="1800" smtClean="0"/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lang="en-IN" sz="2400" smtClean="0"/>
              <a:t>Object class</a:t>
            </a:r>
            <a:endParaRPr sz="18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5"/>
          <p:cNvSpPr>
            <a:spLocks noGrp="1"/>
          </p:cNvSpPr>
          <p:nvPr>
            <p:ph idx="1"/>
          </p:nvPr>
        </p:nvSpPr>
        <p:spPr>
          <a:xfrm>
            <a:off x="266700" y="1327150"/>
            <a:ext cx="8618538" cy="5035550"/>
          </a:xfrm>
        </p:spPr>
        <p:txBody>
          <a:bodyPr/>
          <a:lstStyle/>
          <a:p>
            <a:r>
              <a:rPr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Abstraction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smtClean="0"/>
              <a:t>Hiding implementation details and showing only functionality.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smtClean="0">
                <a:solidFill>
                  <a:srgbClr val="0000FF"/>
                </a:solidFill>
              </a:rPr>
              <a:t>Real-time Example:  ATM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smtClean="0">
                <a:solidFill>
                  <a:srgbClr val="0000FF"/>
                </a:solidFill>
              </a:rPr>
              <a:t>Abstraction in Java : </a:t>
            </a:r>
          </a:p>
          <a:p>
            <a:pPr marL="1441450" lvl="2" indent="-342900">
              <a:lnSpc>
                <a:spcPct val="120000"/>
              </a:lnSpc>
              <a:spcBef>
                <a:spcPts val="1200"/>
              </a:spcBef>
              <a:buFont typeface="Book Antiqua" pitchFamily="18" charset="0"/>
              <a:buAutoNum type="arabicPeriod"/>
            </a:pPr>
            <a:r>
              <a:rPr smtClean="0"/>
              <a:t>abstract method.</a:t>
            </a:r>
          </a:p>
          <a:p>
            <a:pPr marL="1441450" lvl="2" indent="-342900">
              <a:lnSpc>
                <a:spcPct val="120000"/>
              </a:lnSpc>
              <a:spcBef>
                <a:spcPts val="1200"/>
              </a:spcBef>
              <a:buFont typeface="Book Antiqua" pitchFamily="18" charset="0"/>
              <a:buAutoNum type="arabicPeriod"/>
            </a:pPr>
            <a:r>
              <a:rPr smtClean="0"/>
              <a:t>Abstract class.</a:t>
            </a:r>
          </a:p>
          <a:p>
            <a:pPr marL="1441450" lvl="2" indent="-342900">
              <a:lnSpc>
                <a:spcPct val="120000"/>
              </a:lnSpc>
              <a:spcBef>
                <a:spcPts val="1200"/>
              </a:spcBef>
              <a:buFont typeface="Book Antiqua" pitchFamily="18" charset="0"/>
              <a:buAutoNum type="arabicPeriod"/>
            </a:pPr>
            <a:r>
              <a:rPr smtClean="0"/>
              <a:t>interface.</a:t>
            </a:r>
          </a:p>
          <a:p>
            <a:pPr eaLnBrk="1" hangingPunct="1">
              <a:spcBef>
                <a:spcPts val="800"/>
              </a:spcBef>
            </a:pPr>
            <a:endParaRPr smtClean="0"/>
          </a:p>
        </p:txBody>
      </p:sp>
      <p:sp>
        <p:nvSpPr>
          <p:cNvPr id="41987" name="Title 3"/>
          <p:cNvSpPr>
            <a:spLocks noGrp="1"/>
          </p:cNvSpPr>
          <p:nvPr>
            <p:ph type="title"/>
          </p:nvPr>
        </p:nvSpPr>
        <p:spPr>
          <a:xfrm>
            <a:off x="41275" y="53975"/>
            <a:ext cx="7200900" cy="765175"/>
          </a:xfrm>
        </p:spPr>
        <p:txBody>
          <a:bodyPr/>
          <a:lstStyle/>
          <a:p>
            <a:r>
              <a:rPr lang="en-US" sz="2000" smtClean="0"/>
              <a:t>Principles of OOPs (Object oriented Programming)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3988" y="2489200"/>
            <a:ext cx="2640012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u="sng" smtClean="0"/>
              <a:t>1. Inheritance - Basics</a:t>
            </a:r>
            <a:r>
              <a:rPr lang="en-IN" smtClean="0"/>
              <a:t>  </a:t>
            </a:r>
            <a:endParaRPr lang="en-US" smtClean="0"/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>
          <a:xfrm>
            <a:off x="225425" y="1219200"/>
            <a:ext cx="8482013" cy="5043488"/>
          </a:xfrm>
        </p:spPr>
        <p:txBody>
          <a:bodyPr/>
          <a:lstStyle/>
          <a:p>
            <a:pPr marL="457200" indent="-457200">
              <a:defRPr/>
            </a:pPr>
            <a:r>
              <a:rPr sz="2400" i="1" dirty="0" smtClean="0"/>
              <a:t>W</a:t>
            </a:r>
            <a:r>
              <a:rPr sz="2400" i="1" smtClean="0"/>
              <a:t>hat is Inheritance?</a:t>
            </a:r>
          </a:p>
          <a:p>
            <a:pPr marL="663575" lvl="1" indent="-457200">
              <a:buFont typeface="Wingdings" pitchFamily="2" charset="2"/>
              <a:buChar char="ü"/>
              <a:defRPr/>
            </a:pPr>
            <a:r>
              <a:rPr lang="en-IN" sz="1800" dirty="0" smtClean="0"/>
              <a:t>Inheritance is a mechanism in which one object acquires all the properties and behaviours of parent object.</a:t>
            </a:r>
          </a:p>
          <a:p>
            <a:pPr marL="663575" lvl="1" indent="-457200">
              <a:buFont typeface="Arial" charset="0"/>
              <a:buNone/>
              <a:defRPr/>
            </a:pPr>
            <a:endParaRPr sz="1400" smtClean="0"/>
          </a:p>
          <a:p>
            <a:pPr marL="457200" lvl="1" indent="-457200">
              <a:spcBef>
                <a:spcPts val="1350"/>
              </a:spcBef>
              <a:buFont typeface="Wingdings" pitchFamily="2" charset="2"/>
              <a:buChar char="q"/>
              <a:defRPr/>
            </a:pPr>
            <a:r>
              <a:rPr sz="2400" smtClean="0">
                <a:solidFill>
                  <a:srgbClr val="0000FF"/>
                </a:solidFill>
              </a:rPr>
              <a:t>Why Inheritance?</a:t>
            </a:r>
          </a:p>
          <a:p>
            <a:pPr marL="661987" lvl="2" indent="-457200">
              <a:buFont typeface="Wingdings" pitchFamily="2" charset="2"/>
              <a:buChar char="ü"/>
              <a:defRPr/>
            </a:pPr>
            <a:r>
              <a:rPr lang="en-IN" dirty="0" smtClean="0"/>
              <a:t>Code reusability</a:t>
            </a:r>
          </a:p>
          <a:p>
            <a:pPr marL="661987" lvl="2" indent="-457200">
              <a:buFont typeface="Wingdings" pitchFamily="2" charset="2"/>
              <a:buChar char="ü"/>
              <a:defRPr/>
            </a:pPr>
            <a:r>
              <a:rPr lang="en-IN" dirty="0" smtClean="0"/>
              <a:t>Polymorphism </a:t>
            </a:r>
          </a:p>
          <a:p>
            <a:pPr marL="661987" lvl="2" indent="-457200">
              <a:buFont typeface="Wingdings" pitchFamily="2" charset="2"/>
              <a:buChar char="ü"/>
              <a:defRPr/>
            </a:pPr>
            <a:endParaRPr lang="en-IN" dirty="0" smtClean="0"/>
          </a:p>
          <a:p>
            <a:pPr marL="457200" lvl="1" indent="-457200">
              <a:spcBef>
                <a:spcPts val="1350"/>
              </a:spcBef>
              <a:buFont typeface="Wingdings" pitchFamily="2" charset="2"/>
              <a:buChar char="q"/>
              <a:defRPr/>
            </a:pPr>
            <a:r>
              <a:rPr sz="2400" smtClean="0">
                <a:solidFill>
                  <a:srgbClr val="0000FF"/>
                </a:solidFill>
              </a:rPr>
              <a:t>Ways of Inheritance in Java</a:t>
            </a:r>
          </a:p>
          <a:p>
            <a:pPr marL="661987" lvl="2" indent="-457200">
              <a:buFont typeface="Wingdings" pitchFamily="2" charset="2"/>
              <a:buChar char="ü"/>
              <a:defRPr/>
            </a:pPr>
            <a:r>
              <a:rPr dirty="0" smtClean="0">
                <a:solidFill>
                  <a:srgbClr val="FF0000"/>
                </a:solidFill>
              </a:rPr>
              <a:t>e</a:t>
            </a:r>
            <a:r>
              <a:rPr smtClean="0">
                <a:solidFill>
                  <a:srgbClr val="FF0000"/>
                </a:solidFill>
              </a:rPr>
              <a:t>xtending</a:t>
            </a:r>
            <a:r>
              <a:rPr smtClean="0"/>
              <a:t> </a:t>
            </a:r>
            <a:r>
              <a:rPr smtClean="0">
                <a:solidFill>
                  <a:srgbClr val="0000FF"/>
                </a:solidFill>
              </a:rPr>
              <a:t>class</a:t>
            </a:r>
            <a:r>
              <a:rPr smtClean="0"/>
              <a:t> -  allows </a:t>
            </a:r>
            <a:r>
              <a:rPr smtClean="0">
                <a:solidFill>
                  <a:srgbClr val="F703C9"/>
                </a:solidFill>
              </a:rPr>
              <a:t>Single, multilevel </a:t>
            </a:r>
            <a:r>
              <a:rPr smtClean="0"/>
              <a:t>and</a:t>
            </a:r>
            <a:r>
              <a:rPr smtClean="0">
                <a:solidFill>
                  <a:srgbClr val="F703C9"/>
                </a:solidFill>
              </a:rPr>
              <a:t> hierarchical </a:t>
            </a:r>
            <a:r>
              <a:rPr smtClean="0"/>
              <a:t>inheritance</a:t>
            </a:r>
          </a:p>
          <a:p>
            <a:pPr marL="661987" lvl="2" indent="-457200">
              <a:buFont typeface="Wingdings" pitchFamily="2" charset="2"/>
              <a:buChar char="ü"/>
              <a:defRPr/>
            </a:pPr>
            <a:r>
              <a:rPr dirty="0" err="1" smtClean="0">
                <a:solidFill>
                  <a:srgbClr val="FF0000"/>
                </a:solidFill>
              </a:rPr>
              <a:t>i</a:t>
            </a:r>
            <a:r>
              <a:rPr smtClean="0">
                <a:solidFill>
                  <a:srgbClr val="FF0000"/>
                </a:solidFill>
              </a:rPr>
              <a:t>mplementing </a:t>
            </a:r>
            <a:r>
              <a:rPr smtClean="0">
                <a:solidFill>
                  <a:srgbClr val="0000FF"/>
                </a:solidFill>
              </a:rPr>
              <a:t>Interface</a:t>
            </a:r>
            <a:r>
              <a:rPr smtClean="0"/>
              <a:t> - -  allows </a:t>
            </a:r>
            <a:r>
              <a:rPr smtClean="0">
                <a:solidFill>
                  <a:srgbClr val="F703C9"/>
                </a:solidFill>
              </a:rPr>
              <a:t>Multiple</a:t>
            </a:r>
            <a:r>
              <a:rPr smtClean="0"/>
              <a:t> inheritance also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algn="ctr"/>
            <a:r>
              <a:rPr lang="en-US" smtClean="0"/>
              <a:t>Basics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488" y="1301750"/>
            <a:ext cx="7702550" cy="40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rgbClr val="FF0000"/>
                </a:solidFill>
              </a:rPr>
              <a:t>What is a </a:t>
            </a:r>
            <a:r>
              <a:rPr lang="en-IN" sz="2400" b="1" dirty="0">
                <a:solidFill>
                  <a:srgbClr val="0000FF"/>
                </a:solidFill>
              </a:rPr>
              <a:t>concrete</a:t>
            </a:r>
            <a:r>
              <a:rPr lang="en-IN" sz="2400" b="1" dirty="0">
                <a:solidFill>
                  <a:srgbClr val="FF0000"/>
                </a:solidFill>
              </a:rPr>
              <a:t> method?</a:t>
            </a:r>
          </a:p>
        </p:txBody>
      </p:sp>
      <p:sp>
        <p:nvSpPr>
          <p:cNvPr id="43012" name="TextBox 16"/>
          <p:cNvSpPr txBox="1">
            <a:spLocks noChangeArrowheads="1"/>
          </p:cNvSpPr>
          <p:nvPr/>
        </p:nvSpPr>
        <p:spPr bwMode="auto">
          <a:xfrm>
            <a:off x="788988" y="2355850"/>
            <a:ext cx="627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A method that has body is called concrete method</a:t>
            </a:r>
          </a:p>
        </p:txBody>
      </p:sp>
      <p:sp>
        <p:nvSpPr>
          <p:cNvPr id="43013" name="TextBox 17"/>
          <p:cNvSpPr txBox="1">
            <a:spLocks noChangeArrowheads="1"/>
          </p:cNvSpPr>
          <p:nvPr/>
        </p:nvSpPr>
        <p:spPr bwMode="auto">
          <a:xfrm>
            <a:off x="803275" y="3117850"/>
            <a:ext cx="67754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rgbClr val="0000FF"/>
                </a:solidFill>
              </a:rPr>
              <a:t>Example</a:t>
            </a:r>
            <a:r>
              <a:rPr lang="en-IN">
                <a:solidFill>
                  <a:schemeClr val="tx2"/>
                </a:solidFill>
              </a:rPr>
              <a:t>:</a:t>
            </a:r>
          </a:p>
          <a:p>
            <a:endParaRPr lang="en-IN">
              <a:solidFill>
                <a:schemeClr val="tx2"/>
              </a:solidFill>
            </a:endParaRPr>
          </a:p>
          <a:p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void show() {</a:t>
            </a:r>
          </a:p>
          <a:p>
            <a:pPr>
              <a:spcBef>
                <a:spcPts val="1200"/>
              </a:spcBef>
            </a:pPr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      System.out.println(“Hello”);</a:t>
            </a:r>
          </a:p>
          <a:p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algn="ctr"/>
            <a:r>
              <a:rPr lang="en-US" smtClean="0"/>
              <a:t>Basics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488" y="1301750"/>
            <a:ext cx="7702550" cy="40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rgbClr val="FF0000"/>
                </a:solidFill>
              </a:rPr>
              <a:t>What is a </a:t>
            </a:r>
            <a:r>
              <a:rPr lang="en-IN" sz="2400" b="1" dirty="0">
                <a:solidFill>
                  <a:srgbClr val="0000FF"/>
                </a:solidFill>
              </a:rPr>
              <a:t>abstract</a:t>
            </a:r>
            <a:r>
              <a:rPr lang="en-IN" sz="2400" b="1" dirty="0">
                <a:solidFill>
                  <a:srgbClr val="FF0000"/>
                </a:solidFill>
              </a:rPr>
              <a:t> method?</a:t>
            </a:r>
          </a:p>
        </p:txBody>
      </p:sp>
      <p:sp>
        <p:nvSpPr>
          <p:cNvPr id="44036" name="TextBox 16"/>
          <p:cNvSpPr txBox="1">
            <a:spLocks noChangeArrowheads="1"/>
          </p:cNvSpPr>
          <p:nvPr/>
        </p:nvSpPr>
        <p:spPr bwMode="auto">
          <a:xfrm>
            <a:off x="788988" y="2355850"/>
            <a:ext cx="627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A method that has </a:t>
            </a:r>
            <a:r>
              <a:rPr lang="en-IN" b="1">
                <a:solidFill>
                  <a:srgbClr val="FF0000"/>
                </a:solidFill>
              </a:rPr>
              <a:t>No</a:t>
            </a:r>
            <a:r>
              <a:rPr lang="en-IN" b="1">
                <a:solidFill>
                  <a:schemeClr val="tx2"/>
                </a:solidFill>
              </a:rPr>
              <a:t> body and ends with semicolon</a:t>
            </a:r>
          </a:p>
        </p:txBody>
      </p:sp>
      <p:sp>
        <p:nvSpPr>
          <p:cNvPr id="44037" name="TextBox 17"/>
          <p:cNvSpPr txBox="1">
            <a:spLocks noChangeArrowheads="1"/>
          </p:cNvSpPr>
          <p:nvPr/>
        </p:nvSpPr>
        <p:spPr bwMode="auto">
          <a:xfrm>
            <a:off x="803275" y="3117850"/>
            <a:ext cx="67754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rgbClr val="0000FF"/>
                </a:solidFill>
              </a:rPr>
              <a:t>Example</a:t>
            </a:r>
            <a:r>
              <a:rPr lang="en-IN">
                <a:solidFill>
                  <a:schemeClr val="tx2"/>
                </a:solidFill>
              </a:rPr>
              <a:t>:</a:t>
            </a:r>
          </a:p>
          <a:p>
            <a:endParaRPr lang="en-IN">
              <a:solidFill>
                <a:schemeClr val="tx2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latin typeface="Consolas" pitchFamily="49" charset="0"/>
              </a:rPr>
              <a:t>abstract</a:t>
            </a:r>
            <a:r>
              <a:rPr lang="en-IN" sz="2000" b="1">
                <a:solidFill>
                  <a:schemeClr val="tx2"/>
                </a:solidFill>
                <a:latin typeface="Consolas" pitchFamily="49" charset="0"/>
              </a:rPr>
              <a:t> void show() ;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869950" y="4930775"/>
            <a:ext cx="6275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Such a method must be declared with abstract keyword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>
            <a:normAutofit fontScale="90000"/>
          </a:bodyPr>
          <a:lstStyle/>
          <a:p>
            <a:r>
              <a:rPr lang="en-IN" smtClean="0"/>
              <a:t>Abstract methods and Abstract class</a:t>
            </a:r>
            <a:endParaRPr lang="en-US" smtClean="0"/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80963" y="1103313"/>
            <a:ext cx="8918575" cy="5080000"/>
          </a:xfrm>
        </p:spPr>
        <p:txBody>
          <a:bodyPr/>
          <a:lstStyle/>
          <a:p>
            <a:pPr marL="804863" lvl="2" indent="-339725">
              <a:lnSpc>
                <a:spcPct val="150000"/>
              </a:lnSpc>
              <a:buFont typeface="Wingdings" pitchFamily="2" charset="2"/>
              <a:buChar char="ü"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sz="2600" dirty="0" smtClean="0"/>
              <a:t>Two ways of achieving abstraction</a:t>
            </a:r>
          </a:p>
          <a:p>
            <a:pPr marL="922338" lvl="2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 smtClean="0">
                <a:solidFill>
                  <a:srgbClr val="FF0000"/>
                </a:solidFill>
                <a:latin typeface="Trebuchet MS" pitchFamily="34" charset="0"/>
              </a:rPr>
              <a:t>Abstract class</a:t>
            </a:r>
            <a:r>
              <a:rPr lang="en-GB" sz="2000" dirty="0" smtClean="0">
                <a:latin typeface="Trebuchet MS" pitchFamily="34" charset="0"/>
              </a:rPr>
              <a:t> :  contains </a:t>
            </a:r>
            <a:r>
              <a:rPr lang="en-GB" sz="2000" dirty="0" smtClean="0">
                <a:solidFill>
                  <a:srgbClr val="0000FF"/>
                </a:solidFill>
                <a:latin typeface="Trebuchet MS" pitchFamily="34" charset="0"/>
              </a:rPr>
              <a:t>abstract</a:t>
            </a:r>
            <a:r>
              <a:rPr lang="en-GB" sz="2000" dirty="0" smtClean="0">
                <a:latin typeface="Trebuchet MS" pitchFamily="34" charset="0"/>
              </a:rPr>
              <a:t> and </a:t>
            </a:r>
            <a:r>
              <a:rPr lang="en-GB" sz="2000" dirty="0" smtClean="0">
                <a:solidFill>
                  <a:srgbClr val="0000FF"/>
                </a:solidFill>
                <a:latin typeface="Trebuchet MS" pitchFamily="34" charset="0"/>
              </a:rPr>
              <a:t>non-abstract</a:t>
            </a:r>
            <a:r>
              <a:rPr lang="en-GB" sz="2000" dirty="0" smtClean="0">
                <a:latin typeface="Trebuchet MS" pitchFamily="34" charset="0"/>
              </a:rPr>
              <a:t> methods</a:t>
            </a:r>
          </a:p>
          <a:p>
            <a:pPr marL="922338" lvl="2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 smtClean="0">
                <a:solidFill>
                  <a:srgbClr val="FF0000"/>
                </a:solidFill>
                <a:latin typeface="Trebuchet MS" pitchFamily="34" charset="0"/>
              </a:rPr>
              <a:t>Interfaces</a:t>
            </a:r>
            <a:r>
              <a:rPr lang="en-GB" sz="2000" dirty="0" smtClean="0">
                <a:latin typeface="Trebuchet MS" pitchFamily="34" charset="0"/>
              </a:rPr>
              <a:t> : contains </a:t>
            </a:r>
            <a:r>
              <a:rPr lang="en-GB" sz="2000" dirty="0" smtClean="0">
                <a:solidFill>
                  <a:srgbClr val="FF0000"/>
                </a:solidFill>
                <a:latin typeface="Trebuchet MS" pitchFamily="34" charset="0"/>
              </a:rPr>
              <a:t>only</a:t>
            </a:r>
            <a:r>
              <a:rPr lang="en-GB" sz="2000" dirty="0" smtClean="0">
                <a:latin typeface="Trebuchet MS" pitchFamily="34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Trebuchet MS" pitchFamily="34" charset="0"/>
              </a:rPr>
              <a:t>abstract</a:t>
            </a:r>
            <a:r>
              <a:rPr lang="en-GB" sz="2000" dirty="0" smtClean="0">
                <a:latin typeface="Trebuchet MS" pitchFamily="34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Trebuchet MS" pitchFamily="34" charset="0"/>
              </a:rPr>
              <a:t>methods</a:t>
            </a:r>
            <a:r>
              <a:rPr lang="en-GB" sz="2000" dirty="0" smtClean="0">
                <a:latin typeface="Trebuchet MS" pitchFamily="34" charset="0"/>
              </a:rPr>
              <a:t> and </a:t>
            </a:r>
            <a:r>
              <a:rPr lang="en-GB" sz="2000" dirty="0" smtClean="0">
                <a:solidFill>
                  <a:srgbClr val="0000FF"/>
                </a:solidFill>
                <a:latin typeface="Trebuchet MS" pitchFamily="34" charset="0"/>
              </a:rPr>
              <a:t>final</a:t>
            </a:r>
            <a:r>
              <a:rPr lang="en-GB" sz="2000" dirty="0" smtClean="0">
                <a:latin typeface="Trebuchet MS" pitchFamily="34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Trebuchet MS" pitchFamily="34" charset="0"/>
              </a:rPr>
              <a:t>variables</a:t>
            </a:r>
            <a:r>
              <a:rPr lang="en-GB" sz="2000" dirty="0" smtClean="0">
                <a:latin typeface="Trebuchet MS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>
            <a:normAutofit fontScale="90000"/>
          </a:bodyPr>
          <a:lstStyle/>
          <a:p>
            <a:r>
              <a:rPr lang="en-IN" smtClean="0"/>
              <a:t>Abstract methods and Abstract class</a:t>
            </a:r>
            <a:endParaRPr lang="en-US" smtClean="0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25400" y="1120775"/>
            <a:ext cx="9118600" cy="1654175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2400"/>
              </a:spcBef>
            </a:pP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Abstract class</a:t>
            </a:r>
            <a:endParaRPr lang="en-GB" sz="12800" dirty="0" smtClean="0">
              <a:latin typeface="Times New Roman" pitchFamily="18" charset="0"/>
              <a:cs typeface="Times New Roman" pitchFamily="18" charset="0"/>
            </a:endParaRPr>
          </a:p>
          <a:p>
            <a:pPr marL="720725" lvl="2" indent="-3603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If a class has </a:t>
            </a:r>
            <a:r>
              <a:rPr lang="en-GB" sz="72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any abstract methods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such class must be declared </a:t>
            </a:r>
            <a:r>
              <a:rPr lang="en-GB" sz="7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0725" lvl="2" indent="-3603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An abstract class </a:t>
            </a:r>
            <a:r>
              <a:rPr lang="en-GB" sz="7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cannot 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GB" sz="7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instantiated 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(we can’t create objects).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endParaRPr lang="en-GB" sz="2000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GB" dirty="0" smtClean="0"/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GB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GB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9413" y="2855913"/>
            <a:ext cx="8196262" cy="2805112"/>
            <a:chOff x="379475" y="2847196"/>
            <a:chExt cx="8196487" cy="2804058"/>
          </a:xfrm>
        </p:grpSpPr>
        <p:sp>
          <p:nvSpPr>
            <p:cNvPr id="4" name="Rectangle 3"/>
            <p:cNvSpPr/>
            <p:nvPr/>
          </p:nvSpPr>
          <p:spPr>
            <a:xfrm>
              <a:off x="471553" y="3372461"/>
              <a:ext cx="8104409" cy="2278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lnSpc>
                  <a:spcPct val="120000"/>
                </a:lnSpc>
                <a:spcBef>
                  <a:spcPts val="3000"/>
                </a:spcBef>
                <a:defRPr/>
              </a:pPr>
              <a:r>
                <a:rPr lang="en-GB" sz="2000" b="1" i="1" dirty="0">
                  <a:solidFill>
                    <a:srgbClr val="FF0000"/>
                  </a:solidFill>
                  <a:latin typeface="Trebuchet MS" pitchFamily="34" charset="0"/>
                  <a:cs typeface="Courier New" pitchFamily="49" charset="0"/>
                </a:rPr>
                <a:t>abstract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b="1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b="1" i="1" dirty="0" err="1">
                  <a:solidFill>
                    <a:schemeClr val="tx2">
                      <a:lumMod val="65000"/>
                      <a:lumOff val="35000"/>
                    </a:schemeClr>
                  </a:solidFill>
                  <a:latin typeface="Trebuchet MS" pitchFamily="34" charset="0"/>
                  <a:cs typeface="Courier New" pitchFamily="49" charset="0"/>
                </a:rPr>
                <a:t>GraphicObject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{    </a:t>
              </a:r>
              <a:r>
                <a:rPr lang="en-GB" sz="2000" b="1" i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1600" b="1" i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//abstract class</a:t>
              </a:r>
              <a:endPara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10000"/>
                </a:lnSpc>
                <a:spcBef>
                  <a:spcPts val="600"/>
                </a:spcBef>
                <a:defRPr/>
              </a:pPr>
              <a:r>
                <a:rPr lang="en-GB" sz="2000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000" b="1" i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void show () 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GB" sz="2000" b="1" i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pPr>
                <a:lnSpc>
                  <a:spcPct val="110000"/>
                </a:lnSpc>
                <a:spcBef>
                  <a:spcPts val="0"/>
                </a:spcBef>
                <a:defRPr/>
              </a:pPr>
              <a:r>
                <a:rPr lang="en-GB" sz="2000" b="1" i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GB" sz="1600" b="1" i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// non abstract method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GB" sz="1600" b="1" i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000" b="1" i="1" dirty="0">
                  <a:solidFill>
                    <a:srgbClr val="FF0000"/>
                  </a:solidFill>
                  <a:latin typeface="Trebuchet MS" pitchFamily="34" charset="0"/>
                  <a:cs typeface="Courier New" pitchFamily="49" charset="0"/>
                </a:rPr>
                <a:t>abstract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b="1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draw();  </a:t>
              </a:r>
              <a:r>
                <a:rPr lang="en-GB" b="1" i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1600" b="1" i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//abstract method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6087" name="Rectangle 4"/>
            <p:cNvSpPr>
              <a:spLocks noChangeArrowheads="1"/>
            </p:cNvSpPr>
            <p:nvPr/>
          </p:nvSpPr>
          <p:spPr bwMode="auto">
            <a:xfrm>
              <a:off x="379475" y="2847196"/>
              <a:ext cx="1602042" cy="49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7663" lvl="1" indent="-339725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GB" sz="2000">
                  <a:solidFill>
                    <a:schemeClr val="tx2"/>
                  </a:solidFill>
                  <a:latin typeface="Trebuchet MS" pitchFamily="34" charset="0"/>
                </a:rPr>
                <a:t>Example:</a:t>
              </a:r>
            </a:p>
          </p:txBody>
        </p:sp>
      </p:grp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6019800"/>
            <a:ext cx="662146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3"/>
          <p:cNvSpPr>
            <a:spLocks noGrp="1"/>
          </p:cNvSpPr>
          <p:nvPr>
            <p:ph idx="1"/>
          </p:nvPr>
        </p:nvSpPr>
        <p:spPr>
          <a:xfrm>
            <a:off x="203200" y="1219200"/>
            <a:ext cx="8678863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smtClean="0"/>
              <a:t>When abstract class is extended,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1800" smtClean="0"/>
              <a:t>the sub-class </a:t>
            </a:r>
            <a:r>
              <a:rPr lang="en-GB" sz="1800" smtClean="0">
                <a:solidFill>
                  <a:srgbClr val="0000FF"/>
                </a:solidFill>
              </a:rPr>
              <a:t>must provide implementation</a:t>
            </a:r>
            <a:r>
              <a:rPr lang="en-GB" sz="1800" smtClean="0"/>
              <a:t> for all abstract methods of abstract class ,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1800" smtClean="0"/>
              <a:t>or </a:t>
            </a:r>
            <a:r>
              <a:rPr lang="en-GB" sz="1800" smtClean="0">
                <a:solidFill>
                  <a:srgbClr val="0000FF"/>
                </a:solidFill>
              </a:rPr>
              <a:t>sub-class </a:t>
            </a:r>
            <a:r>
              <a:rPr lang="en-GB" sz="1800" smtClean="0">
                <a:solidFill>
                  <a:srgbClr val="FF0000"/>
                </a:solidFill>
              </a:rPr>
              <a:t>must</a:t>
            </a:r>
            <a:r>
              <a:rPr lang="en-GB" sz="1800" smtClean="0">
                <a:solidFill>
                  <a:srgbClr val="0000FF"/>
                </a:solidFill>
              </a:rPr>
              <a:t> again be an abstract class.</a:t>
            </a:r>
          </a:p>
          <a:p>
            <a:pPr>
              <a:lnSpc>
                <a:spcPct val="120000"/>
              </a:lnSpc>
            </a:pPr>
            <a:r>
              <a:rPr lang="en-GB" smtClean="0">
                <a:solidFill>
                  <a:schemeClr val="tx2"/>
                </a:solidFill>
              </a:rPr>
              <a:t>abstract class can only be used as a</a:t>
            </a:r>
            <a:r>
              <a:rPr lang="en-GB" smtClean="0"/>
              <a:t> super class. </a:t>
            </a:r>
          </a:p>
          <a:p>
            <a:pPr>
              <a:lnSpc>
                <a:spcPct val="120000"/>
              </a:lnSpc>
            </a:pPr>
            <a:r>
              <a:rPr lang="en-GB" smtClean="0">
                <a:solidFill>
                  <a:schemeClr val="tx2"/>
                </a:solidFill>
              </a:rPr>
              <a:t>An abstract class </a:t>
            </a:r>
            <a:r>
              <a:rPr lang="en-GB" smtClean="0"/>
              <a:t>must have </a:t>
            </a:r>
            <a:r>
              <a:rPr lang="en-GB" smtClean="0">
                <a:solidFill>
                  <a:srgbClr val="FF0000"/>
                </a:solidFill>
              </a:rPr>
              <a:t>at least one</a:t>
            </a:r>
            <a:r>
              <a:rPr lang="en-GB" smtClean="0"/>
              <a:t> abstract method.</a:t>
            </a:r>
          </a:p>
        </p:txBody>
      </p:sp>
      <p:sp>
        <p:nvSpPr>
          <p:cNvPr id="4710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>
            <a:normAutofit fontScale="90000"/>
          </a:bodyPr>
          <a:lstStyle/>
          <a:p>
            <a:r>
              <a:rPr lang="en-IN" smtClean="0"/>
              <a:t>Abstract methods and Abstract class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4862513"/>
            <a:ext cx="9144000" cy="199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81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211138"/>
            <a:ext cx="540702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3838" y="2422525"/>
            <a:ext cx="4878387" cy="2503488"/>
            <a:chOff x="223609" y="2422978"/>
            <a:chExt cx="4878162" cy="2503523"/>
          </a:xfrm>
        </p:grpSpPr>
        <p:pic>
          <p:nvPicPr>
            <p:cNvPr id="48142" name="Picture 12"/>
            <p:cNvPicPr>
              <a:picLocks noChangeAspect="1" noChangeArrowheads="1"/>
            </p:cNvPicPr>
            <p:nvPr/>
          </p:nvPicPr>
          <p:blipFill>
            <a:blip r:embed="rId3"/>
            <a:srcRect b="88644"/>
            <a:stretch>
              <a:fillRect/>
            </a:stretch>
          </p:blipFill>
          <p:spPr bwMode="auto">
            <a:xfrm>
              <a:off x="223609" y="2422978"/>
              <a:ext cx="4783819" cy="305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43" name="Picture 12"/>
            <p:cNvPicPr>
              <a:picLocks noChangeAspect="1" noChangeArrowheads="1"/>
            </p:cNvPicPr>
            <p:nvPr/>
          </p:nvPicPr>
          <p:blipFill>
            <a:blip r:embed="rId3"/>
            <a:srcRect t="14320" b="71661"/>
            <a:stretch>
              <a:fillRect/>
            </a:stretch>
          </p:blipFill>
          <p:spPr bwMode="auto">
            <a:xfrm>
              <a:off x="317952" y="2714179"/>
              <a:ext cx="4783819" cy="37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44" name="Picture 12"/>
            <p:cNvPicPr>
              <a:picLocks noChangeAspect="1" noChangeArrowheads="1"/>
            </p:cNvPicPr>
            <p:nvPr/>
          </p:nvPicPr>
          <p:blipFill>
            <a:blip r:embed="rId3"/>
            <a:srcRect t="31303"/>
            <a:stretch>
              <a:fillRect/>
            </a:stretch>
          </p:blipFill>
          <p:spPr bwMode="auto">
            <a:xfrm>
              <a:off x="296180" y="3077038"/>
              <a:ext cx="4783819" cy="184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4663" y="1695450"/>
            <a:ext cx="7389812" cy="946150"/>
            <a:chOff x="1607125" y="4627417"/>
            <a:chExt cx="7390432" cy="945513"/>
          </a:xfrm>
        </p:grpSpPr>
        <p:sp>
          <p:nvSpPr>
            <p:cNvPr id="8" name="Rectangle 7"/>
            <p:cNvSpPr/>
            <p:nvPr/>
          </p:nvSpPr>
          <p:spPr>
            <a:xfrm>
              <a:off x="1607125" y="4627417"/>
              <a:ext cx="3588051" cy="498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V="1">
              <a:off x="5617681" y="4350817"/>
              <a:ext cx="512417" cy="148126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614520" y="5130316"/>
              <a:ext cx="2383037" cy="442614"/>
            </a:xfrm>
            <a:prstGeom prst="rect">
              <a:avLst/>
            </a:prstGeom>
            <a:solidFill>
              <a:srgbClr val="3F25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/>
                <a:t>abstract  method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3088" y="3884613"/>
            <a:ext cx="8201025" cy="733425"/>
            <a:chOff x="1607124" y="4919236"/>
            <a:chExt cx="8201960" cy="732488"/>
          </a:xfrm>
        </p:grpSpPr>
        <p:sp>
          <p:nvSpPr>
            <p:cNvPr id="21" name="Rectangle 20"/>
            <p:cNvSpPr/>
            <p:nvPr/>
          </p:nvSpPr>
          <p:spPr>
            <a:xfrm>
              <a:off x="1607124" y="4923992"/>
              <a:ext cx="4347071" cy="7277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2" name="Straight Arrow Connector 21"/>
            <p:cNvCxnSpPr>
              <a:stCxn id="23" idx="1"/>
              <a:endCxn id="21" idx="3"/>
            </p:cNvCxnSpPr>
            <p:nvPr/>
          </p:nvCxnSpPr>
          <p:spPr>
            <a:xfrm flipH="1">
              <a:off x="5954195" y="5223647"/>
              <a:ext cx="1471780" cy="6500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425974" y="4919236"/>
              <a:ext cx="2383110" cy="608821"/>
            </a:xfrm>
            <a:prstGeom prst="rect">
              <a:avLst/>
            </a:prstGeom>
            <a:solidFill>
              <a:srgbClr val="3F25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/>
                <a:t>Implementation of abstract method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3888" y="3903663"/>
            <a:ext cx="4210050" cy="639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4862513"/>
            <a:ext cx="9144000" cy="199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1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211138"/>
            <a:ext cx="540702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3838" y="2422525"/>
            <a:ext cx="4878387" cy="2503488"/>
            <a:chOff x="223609" y="2422978"/>
            <a:chExt cx="4878162" cy="2503523"/>
          </a:xfrm>
        </p:grpSpPr>
        <p:pic>
          <p:nvPicPr>
            <p:cNvPr id="49159" name="Picture 12"/>
            <p:cNvPicPr>
              <a:picLocks noChangeAspect="1" noChangeArrowheads="1"/>
            </p:cNvPicPr>
            <p:nvPr/>
          </p:nvPicPr>
          <p:blipFill>
            <a:blip r:embed="rId3"/>
            <a:srcRect b="88644"/>
            <a:stretch>
              <a:fillRect/>
            </a:stretch>
          </p:blipFill>
          <p:spPr bwMode="auto">
            <a:xfrm>
              <a:off x="223609" y="2422978"/>
              <a:ext cx="4783819" cy="305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0" name="Picture 12"/>
            <p:cNvPicPr>
              <a:picLocks noChangeAspect="1" noChangeArrowheads="1"/>
            </p:cNvPicPr>
            <p:nvPr/>
          </p:nvPicPr>
          <p:blipFill>
            <a:blip r:embed="rId3"/>
            <a:srcRect t="14320" b="71661"/>
            <a:stretch>
              <a:fillRect/>
            </a:stretch>
          </p:blipFill>
          <p:spPr bwMode="auto">
            <a:xfrm>
              <a:off x="317952" y="2714179"/>
              <a:ext cx="4783819" cy="37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1" name="Picture 12"/>
            <p:cNvPicPr>
              <a:picLocks noChangeAspect="1" noChangeArrowheads="1"/>
            </p:cNvPicPr>
            <p:nvPr/>
          </p:nvPicPr>
          <p:blipFill>
            <a:blip r:embed="rId3"/>
            <a:srcRect t="31303"/>
            <a:stretch>
              <a:fillRect/>
            </a:stretch>
          </p:blipFill>
          <p:spPr bwMode="auto">
            <a:xfrm>
              <a:off x="296180" y="3077038"/>
              <a:ext cx="4783819" cy="184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48225"/>
            <a:ext cx="493553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9825" y="5302250"/>
            <a:ext cx="2743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>
            <a:normAutofit fontScale="90000"/>
          </a:bodyPr>
          <a:lstStyle/>
          <a:p>
            <a:r>
              <a:rPr lang="en-IN" smtClean="0"/>
              <a:t>Abstract methods and Abstract class</a:t>
            </a:r>
            <a:endParaRPr lang="en-US" smtClean="0"/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25400" y="1062038"/>
            <a:ext cx="9118600" cy="50752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sz="2400" smtClean="0"/>
              <a:t>More on Abstract class</a:t>
            </a:r>
            <a:endParaRPr lang="en-GB" smtClean="0"/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Abstract classes are declared with the</a:t>
            </a:r>
            <a:r>
              <a:rPr lang="en-GB" smtClean="0">
                <a:latin typeface="Trebuchet MS" pitchFamily="34" charset="0"/>
              </a:rPr>
              <a:t> abstract </a:t>
            </a:r>
            <a:r>
              <a:rPr lang="en-GB" sz="1600" smtClean="0">
                <a:latin typeface="Trebuchet MS" pitchFamily="34" charset="0"/>
              </a:rPr>
              <a:t>keyword</a:t>
            </a:r>
            <a:r>
              <a:rPr lang="en-GB" smtClean="0">
                <a:latin typeface="Trebuchet MS" pitchFamily="34" charset="0"/>
              </a:rPr>
              <a:t>.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Abstract classes are used to declare</a:t>
            </a:r>
            <a:r>
              <a:rPr lang="en-GB" smtClean="0">
                <a:latin typeface="Trebuchet MS" pitchFamily="34" charset="0"/>
              </a:rPr>
              <a:t> </a:t>
            </a:r>
            <a:r>
              <a:rPr lang="en-GB" smtClean="0">
                <a:solidFill>
                  <a:srgbClr val="FF0000"/>
                </a:solidFill>
                <a:latin typeface="Trebuchet MS" pitchFamily="34" charset="0"/>
              </a:rPr>
              <a:t>common</a:t>
            </a:r>
            <a:r>
              <a:rPr lang="en-GB" smtClean="0">
                <a:latin typeface="Trebuchet MS" pitchFamily="34" charset="0"/>
              </a:rPr>
              <a:t> </a:t>
            </a:r>
            <a:r>
              <a:rPr lang="en-GB" smtClean="0">
                <a:solidFill>
                  <a:srgbClr val="FF0000"/>
                </a:solidFill>
                <a:latin typeface="Trebuchet MS" pitchFamily="34" charset="0"/>
              </a:rPr>
              <a:t>characteristics</a:t>
            </a:r>
            <a:r>
              <a:rPr lang="en-GB" smtClean="0">
                <a:latin typeface="Trebuchet MS" pitchFamily="34" charset="0"/>
              </a:rPr>
              <a:t> </a:t>
            </a:r>
            <a:r>
              <a:rPr lang="en-GB" sz="1600" smtClean="0">
                <a:latin typeface="Trebuchet MS" pitchFamily="34" charset="0"/>
              </a:rPr>
              <a:t>of subclasses.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Abstract classes are used to provide a </a:t>
            </a:r>
            <a:r>
              <a:rPr lang="en-GB" sz="1600" smtClean="0">
                <a:solidFill>
                  <a:srgbClr val="3333FF"/>
                </a:solidFill>
                <a:latin typeface="Trebuchet MS" pitchFamily="34" charset="0"/>
              </a:rPr>
              <a:t>template</a:t>
            </a:r>
            <a:r>
              <a:rPr lang="en-GB" sz="1600" smtClean="0">
                <a:latin typeface="Trebuchet MS" pitchFamily="34" charset="0"/>
              </a:rPr>
              <a:t> or </a:t>
            </a:r>
            <a:r>
              <a:rPr lang="en-GB" sz="1600" smtClean="0">
                <a:solidFill>
                  <a:srgbClr val="3333FF"/>
                </a:solidFill>
                <a:latin typeface="Trebuchet MS" pitchFamily="34" charset="0"/>
              </a:rPr>
              <a:t>design</a:t>
            </a:r>
            <a:r>
              <a:rPr lang="en-GB" sz="1600" smtClean="0">
                <a:latin typeface="Trebuchet MS" pitchFamily="34" charset="0"/>
              </a:rPr>
              <a:t> for </a:t>
            </a:r>
            <a:r>
              <a:rPr lang="en-GB" sz="1600" smtClean="0">
                <a:solidFill>
                  <a:srgbClr val="F703C9"/>
                </a:solidFill>
                <a:latin typeface="Trebuchet MS" pitchFamily="34" charset="0"/>
              </a:rPr>
              <a:t>concrete subclasses</a:t>
            </a:r>
            <a:r>
              <a:rPr lang="en-GB" sz="1600" smtClean="0">
                <a:latin typeface="Trebuchet MS" pitchFamily="34" charset="0"/>
              </a:rPr>
              <a:t>.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As we can’t create objects for abstract class.</a:t>
            </a:r>
            <a:r>
              <a:rPr lang="en-GB" sz="1600" smtClean="0"/>
              <a:t>  </a:t>
            </a:r>
            <a:r>
              <a:rPr lang="en-GB" smtClean="0"/>
              <a:t>they </a:t>
            </a:r>
            <a:r>
              <a:rPr lang="en-GB" smtClean="0">
                <a:solidFill>
                  <a:srgbClr val="FF0000"/>
                </a:solidFill>
              </a:rPr>
              <a:t>must</a:t>
            </a:r>
            <a:r>
              <a:rPr lang="en-GB" smtClean="0"/>
              <a:t> be </a:t>
            </a:r>
            <a:r>
              <a:rPr lang="en-GB" smtClean="0">
                <a:solidFill>
                  <a:srgbClr val="FF0000"/>
                </a:solidFill>
              </a:rPr>
              <a:t>subclassed</a:t>
            </a:r>
            <a:r>
              <a:rPr lang="en-GB" smtClean="0"/>
              <a:t>, 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When abstract class is extended, the sub-class </a:t>
            </a:r>
            <a:r>
              <a:rPr lang="en-GB" sz="1600" smtClean="0">
                <a:solidFill>
                  <a:srgbClr val="0000FF"/>
                </a:solidFill>
                <a:latin typeface="Trebuchet MS" pitchFamily="34" charset="0"/>
              </a:rPr>
              <a:t>must provide implementation</a:t>
            </a:r>
            <a:r>
              <a:rPr lang="en-GB" sz="1600" smtClean="0">
                <a:latin typeface="Trebuchet MS" pitchFamily="34" charset="0"/>
              </a:rPr>
              <a:t> for all abstract methods of abstract class , or </a:t>
            </a:r>
            <a:r>
              <a:rPr lang="en-GB" sz="1600" smtClean="0">
                <a:solidFill>
                  <a:srgbClr val="0000FF"/>
                </a:solidFill>
                <a:latin typeface="Trebuchet MS" pitchFamily="34" charset="0"/>
              </a:rPr>
              <a:t>sub-class </a:t>
            </a:r>
            <a:r>
              <a:rPr lang="en-GB" sz="1600" smtClean="0">
                <a:solidFill>
                  <a:srgbClr val="FF0000"/>
                </a:solidFill>
                <a:latin typeface="Trebuchet MS" pitchFamily="34" charset="0"/>
              </a:rPr>
              <a:t>must</a:t>
            </a:r>
            <a:r>
              <a:rPr lang="en-GB" sz="1600" smtClean="0">
                <a:solidFill>
                  <a:srgbClr val="0000FF"/>
                </a:solidFill>
                <a:latin typeface="Trebuchet MS" pitchFamily="34" charset="0"/>
              </a:rPr>
              <a:t> again be an abstract class.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abstract class can only be used as a super class. 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1600" smtClean="0">
                <a:latin typeface="Trebuchet MS" pitchFamily="34" charset="0"/>
              </a:rPr>
              <a:t>An abstract class must have </a:t>
            </a:r>
            <a:r>
              <a:rPr lang="en-GB" sz="1600" smtClean="0">
                <a:solidFill>
                  <a:srgbClr val="FF0000"/>
                </a:solidFill>
                <a:latin typeface="Trebuchet MS" pitchFamily="34" charset="0"/>
              </a:rPr>
              <a:t>at least one</a:t>
            </a:r>
            <a:r>
              <a:rPr lang="en-GB" sz="1600" smtClean="0">
                <a:latin typeface="Trebuchet MS" pitchFamily="34" charset="0"/>
              </a:rPr>
              <a:t> abstract method.</a:t>
            </a:r>
          </a:p>
          <a:p>
            <a:pPr marL="720725" lvl="2" indent="-3603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endParaRPr lang="en-GB" sz="1600" smtClean="0"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Use of final keyword</a:t>
            </a:r>
            <a:endParaRPr lang="en-US" smtClean="0"/>
          </a:p>
        </p:txBody>
      </p:sp>
      <p:sp>
        <p:nvSpPr>
          <p:cNvPr id="51203" name="Content Placeholder 3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r>
              <a:rPr lang="en-GB" sz="2800" smtClean="0"/>
              <a:t>Use of final</a:t>
            </a:r>
          </a:p>
          <a:p>
            <a:pPr marL="977900" lvl="2" indent="-342900">
              <a:buFont typeface="Book Antiqua" pitchFamily="18" charset="0"/>
              <a:buAutoNum type="arabicPeriod"/>
            </a:pPr>
            <a:r>
              <a:rPr lang="en-GB" sz="2200" smtClean="0">
                <a:latin typeface="Trebuchet MS" pitchFamily="34" charset="0"/>
              </a:rPr>
              <a:t>final class</a:t>
            </a:r>
          </a:p>
          <a:p>
            <a:pPr marL="977900" lvl="2" indent="-342900">
              <a:buFont typeface="Book Antiqua" pitchFamily="18" charset="0"/>
              <a:buAutoNum type="arabicPeriod"/>
            </a:pPr>
            <a:r>
              <a:rPr lang="en-GB" sz="2200" smtClean="0">
                <a:latin typeface="Trebuchet MS" pitchFamily="34" charset="0"/>
              </a:rPr>
              <a:t>final method</a:t>
            </a:r>
          </a:p>
          <a:p>
            <a:pPr marL="977900" lvl="2" indent="-342900">
              <a:buFont typeface="Book Antiqua" pitchFamily="18" charset="0"/>
              <a:buAutoNum type="arabicPeriod"/>
            </a:pPr>
            <a:r>
              <a:rPr lang="en-GB" sz="2200" smtClean="0">
                <a:latin typeface="Trebuchet MS" pitchFamily="34" charset="0"/>
              </a:rPr>
              <a:t>final variable</a:t>
            </a:r>
          </a:p>
          <a:p>
            <a:pPr marL="582613" lvl="1" indent="-342900">
              <a:buFont typeface="Arial" charset="0"/>
              <a:buNone/>
            </a:pPr>
            <a:endParaRPr lang="en-GB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final class</a:t>
            </a:r>
            <a:endParaRPr lang="en-US" smtClean="0"/>
          </a:p>
        </p:txBody>
      </p:sp>
      <p:sp>
        <p:nvSpPr>
          <p:cNvPr id="48131" name="Content Placeholder 3"/>
          <p:cNvSpPr>
            <a:spLocks noGrp="1"/>
          </p:cNvSpPr>
          <p:nvPr>
            <p:ph idx="1"/>
          </p:nvPr>
        </p:nvSpPr>
        <p:spPr>
          <a:xfrm>
            <a:off x="136525" y="1122363"/>
            <a:ext cx="7991475" cy="2970212"/>
          </a:xfrm>
        </p:spPr>
        <p:txBody>
          <a:bodyPr/>
          <a:lstStyle/>
          <a:p>
            <a:pPr marL="133350" indent="-342900"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Final class is created with keyword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final</a:t>
            </a:r>
          </a:p>
          <a:p>
            <a:pPr marL="133350" indent="-342900"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Restrict the inheritance</a:t>
            </a:r>
            <a:r>
              <a:rPr lang="en-GB" sz="2000" dirty="0" smtClean="0"/>
              <a:t>: </a:t>
            </a:r>
            <a:r>
              <a:rPr lang="en-IN" sz="2000" dirty="0" smtClean="0">
                <a:solidFill>
                  <a:schemeClr val="tx1"/>
                </a:solidFill>
              </a:rPr>
              <a:t>cannot be </a:t>
            </a:r>
            <a:r>
              <a:rPr lang="en-IN" sz="2000" dirty="0" err="1" smtClean="0">
                <a:solidFill>
                  <a:schemeClr val="tx1"/>
                </a:solidFill>
              </a:rPr>
              <a:t>subclassed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133350" lvl="1" indent="-342900">
              <a:buSzPct val="90000"/>
              <a:buFont typeface="Wingdings" pitchFamily="2" charset="2"/>
              <a:buChar char="q"/>
              <a:defRPr/>
            </a:pPr>
            <a:r>
              <a:rPr lang="en-IN" dirty="0" smtClean="0">
                <a:solidFill>
                  <a:srgbClr val="FF0000"/>
                </a:solidFill>
              </a:rPr>
              <a:t>Creates immutable</a:t>
            </a:r>
            <a:r>
              <a:rPr lang="en-IN" dirty="0" smtClean="0"/>
              <a:t> class.</a:t>
            </a:r>
            <a:endParaRPr lang="en-GB" dirty="0" smtClean="0"/>
          </a:p>
          <a:p>
            <a:pPr marL="974725" lvl="1" indent="-342900">
              <a:spcBef>
                <a:spcPts val="1200"/>
              </a:spcBef>
              <a:defRPr/>
            </a:pPr>
            <a:r>
              <a:rPr lang="en-IN" sz="1800" dirty="0" smtClean="0"/>
              <a:t>Immutable classes can not be modified.</a:t>
            </a:r>
          </a:p>
          <a:p>
            <a:pPr marL="974725" lvl="1" indent="-342900">
              <a:spcBef>
                <a:spcPts val="1200"/>
              </a:spcBef>
              <a:defRPr/>
            </a:pPr>
            <a:r>
              <a:rPr lang="en-IN" sz="1800" dirty="0" smtClean="0"/>
              <a:t>All methods in a final class are implicitly final.</a:t>
            </a:r>
          </a:p>
          <a:p>
            <a:pPr marL="347663" indent="-347663">
              <a:defRPr/>
            </a:pPr>
            <a:r>
              <a:rPr lang="en-IN" sz="2000" dirty="0" smtClean="0">
                <a:solidFill>
                  <a:srgbClr val="FF0000"/>
                </a:solidFill>
              </a:rPr>
              <a:t>String class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is example of </a:t>
            </a:r>
            <a:r>
              <a:rPr lang="en-IN" sz="2000" dirty="0" smtClean="0">
                <a:solidFill>
                  <a:srgbClr val="F703C9"/>
                </a:solidFill>
              </a:rPr>
              <a:t>immutable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and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703C9"/>
                </a:solidFill>
              </a:rPr>
              <a:t>final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class</a:t>
            </a:r>
            <a:r>
              <a:rPr lang="en-GB" sz="2000" dirty="0" smtClean="0"/>
              <a:t>.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" y="4049713"/>
            <a:ext cx="7351713" cy="132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anchor="ctr"/>
          <a:lstStyle/>
          <a:p>
            <a:pPr marL="804863" lvl="2" indent="-339725">
              <a:lnSpc>
                <a:spcPct val="150000"/>
              </a:lnSpc>
              <a:defRPr/>
            </a:pPr>
            <a:r>
              <a:rPr lang="en-GB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GB" sz="20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 {</a:t>
            </a: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//code</a:t>
            </a: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538" y="5467350"/>
            <a:ext cx="7321550" cy="116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anchor="ctr"/>
          <a:lstStyle/>
          <a:p>
            <a:pPr marL="804863" lvl="2" indent="-339725">
              <a:lnSpc>
                <a:spcPct val="150000"/>
              </a:lnSpc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RNS</a:t>
            </a:r>
            <a:r>
              <a:rPr lang="en-GB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 { </a:t>
            </a:r>
            <a:r>
              <a:rPr lang="en-GB" b="1" dirty="0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//Not allowed</a:t>
            </a:r>
            <a:endParaRPr lang="en-GB" sz="2000" b="1" dirty="0">
              <a:solidFill>
                <a:srgbClr val="3333FF"/>
              </a:solidFill>
              <a:latin typeface="Trebuchet MS" pitchFamily="34" charset="0"/>
              <a:cs typeface="Courier New" pitchFamily="49" charset="0"/>
            </a:endParaRP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//code</a:t>
            </a: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u="sng" smtClean="0"/>
              <a:t>Extending a class</a:t>
            </a:r>
            <a:endParaRPr lang="en-US" smtClean="0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225425" y="1219200"/>
            <a:ext cx="7431088" cy="623888"/>
          </a:xfrm>
        </p:spPr>
        <p:txBody>
          <a:bodyPr/>
          <a:lstStyle/>
          <a:p>
            <a:pPr marL="457200" indent="-457200"/>
            <a:r>
              <a:rPr lang="en-IN" smtClean="0"/>
              <a:t>Syntax: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588" y="2333625"/>
            <a:ext cx="4791075" cy="30702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538">
              <a:defRPr/>
            </a:pPr>
            <a:r>
              <a:rPr lang="en-IN" b="1" dirty="0">
                <a:solidFill>
                  <a:srgbClr val="0000FF"/>
                </a:solidFill>
              </a:rPr>
              <a:t>class</a:t>
            </a:r>
            <a:r>
              <a:rPr lang="en-IN" b="1" dirty="0">
                <a:solidFill>
                  <a:srgbClr val="3F258F"/>
                </a:solidFill>
              </a:rPr>
              <a:t> </a:t>
            </a:r>
            <a:r>
              <a:rPr lang="en-IN" sz="2000" b="1" i="1" dirty="0">
                <a:solidFill>
                  <a:schemeClr val="tx2"/>
                </a:solidFill>
              </a:rPr>
              <a:t>Shape</a:t>
            </a:r>
            <a:endParaRPr lang="en-IN" b="1" i="1" dirty="0">
              <a:solidFill>
                <a:schemeClr val="tx2"/>
              </a:solidFill>
            </a:endParaRPr>
          </a:p>
          <a:p>
            <a:pPr marL="109538">
              <a:defRPr/>
            </a:pPr>
            <a:r>
              <a:rPr lang="en-IN" b="1" dirty="0">
                <a:solidFill>
                  <a:schemeClr val="tx2"/>
                </a:solidFill>
              </a:rPr>
              <a:t>{</a:t>
            </a:r>
          </a:p>
          <a:p>
            <a:pPr marL="109538">
              <a:defRPr/>
            </a:pPr>
            <a:r>
              <a:rPr lang="en-IN" b="1" dirty="0">
                <a:solidFill>
                  <a:schemeClr val="tx2"/>
                </a:solidFill>
              </a:rPr>
              <a:t>	//code</a:t>
            </a:r>
          </a:p>
          <a:p>
            <a:pPr marL="109538">
              <a:defRPr/>
            </a:pPr>
            <a:r>
              <a:rPr lang="en-IN" b="1" dirty="0">
                <a:solidFill>
                  <a:schemeClr val="tx2"/>
                </a:solidFill>
              </a:rPr>
              <a:t>}</a:t>
            </a:r>
          </a:p>
          <a:p>
            <a:pPr marL="109538">
              <a:defRPr/>
            </a:pPr>
            <a:endParaRPr lang="en-IN" b="1" dirty="0">
              <a:solidFill>
                <a:schemeClr val="tx2"/>
              </a:solidFill>
            </a:endParaRPr>
          </a:p>
          <a:p>
            <a:pPr marL="109538">
              <a:defRPr/>
            </a:pPr>
            <a:r>
              <a:rPr lang="en-IN" b="1" dirty="0">
                <a:solidFill>
                  <a:srgbClr val="0000FF"/>
                </a:solidFill>
              </a:rPr>
              <a:t>class</a:t>
            </a:r>
            <a:r>
              <a:rPr lang="en-IN" b="1" dirty="0">
                <a:solidFill>
                  <a:srgbClr val="3F258F"/>
                </a:solidFill>
              </a:rPr>
              <a:t> </a:t>
            </a:r>
            <a:r>
              <a:rPr lang="en-IN" sz="2000" b="1" i="1" dirty="0">
                <a:solidFill>
                  <a:schemeClr val="tx2"/>
                </a:solidFill>
              </a:rPr>
              <a:t>Rectangle</a:t>
            </a:r>
            <a:r>
              <a:rPr lang="en-IN" b="1" dirty="0">
                <a:solidFill>
                  <a:srgbClr val="3F258F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extends</a:t>
            </a:r>
            <a:r>
              <a:rPr lang="en-IN" b="1" dirty="0">
                <a:solidFill>
                  <a:srgbClr val="3F258F"/>
                </a:solidFill>
              </a:rPr>
              <a:t> </a:t>
            </a:r>
            <a:r>
              <a:rPr lang="en-IN" sz="2000" b="1" i="1" dirty="0">
                <a:solidFill>
                  <a:schemeClr val="tx2"/>
                </a:solidFill>
              </a:rPr>
              <a:t>Shape</a:t>
            </a:r>
          </a:p>
          <a:p>
            <a:pPr marL="109538">
              <a:defRPr/>
            </a:pPr>
            <a:r>
              <a:rPr lang="en-IN" b="1" dirty="0">
                <a:solidFill>
                  <a:schemeClr val="tx2"/>
                </a:solidFill>
              </a:rPr>
              <a:t>{</a:t>
            </a:r>
          </a:p>
          <a:p>
            <a:pPr marL="109538">
              <a:defRPr/>
            </a:pPr>
            <a:r>
              <a:rPr lang="en-IN" b="1" dirty="0">
                <a:solidFill>
                  <a:schemeClr val="tx2"/>
                </a:solidFill>
              </a:rPr>
              <a:t>	//code</a:t>
            </a:r>
          </a:p>
          <a:p>
            <a:pPr marL="109538">
              <a:defRPr/>
            </a:pPr>
            <a:r>
              <a:rPr lang="en-IN" b="1" dirty="0">
                <a:solidFill>
                  <a:schemeClr val="tx2"/>
                </a:solidFill>
              </a:rPr>
              <a:t>}</a:t>
            </a:r>
          </a:p>
          <a:p>
            <a:pPr marL="109538">
              <a:defRPr/>
            </a:pPr>
            <a:endParaRPr lang="en-IN" b="1" dirty="0">
              <a:solidFill>
                <a:srgbClr val="3F258F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59450" y="1924050"/>
            <a:ext cx="2333625" cy="1870075"/>
            <a:chOff x="5759355" y="1923742"/>
            <a:chExt cx="2334336" cy="1869909"/>
          </a:xfrm>
        </p:grpSpPr>
        <p:sp>
          <p:nvSpPr>
            <p:cNvPr id="9" name="Rectangle 8"/>
            <p:cNvSpPr/>
            <p:nvPr/>
          </p:nvSpPr>
          <p:spPr>
            <a:xfrm>
              <a:off x="5759355" y="1923742"/>
              <a:ext cx="2320045" cy="4777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b="1" dirty="0">
                  <a:solidFill>
                    <a:srgbClr val="3F258F"/>
                  </a:solidFill>
                </a:rPr>
                <a:t>Shape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73647" y="3315856"/>
              <a:ext cx="2320044" cy="4777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b="1" dirty="0">
                  <a:solidFill>
                    <a:srgbClr val="3F258F"/>
                  </a:solidFill>
                </a:rPr>
                <a:t>Rectangle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0"/>
              <a:endCxn id="9" idx="2"/>
            </p:cNvCxnSpPr>
            <p:nvPr/>
          </p:nvCxnSpPr>
          <p:spPr>
            <a:xfrm rot="16200000" flipV="1">
              <a:off x="6469364" y="2852345"/>
              <a:ext cx="914319" cy="1270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rot="5400000">
            <a:off x="2647156" y="2907507"/>
            <a:ext cx="1133475" cy="804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83413" y="2397125"/>
            <a:ext cx="2035175" cy="1795463"/>
            <a:chOff x="6982718" y="2396862"/>
            <a:chExt cx="2036623" cy="1796392"/>
          </a:xfrm>
        </p:grpSpPr>
        <p:sp>
          <p:nvSpPr>
            <p:cNvPr id="17416" name="TextBox 10"/>
            <p:cNvSpPr txBox="1">
              <a:spLocks noChangeArrowheads="1"/>
            </p:cNvSpPr>
            <p:nvPr/>
          </p:nvSpPr>
          <p:spPr bwMode="auto">
            <a:xfrm>
              <a:off x="6982723" y="2396862"/>
              <a:ext cx="2036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/>
                <a:t>Super class</a:t>
              </a:r>
            </a:p>
          </p:txBody>
        </p:sp>
        <p:sp>
          <p:nvSpPr>
            <p:cNvPr id="17417" name="TextBox 12"/>
            <p:cNvSpPr txBox="1">
              <a:spLocks noChangeArrowheads="1"/>
            </p:cNvSpPr>
            <p:nvPr/>
          </p:nvSpPr>
          <p:spPr bwMode="auto">
            <a:xfrm>
              <a:off x="6982718" y="3823922"/>
              <a:ext cx="2036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/>
                <a:t>Sub class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Final method</a:t>
            </a:r>
            <a:endParaRPr lang="en-GB" smtClean="0"/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>
          <a:xfrm>
            <a:off x="44450" y="1214438"/>
            <a:ext cx="8545513" cy="873125"/>
          </a:xfrm>
        </p:spPr>
        <p:txBody>
          <a:bodyPr>
            <a:normAutofit fontScale="92500"/>
          </a:bodyPr>
          <a:lstStyle/>
          <a:p>
            <a:pPr marL="133350" indent="-342900"/>
            <a:r>
              <a:rPr lang="en-IN" smtClean="0"/>
              <a:t>A final method cannot be overridden by subclasses.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663" y="1922463"/>
            <a:ext cx="8648700" cy="2640012"/>
            <a:chOff x="315239" y="2056748"/>
            <a:chExt cx="8648651" cy="1610585"/>
          </a:xfrm>
        </p:grpSpPr>
        <p:sp>
          <p:nvSpPr>
            <p:cNvPr id="53254" name="Rectangle 4"/>
            <p:cNvSpPr>
              <a:spLocks noChangeArrowheads="1"/>
            </p:cNvSpPr>
            <p:nvPr/>
          </p:nvSpPr>
          <p:spPr bwMode="auto">
            <a:xfrm>
              <a:off x="315239" y="2056748"/>
              <a:ext cx="1497846" cy="244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82613" lvl="1" indent="-342900"/>
              <a:r>
                <a:rPr lang="en-IN" sz="2000" i="1">
                  <a:solidFill>
                    <a:schemeClr val="tx2"/>
                  </a:solidFill>
                  <a:latin typeface="Trebuchet MS" pitchFamily="34" charset="0"/>
                </a:rPr>
                <a:t>Example:</a:t>
              </a:r>
              <a:endParaRPr lang="en-GB" sz="2000" i="1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414" y="2362788"/>
              <a:ext cx="8645476" cy="130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anchor="ctr"/>
            <a:lstStyle/>
            <a:p>
              <a:pPr marL="804863" lvl="2" indent="-339725">
                <a:lnSpc>
                  <a:spcPct val="150000"/>
                </a:lnSpc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class Shape {</a:t>
              </a:r>
            </a:p>
            <a:p>
              <a:pPr marL="792000" lvl="2" indent="-339725">
                <a:spcBef>
                  <a:spcPts val="600"/>
                </a:spcBef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		  </a:t>
              </a:r>
              <a:r>
                <a:rPr lang="en-GB" sz="2000" b="1" i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final </a:t>
              </a:r>
              <a:r>
                <a:rPr lang="en-GB" sz="2000" b="1" i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GB" sz="2000" b="1" i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b="1" dirty="0" err="1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showShape</a:t>
              </a:r>
              <a:r>
                <a:rPr lang="en-GB" sz="2000" b="1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pPr marL="792000" lvl="2" indent="-339725">
                <a:defRPr/>
              </a:pPr>
              <a:r>
                <a:rPr lang="en-GB" sz="2000" b="1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		  </a:t>
              </a: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804863" lvl="2" indent="-339725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GB" b="1" i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GB" b="1" i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(“This should not be hidden”);</a:t>
              </a:r>
              <a:endParaRPr lang="en-GB" sz="20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804863" lvl="2" indent="-339725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	   }</a:t>
              </a:r>
            </a:p>
            <a:p>
              <a:pPr marL="804863" lvl="2" indent="-339725">
                <a:defRPr/>
              </a:pPr>
              <a:r>
                <a:rPr lang="en-GB" sz="20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11125" y="4645025"/>
            <a:ext cx="8645525" cy="2124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anchor="ctr"/>
          <a:lstStyle/>
          <a:p>
            <a:pPr marL="804863" lvl="2" indent="-339725">
              <a:lnSpc>
                <a:spcPct val="150000"/>
              </a:lnSpc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Rectangle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pPr marL="792000" lvl="2" indent="-339725"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void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showShape</a:t>
            </a:r>
            <a:r>
              <a:rPr lang="en-GB" sz="20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GB" sz="20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000" b="1" i="1" dirty="0">
                <a:solidFill>
                  <a:srgbClr val="FF0000"/>
                </a:solidFill>
              </a:rPr>
              <a:t>cannot</a:t>
            </a:r>
            <a:r>
              <a:rPr lang="en-IN" sz="2000" b="1" i="1" dirty="0">
                <a:solidFill>
                  <a:srgbClr val="00B050"/>
                </a:solidFill>
              </a:rPr>
              <a:t> be overridden</a:t>
            </a:r>
            <a:endParaRPr lang="en-GB" sz="2000" b="1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792000" lvl="2" indent="-339725">
              <a:defRPr/>
            </a:pPr>
            <a:r>
              <a:rPr lang="en-GB" sz="20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b="1" i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GB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(“Can’t be overridden ..”);</a:t>
            </a:r>
            <a:endParaRPr lang="en-GB" sz="2000" b="1" i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Final Variable</a:t>
            </a:r>
            <a:endParaRPr lang="en-GB" smtClean="0"/>
          </a:p>
        </p:txBody>
      </p:sp>
      <p:sp>
        <p:nvSpPr>
          <p:cNvPr id="54275" name="Content Placeholder 3"/>
          <p:cNvSpPr>
            <a:spLocks noGrp="1"/>
          </p:cNvSpPr>
          <p:nvPr>
            <p:ph idx="1"/>
          </p:nvPr>
        </p:nvSpPr>
        <p:spPr>
          <a:xfrm>
            <a:off x="44450" y="1301750"/>
            <a:ext cx="8545513" cy="671513"/>
          </a:xfrm>
        </p:spPr>
        <p:txBody>
          <a:bodyPr/>
          <a:lstStyle/>
          <a:p>
            <a:pPr marL="376238" indent="-342900"/>
            <a:r>
              <a:rPr lang="en-IN" i="1" smtClean="0">
                <a:solidFill>
                  <a:srgbClr val="FF0000"/>
                </a:solidFill>
              </a:rPr>
              <a:t>are constants that can-not be modified.</a:t>
            </a:r>
            <a:endParaRPr lang="en-IN" i="1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6838" y="2424113"/>
            <a:ext cx="8645525" cy="2138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anchor="ctr"/>
          <a:lstStyle/>
          <a:p>
            <a:pPr marL="804863" lvl="2" indent="-339725">
              <a:lnSpc>
                <a:spcPct val="150000"/>
              </a:lnSpc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RNS {</a:t>
            </a:r>
          </a:p>
          <a:p>
            <a:pPr marL="792000" lvl="2" indent="-339725">
              <a:spcBef>
                <a:spcPts val="600"/>
              </a:spcBef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GB" sz="2000" b="1" i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MAX = 20;</a:t>
            </a:r>
          </a:p>
          <a:p>
            <a:pPr marL="792000" lvl="2" indent="-339725">
              <a:spcBef>
                <a:spcPts val="600"/>
              </a:spcBef>
              <a:defRPr/>
            </a:pPr>
            <a:r>
              <a:rPr lang="en-GB" sz="20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---</a:t>
            </a:r>
          </a:p>
          <a:p>
            <a:pPr marL="792000" lvl="2" indent="-339725">
              <a:spcBef>
                <a:spcPts val="600"/>
              </a:spcBef>
              <a:defRPr/>
            </a:pPr>
            <a:r>
              <a:rPr lang="en-GB" sz="20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---</a:t>
            </a:r>
            <a:endParaRPr lang="en-GB" sz="20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804863" lvl="2" indent="-339725">
              <a:defRPr/>
            </a:pPr>
            <a:r>
              <a:rPr lang="en-GB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More on Final Variable</a:t>
            </a:r>
            <a:endParaRPr lang="en-GB" smtClean="0"/>
          </a:p>
        </p:txBody>
      </p:sp>
      <p:sp>
        <p:nvSpPr>
          <p:cNvPr id="55299" name="Content Placeholder 3"/>
          <p:cNvSpPr>
            <a:spLocks noGrp="1"/>
          </p:cNvSpPr>
          <p:nvPr>
            <p:ph idx="1"/>
          </p:nvPr>
        </p:nvSpPr>
        <p:spPr>
          <a:xfrm>
            <a:off x="44450" y="1301750"/>
            <a:ext cx="8545513" cy="2300288"/>
          </a:xfrm>
        </p:spPr>
        <p:txBody>
          <a:bodyPr/>
          <a:lstStyle/>
          <a:p>
            <a:pPr marL="376238" indent="-342900"/>
            <a:r>
              <a:rPr lang="en-IN" i="1" smtClean="0">
                <a:solidFill>
                  <a:srgbClr val="FF0000"/>
                </a:solidFill>
              </a:rPr>
              <a:t>Non-static</a:t>
            </a:r>
            <a:r>
              <a:rPr lang="en-IN" i="1" smtClean="0"/>
              <a:t> final variable</a:t>
            </a:r>
          </a:p>
          <a:p>
            <a:pPr marL="376238" indent="-342900"/>
            <a:r>
              <a:rPr lang="en-IN" i="1" smtClean="0">
                <a:solidFill>
                  <a:srgbClr val="FF0000"/>
                </a:solidFill>
              </a:rPr>
              <a:t>static</a:t>
            </a:r>
            <a:r>
              <a:rPr lang="en-IN" i="1" smtClean="0"/>
              <a:t> final variable</a:t>
            </a:r>
          </a:p>
          <a:p>
            <a:pPr marL="376238" indent="-342900"/>
            <a:r>
              <a:rPr lang="en-IN" i="1" smtClean="0"/>
              <a:t>final parameters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Final Variable</a:t>
            </a:r>
            <a:endParaRPr lang="en-GB" smtClean="0"/>
          </a:p>
        </p:txBody>
      </p:sp>
      <p:sp>
        <p:nvSpPr>
          <p:cNvPr id="56323" name="Content Placeholder 3"/>
          <p:cNvSpPr>
            <a:spLocks noGrp="1"/>
          </p:cNvSpPr>
          <p:nvPr>
            <p:ph idx="1"/>
          </p:nvPr>
        </p:nvSpPr>
        <p:spPr>
          <a:xfrm>
            <a:off x="17463" y="1204913"/>
            <a:ext cx="8543925" cy="3698875"/>
          </a:xfrm>
        </p:spPr>
        <p:txBody>
          <a:bodyPr/>
          <a:lstStyle/>
          <a:p>
            <a:pPr marL="376238" indent="-342900"/>
            <a:r>
              <a:rPr lang="en-IN" i="1" smtClean="0">
                <a:solidFill>
                  <a:srgbClr val="FF0000"/>
                </a:solidFill>
              </a:rPr>
              <a:t>Non-static</a:t>
            </a:r>
            <a:r>
              <a:rPr lang="en-IN" i="1" smtClean="0"/>
              <a:t> final variable </a:t>
            </a:r>
            <a:r>
              <a:rPr lang="en-GB" sz="1800" smtClean="0">
                <a:solidFill>
                  <a:schemeClr val="tx2"/>
                </a:solidFill>
              </a:rPr>
              <a:t>can be initialized only </a:t>
            </a:r>
            <a:r>
              <a:rPr lang="en-GB" sz="1800" smtClean="0">
                <a:solidFill>
                  <a:srgbClr val="FF0000"/>
                </a:solidFill>
              </a:rPr>
              <a:t>once</a:t>
            </a:r>
            <a:endParaRPr lang="en-IN" sz="1800" smtClean="0">
              <a:solidFill>
                <a:srgbClr val="FF0000"/>
              </a:solidFill>
            </a:endParaRPr>
          </a:p>
          <a:p>
            <a:pPr marL="977900" lvl="2" indent="-342900"/>
            <a:r>
              <a:rPr lang="en-IN" smtClean="0">
                <a:latin typeface="Bookman Old Style" pitchFamily="18" charset="0"/>
              </a:rPr>
              <a:t>either </a:t>
            </a:r>
            <a:r>
              <a:rPr lang="en-IN" smtClean="0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initialized </a:t>
            </a:r>
            <a:r>
              <a:rPr lang="en-IN" smtClean="0">
                <a:latin typeface="Trebuchet MS" pitchFamily="34" charset="0"/>
                <a:cs typeface="Courier New" pitchFamily="49" charset="0"/>
              </a:rPr>
              <a:t>with the declaration itself.  </a:t>
            </a:r>
            <a:r>
              <a:rPr lang="en-IN" smtClean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or</a:t>
            </a:r>
          </a:p>
          <a:p>
            <a:pPr marL="977900" lvl="2" indent="-342900"/>
            <a:r>
              <a:rPr lang="en-IN" smtClean="0">
                <a:latin typeface="Bookman Old Style" pitchFamily="18" charset="0"/>
              </a:rPr>
              <a:t>must be </a:t>
            </a:r>
            <a:r>
              <a:rPr lang="en-IN" smtClean="0">
                <a:latin typeface="Trebuchet MS" pitchFamily="34" charset="0"/>
                <a:cs typeface="Courier New" pitchFamily="49" charset="0"/>
              </a:rPr>
              <a:t>Assigned in constructor</a:t>
            </a:r>
          </a:p>
          <a:p>
            <a:pPr marL="977900" lvl="2" indent="-342900"/>
            <a:endParaRPr lang="en-IN" smtClean="0">
              <a:latin typeface="Trebuchet MS" pitchFamily="34" charset="0"/>
              <a:cs typeface="Courier New" pitchFamily="49" charset="0"/>
            </a:endParaRPr>
          </a:p>
          <a:p>
            <a:pPr marL="376238" indent="-342900"/>
            <a:r>
              <a:rPr lang="en-IN" i="1" smtClean="0">
                <a:solidFill>
                  <a:srgbClr val="FF0000"/>
                </a:solidFill>
              </a:rPr>
              <a:t>static</a:t>
            </a:r>
            <a:r>
              <a:rPr lang="en-IN" i="1" smtClean="0"/>
              <a:t> final variable</a:t>
            </a:r>
            <a:endParaRPr lang="en-IN" smtClean="0">
              <a:solidFill>
                <a:srgbClr val="FF0000"/>
              </a:solidFill>
            </a:endParaRPr>
          </a:p>
          <a:p>
            <a:pPr marL="977900" lvl="2" indent="-342900"/>
            <a:r>
              <a:rPr lang="en-GB" smtClean="0">
                <a:solidFill>
                  <a:srgbClr val="F703C9"/>
                </a:solidFill>
                <a:latin typeface="Trebuchet MS" pitchFamily="34" charset="0"/>
              </a:rPr>
              <a:t>must  be </a:t>
            </a:r>
            <a:r>
              <a:rPr lang="en-GB" smtClean="0">
                <a:latin typeface="Trebuchet MS" pitchFamily="34" charset="0"/>
              </a:rPr>
              <a:t>initialized only </a:t>
            </a:r>
            <a:r>
              <a:rPr lang="en-IN" smtClean="0">
                <a:latin typeface="Trebuchet MS" pitchFamily="34" charset="0"/>
                <a:cs typeface="Courier New" pitchFamily="49" charset="0"/>
              </a:rPr>
              <a:t>with the declaration itself.</a:t>
            </a:r>
          </a:p>
          <a:p>
            <a:pPr marL="977900" lvl="2" indent="-342900"/>
            <a:r>
              <a:rPr lang="en-IN" smtClean="0">
                <a:solidFill>
                  <a:srgbClr val="F703C9"/>
                </a:solidFill>
                <a:latin typeface="Trebuchet MS" pitchFamily="34" charset="0"/>
                <a:cs typeface="Courier New" pitchFamily="49" charset="0"/>
              </a:rPr>
              <a:t>Can’t</a:t>
            </a:r>
            <a:r>
              <a:rPr lang="en-IN" smtClean="0">
                <a:latin typeface="Trebuchet MS" pitchFamily="34" charset="0"/>
                <a:cs typeface="Courier New" pitchFamily="49" charset="0"/>
              </a:rPr>
              <a:t>  be assigned in constructor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Final Variable</a:t>
            </a:r>
            <a:endParaRPr lang="en-GB" smtClean="0"/>
          </a:p>
        </p:txBody>
      </p:sp>
      <p:sp>
        <p:nvSpPr>
          <p:cNvPr id="57347" name="Content Placeholder 4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r>
              <a:rPr lang="en-GB" smtClean="0"/>
              <a:t>Example: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 l="16801" t="24414" r="31589" b="40430"/>
          <a:stretch>
            <a:fillRect/>
          </a:stretch>
        </p:blipFill>
        <p:spPr bwMode="auto">
          <a:xfrm>
            <a:off x="-30163" y="1674813"/>
            <a:ext cx="9191626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2951163"/>
            <a:ext cx="9144000" cy="1635125"/>
            <a:chOff x="0" y="2951018"/>
            <a:chExt cx="9143999" cy="1634835"/>
          </a:xfrm>
        </p:grpSpPr>
        <p:sp>
          <p:nvSpPr>
            <p:cNvPr id="5" name="Rectangle 4"/>
            <p:cNvSpPr/>
            <p:nvPr/>
          </p:nvSpPr>
          <p:spPr>
            <a:xfrm>
              <a:off x="0" y="2951018"/>
              <a:ext cx="9143999" cy="512671"/>
            </a:xfrm>
            <a:prstGeom prst="rect">
              <a:avLst/>
            </a:prstGeom>
            <a:noFill/>
            <a:ln w="254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308089"/>
              <a:ext cx="9143999" cy="277764"/>
            </a:xfrm>
            <a:prstGeom prst="rect">
              <a:avLst/>
            </a:prstGeom>
            <a:noFill/>
            <a:ln w="254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Final Variable</a:t>
            </a:r>
            <a:endParaRPr lang="en-GB" smtClean="0"/>
          </a:p>
        </p:txBody>
      </p:sp>
      <p:sp>
        <p:nvSpPr>
          <p:cNvPr id="58371" name="Content Placeholder 3"/>
          <p:cNvSpPr>
            <a:spLocks noGrp="1"/>
          </p:cNvSpPr>
          <p:nvPr>
            <p:ph idx="1"/>
          </p:nvPr>
        </p:nvSpPr>
        <p:spPr>
          <a:xfrm>
            <a:off x="17463" y="1204913"/>
            <a:ext cx="8543925" cy="1690687"/>
          </a:xfrm>
        </p:spPr>
        <p:txBody>
          <a:bodyPr/>
          <a:lstStyle/>
          <a:p>
            <a:pPr marL="376238" indent="-342900"/>
            <a:r>
              <a:rPr lang="en-IN" i="1" smtClean="0"/>
              <a:t>final parameters</a:t>
            </a:r>
            <a:endParaRPr lang="en-IN" smtClean="0">
              <a:solidFill>
                <a:srgbClr val="FF0000"/>
              </a:solidFill>
            </a:endParaRPr>
          </a:p>
          <a:p>
            <a:pPr marL="977900" lvl="2" indent="-342900"/>
            <a:r>
              <a:rPr lang="en-IN" smtClean="0">
                <a:solidFill>
                  <a:srgbClr val="F703C9"/>
                </a:solidFill>
                <a:latin typeface="Trebuchet MS" pitchFamily="34" charset="0"/>
                <a:cs typeface="Courier New" pitchFamily="49" charset="0"/>
              </a:rPr>
              <a:t>Can’t</a:t>
            </a:r>
            <a:r>
              <a:rPr lang="en-IN" smtClean="0">
                <a:latin typeface="Trebuchet MS" pitchFamily="34" charset="0"/>
                <a:cs typeface="Courier New" pitchFamily="49" charset="0"/>
              </a:rPr>
              <a:t>  be modified by the method. </a:t>
            </a:r>
          </a:p>
          <a:p>
            <a:pPr marL="977900" lvl="2" indent="-342900"/>
            <a:r>
              <a:rPr lang="en-IN" smtClean="0">
                <a:latin typeface="Trebuchet MS" pitchFamily="34" charset="0"/>
                <a:cs typeface="Courier New" pitchFamily="49" charset="0"/>
              </a:rPr>
              <a:t>Generally Used to copy values into instance variables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1788" y="2620963"/>
            <a:ext cx="7496175" cy="4167187"/>
            <a:chOff x="331658" y="2620875"/>
            <a:chExt cx="7496160" cy="4167850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/>
            <a:srcRect l="19217" t="24805" r="42679" b="33594"/>
            <a:stretch>
              <a:fillRect/>
            </a:stretch>
          </p:blipFill>
          <p:spPr bwMode="auto">
            <a:xfrm>
              <a:off x="1004757" y="2940013"/>
              <a:ext cx="6823061" cy="384871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58376" name="Rectangle 4"/>
            <p:cNvSpPr>
              <a:spLocks noChangeArrowheads="1"/>
            </p:cNvSpPr>
            <p:nvPr/>
          </p:nvSpPr>
          <p:spPr bwMode="auto">
            <a:xfrm>
              <a:off x="331658" y="2620875"/>
              <a:ext cx="9220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0000FF"/>
                  </a:solidFill>
                </a:rPr>
                <a:t>Example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5400000">
            <a:off x="4683126" y="3505200"/>
            <a:ext cx="830262" cy="1666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8000" y="4557713"/>
            <a:ext cx="1625600" cy="1301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The object class</a:t>
            </a:r>
            <a:endParaRPr lang="en-GB" smtClean="0"/>
          </a:p>
        </p:txBody>
      </p:sp>
      <p:sp>
        <p:nvSpPr>
          <p:cNvPr id="59395" name="Content Placeholder 3"/>
          <p:cNvSpPr>
            <a:spLocks noGrp="1"/>
          </p:cNvSpPr>
          <p:nvPr>
            <p:ph idx="1"/>
          </p:nvPr>
        </p:nvSpPr>
        <p:spPr>
          <a:xfrm>
            <a:off x="17463" y="1204913"/>
            <a:ext cx="8848725" cy="1690687"/>
          </a:xfrm>
        </p:spPr>
        <p:txBody>
          <a:bodyPr/>
          <a:lstStyle/>
          <a:p>
            <a:pPr marL="376238" indent="-342900"/>
            <a:r>
              <a:rPr lang="en-IN" i="1" smtClean="0">
                <a:solidFill>
                  <a:srgbClr val="FF0000"/>
                </a:solidFill>
              </a:rPr>
              <a:t>java.lang.Object</a:t>
            </a:r>
            <a:r>
              <a:rPr lang="en-IN" i="1" smtClean="0"/>
              <a:t> </a:t>
            </a:r>
            <a:r>
              <a:rPr lang="en-IN" i="1" smtClean="0">
                <a:solidFill>
                  <a:schemeClr val="tx2"/>
                </a:solidFill>
              </a:rPr>
              <a:t>class is the root of the class hierarchy. </a:t>
            </a:r>
            <a:endParaRPr lang="en-GB" i="1" smtClean="0">
              <a:solidFill>
                <a:schemeClr val="tx2"/>
              </a:solidFill>
            </a:endParaRPr>
          </a:p>
          <a:p>
            <a:pPr marL="376238" indent="-342900"/>
            <a:r>
              <a:rPr lang="en-IN" i="1" smtClean="0">
                <a:solidFill>
                  <a:schemeClr val="tx2"/>
                </a:solidFill>
              </a:rPr>
              <a:t>Every class has </a:t>
            </a:r>
            <a:r>
              <a:rPr lang="en-IN" i="1" smtClean="0"/>
              <a:t>Object </a:t>
            </a:r>
            <a:r>
              <a:rPr lang="en-IN" i="1" smtClean="0">
                <a:solidFill>
                  <a:schemeClr val="tx2"/>
                </a:solidFill>
              </a:rPr>
              <a:t>as a</a:t>
            </a:r>
            <a:r>
              <a:rPr lang="en-IN" i="1" smtClean="0"/>
              <a:t> superclass. </a:t>
            </a:r>
            <a:endParaRPr lang="en-GB" i="1" smtClean="0"/>
          </a:p>
        </p:txBody>
      </p:sp>
      <p:pic>
        <p:nvPicPr>
          <p:cNvPr id="59396" name="Picture 8" descr="object class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2947988"/>
            <a:ext cx="7834312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374650" y="6305550"/>
            <a:ext cx="8215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6238" indent="-342900"/>
            <a:r>
              <a:rPr lang="en-IN" b="1" i="1" dirty="0">
                <a:solidFill>
                  <a:schemeClr val="tx2"/>
                </a:solidFill>
                <a:latin typeface="Trebuchet MS" pitchFamily="34" charset="0"/>
              </a:rPr>
              <a:t>Every class you </a:t>
            </a:r>
            <a:r>
              <a:rPr lang="en-IN" b="1" i="1" dirty="0">
                <a:solidFill>
                  <a:srgbClr val="FF0000"/>
                </a:solidFill>
                <a:latin typeface="Trebuchet MS" pitchFamily="34" charset="0"/>
              </a:rPr>
              <a:t>use</a:t>
            </a:r>
            <a:r>
              <a:rPr lang="en-IN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IN" b="1" i="1" dirty="0">
                <a:latin typeface="Trebuchet MS" pitchFamily="34" charset="0"/>
              </a:rPr>
              <a:t>or </a:t>
            </a:r>
            <a:r>
              <a:rPr lang="en-IN" b="1" i="1" dirty="0">
                <a:solidFill>
                  <a:srgbClr val="FF0000"/>
                </a:solidFill>
                <a:latin typeface="Trebuchet MS" pitchFamily="34" charset="0"/>
              </a:rPr>
              <a:t>inherits</a:t>
            </a:r>
            <a:r>
              <a:rPr lang="en-IN" b="1" i="1" dirty="0">
                <a:latin typeface="Trebuchet MS" pitchFamily="34" charset="0"/>
              </a:rPr>
              <a:t> </a:t>
            </a:r>
            <a:r>
              <a:rPr lang="en-IN" b="1" i="1" dirty="0">
                <a:solidFill>
                  <a:schemeClr val="tx2"/>
                </a:solidFill>
                <a:latin typeface="Trebuchet MS" pitchFamily="34" charset="0"/>
              </a:rPr>
              <a:t>the instance </a:t>
            </a:r>
            <a:r>
              <a:rPr lang="en-IN" b="1" dirty="0">
                <a:solidFill>
                  <a:schemeClr val="tx2"/>
                </a:solidFill>
                <a:latin typeface="Trebuchet MS" pitchFamily="34" charset="0"/>
              </a:rPr>
              <a:t>methods of </a:t>
            </a:r>
            <a:r>
              <a:rPr lang="en-IN" sz="1600" b="1" dirty="0">
                <a:solidFill>
                  <a:srgbClr val="FF0000"/>
                </a:solidFill>
                <a:latin typeface="Trebuchet MS" pitchFamily="34" charset="0"/>
              </a:rPr>
              <a:t>Object</a:t>
            </a:r>
            <a:r>
              <a:rPr lang="en-IN" sz="1600" b="1" dirty="0">
                <a:latin typeface="Trebuchet MS" pitchFamily="34" charset="0"/>
              </a:rPr>
              <a:t> class</a:t>
            </a:r>
            <a:r>
              <a:rPr lang="en-IN" sz="2000" b="1" dirty="0">
                <a:latin typeface="Trebuchet MS" pitchFamily="34" charset="0"/>
              </a:rPr>
              <a:t>.</a:t>
            </a:r>
            <a:endParaRPr lang="en-GB" b="1" dirty="0"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288" y="1122363"/>
            <a:ext cx="9129712" cy="817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41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The object class</a:t>
            </a:r>
            <a:endParaRPr lang="en-GB" smtClean="0"/>
          </a:p>
        </p:txBody>
      </p:sp>
      <p:sp>
        <p:nvSpPr>
          <p:cNvPr id="60420" name="Content Placeholder 3"/>
          <p:cNvSpPr>
            <a:spLocks noGrp="1"/>
          </p:cNvSpPr>
          <p:nvPr>
            <p:ph idx="1"/>
          </p:nvPr>
        </p:nvSpPr>
        <p:spPr>
          <a:xfrm>
            <a:off x="17463" y="1204913"/>
            <a:ext cx="8848725" cy="735012"/>
          </a:xfrm>
        </p:spPr>
        <p:txBody>
          <a:bodyPr>
            <a:normAutofit fontScale="77500" lnSpcReduction="20000"/>
          </a:bodyPr>
          <a:lstStyle/>
          <a:p>
            <a:pPr marL="376238" indent="-342900"/>
            <a:r>
              <a:rPr lang="en-IN" smtClean="0">
                <a:solidFill>
                  <a:schemeClr val="tx2"/>
                </a:solidFill>
              </a:rPr>
              <a:t>Consider you have a </a:t>
            </a:r>
            <a:r>
              <a:rPr lang="en-IN" smtClean="0"/>
              <a:t>Super-class</a:t>
            </a:r>
            <a:r>
              <a:rPr lang="en-IN" smtClean="0">
                <a:solidFill>
                  <a:schemeClr val="tx2"/>
                </a:solidFill>
              </a:rPr>
              <a:t> called </a:t>
            </a:r>
            <a:r>
              <a:rPr lang="en-IN" i="1" smtClean="0">
                <a:solidFill>
                  <a:srgbClr val="FF0000"/>
                </a:solidFill>
              </a:rPr>
              <a:t>Circle</a:t>
            </a:r>
            <a:r>
              <a:rPr lang="en-IN" smtClean="0">
                <a:solidFill>
                  <a:schemeClr val="tx2"/>
                </a:solidFill>
              </a:rPr>
              <a:t> and </a:t>
            </a:r>
            <a:r>
              <a:rPr lang="en-IN" smtClean="0"/>
              <a:t>Subclass</a:t>
            </a:r>
            <a:r>
              <a:rPr lang="en-IN" smtClean="0">
                <a:solidFill>
                  <a:schemeClr val="tx2"/>
                </a:solidFill>
              </a:rPr>
              <a:t> called </a:t>
            </a:r>
            <a:r>
              <a:rPr lang="en-IN" i="1" smtClean="0">
                <a:solidFill>
                  <a:srgbClr val="FF0000"/>
                </a:solidFill>
              </a:rPr>
              <a:t>PlaneCircle</a:t>
            </a:r>
            <a:r>
              <a:rPr lang="en-IN" smtClean="0">
                <a:solidFill>
                  <a:schemeClr val="tx2"/>
                </a:solidFill>
              </a:rPr>
              <a:t> then it can be viewed as shown below</a:t>
            </a:r>
            <a:endParaRPr lang="en-GB" i="1" smtClean="0">
              <a:solidFill>
                <a:schemeClr val="tx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4675" y="2311400"/>
            <a:ext cx="2251075" cy="2897188"/>
            <a:chOff x="1929" y="6235"/>
            <a:chExt cx="3029" cy="2840"/>
          </a:xfrm>
        </p:grpSpPr>
        <p:sp>
          <p:nvSpPr>
            <p:cNvPr id="60424" name="Rectangle 3"/>
            <p:cNvSpPr>
              <a:spLocks noChangeArrowheads="1"/>
            </p:cNvSpPr>
            <p:nvPr/>
          </p:nvSpPr>
          <p:spPr bwMode="auto">
            <a:xfrm>
              <a:off x="1929" y="6235"/>
              <a:ext cx="3029" cy="2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sz="2800" b="1">
                <a:solidFill>
                  <a:schemeClr val="tx2"/>
                </a:solidFill>
              </a:endParaRPr>
            </a:p>
          </p:txBody>
        </p:sp>
        <p:sp>
          <p:nvSpPr>
            <p:cNvPr id="60425" name="Rectangle 4"/>
            <p:cNvSpPr>
              <a:spLocks noChangeArrowheads="1"/>
            </p:cNvSpPr>
            <p:nvPr/>
          </p:nvSpPr>
          <p:spPr bwMode="auto">
            <a:xfrm>
              <a:off x="2337" y="6657"/>
              <a:ext cx="2105" cy="5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b="1">
                  <a:solidFill>
                    <a:schemeClr val="tx2"/>
                  </a:solidFill>
                  <a:latin typeface="Calibri" pitchFamily="34" charset="0"/>
                </a:rPr>
                <a:t>Circle</a:t>
              </a:r>
              <a:endParaRPr lang="en-US" sz="2800" b="1">
                <a:solidFill>
                  <a:schemeClr val="tx2"/>
                </a:solidFill>
              </a:endParaRPr>
            </a:p>
          </p:txBody>
        </p:sp>
        <p:sp>
          <p:nvSpPr>
            <p:cNvPr id="60426" name="Rectangle 5"/>
            <p:cNvSpPr>
              <a:spLocks noChangeArrowheads="1"/>
            </p:cNvSpPr>
            <p:nvPr/>
          </p:nvSpPr>
          <p:spPr bwMode="auto">
            <a:xfrm>
              <a:off x="2339" y="7765"/>
              <a:ext cx="2105" cy="5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b="1">
                  <a:solidFill>
                    <a:schemeClr val="tx2"/>
                  </a:solidFill>
                  <a:latin typeface="Calibri" pitchFamily="34" charset="0"/>
                </a:rPr>
                <a:t>PlaneCircle</a:t>
              </a:r>
              <a:endParaRPr lang="en-US" sz="2800" b="1">
                <a:solidFill>
                  <a:schemeClr val="tx2"/>
                </a:solidFill>
              </a:endParaRPr>
            </a:p>
          </p:txBody>
        </p:sp>
        <p:cxnSp>
          <p:nvCxnSpPr>
            <p:cNvPr id="60427" name="AutoShape 6"/>
            <p:cNvCxnSpPr>
              <a:cxnSpLocks noChangeShapeType="1"/>
            </p:cNvCxnSpPr>
            <p:nvPr/>
          </p:nvCxnSpPr>
          <p:spPr bwMode="auto">
            <a:xfrm flipV="1">
              <a:off x="3325" y="7200"/>
              <a:ext cx="0" cy="5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0428" name="Text Box 7"/>
            <p:cNvSpPr txBox="1">
              <a:spLocks noChangeArrowheads="1"/>
            </p:cNvSpPr>
            <p:nvPr/>
          </p:nvSpPr>
          <p:spPr bwMode="auto">
            <a:xfrm>
              <a:off x="1985" y="8558"/>
              <a:ext cx="2694" cy="4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GB" sz="1600" b="1">
                  <a:solidFill>
                    <a:schemeClr val="tx2"/>
                  </a:solidFill>
                  <a:latin typeface="Calibri" pitchFamily="34" charset="0"/>
                </a:rPr>
                <a:t>Your class structure</a:t>
              </a:r>
              <a:endParaRPr lang="en-US" sz="2800" b="1">
                <a:solidFill>
                  <a:schemeClr val="tx2"/>
                </a:solidFill>
              </a:endParaRPr>
            </a:p>
          </p:txBody>
        </p:sp>
      </p:grpSp>
      <p:pic>
        <p:nvPicPr>
          <p:cNvPr id="60422" name="Picture 11" descr="fig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308225"/>
            <a:ext cx="6003925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378325" y="2549525"/>
            <a:ext cx="3241675" cy="525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Methods of The object class</a:t>
            </a:r>
            <a:endParaRPr lang="en-GB" smtClean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14288" y="941388"/>
          <a:ext cx="9144000" cy="5559710"/>
        </p:xfrm>
        <a:graphic>
          <a:graphicData uri="http://schemas.openxmlformats.org/drawingml/2006/table">
            <a:tbl>
              <a:tblPr/>
              <a:tblGrid>
                <a:gridCol w="3899188"/>
                <a:gridCol w="5244812"/>
              </a:tblGrid>
              <a:tr h="641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Method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1581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public boolean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equals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b="1" i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 </a:t>
                      </a:r>
                      <a:r>
                        <a:rPr lang="en-US" sz="1600" b="1" i="1" dirty="0" err="1">
                          <a:solidFill>
                            <a:srgbClr val="CC0099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)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compares the given object to this object.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236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protected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Object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clone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() 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throws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CloneNotSupportedException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creates and returns the exact copy (clone) of this object.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581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public String 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toString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()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string representation of this object.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106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public final void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notify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()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wakes up single thread, waiting on this object's monitor.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166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public final void 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notifyAll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()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wakes up all the threads, waiting on this object's monitor.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Methods of The object class</a:t>
            </a:r>
            <a:endParaRPr lang="en-GB" smtClean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0" y="1093788"/>
          <a:ext cx="9144000" cy="5347852"/>
        </p:xfrm>
        <a:graphic>
          <a:graphicData uri="http://schemas.openxmlformats.org/drawingml/2006/table">
            <a:tbl>
              <a:tblPr/>
              <a:tblGrid>
                <a:gridCol w="3899188"/>
                <a:gridCol w="5244812"/>
              </a:tblGrid>
              <a:tr h="6191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Method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7346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public final void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wait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b="1" i="1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long </a:t>
                      </a:r>
                      <a:r>
                        <a:rPr lang="en-US" sz="1600" b="1" i="1" dirty="0">
                          <a:solidFill>
                            <a:srgbClr val="CC0099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timeout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throws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InterruptedException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causes the current thread to wait for the specified milliseconds, until another thread notifies (invokes notify() or </a:t>
                      </a:r>
                      <a:r>
                        <a:rPr lang="en-US" sz="1800" b="1" dirty="0" err="1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notifyAll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() method).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162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public final void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wait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()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throws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InterruptedException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causes the current thread to wait, until another thread notifies (invokes notify() or </a:t>
                      </a:r>
                      <a:r>
                        <a:rPr lang="en-US" sz="1800" b="1" dirty="0" err="1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notifyAll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() method).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30"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protected void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finalize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()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throws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Throwable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 invoked by the garbage collector before object is being garbage collected.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u="sng" smtClean="0"/>
              <a:t>Types of Inheritance</a:t>
            </a:r>
            <a:endParaRPr lang="en-US" smtClean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211138" y="1465263"/>
            <a:ext cx="3514725" cy="404812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IN" smtClean="0">
                <a:solidFill>
                  <a:srgbClr val="FF0000"/>
                </a:solidFill>
              </a:rPr>
              <a:t>Extending</a:t>
            </a:r>
            <a:r>
              <a:rPr lang="en-IN" smtClean="0"/>
              <a:t> a class</a:t>
            </a:r>
          </a:p>
        </p:txBody>
      </p:sp>
      <p:pic>
        <p:nvPicPr>
          <p:cNvPr id="11268" name="Picture 6" descr="http://www.studytonight.com/java/images/types-of-inherit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1957388"/>
            <a:ext cx="6994525" cy="380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715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Difference between Interface &amp; Abstract</a:t>
            </a:r>
          </a:p>
        </p:txBody>
      </p:sp>
      <p:sp>
        <p:nvSpPr>
          <p:cNvPr id="63491" name="Content Placeholder 3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endParaRPr lang="en-GB" smtClean="0"/>
          </a:p>
        </p:txBody>
      </p:sp>
      <p:pic>
        <p:nvPicPr>
          <p:cNvPr id="63492" name="irc_mi" descr="http://i.stack.imgur.com/pghv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163" y="1217613"/>
            <a:ext cx="9201151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Using </a:t>
            </a:r>
            <a:r>
              <a:rPr lang="en-IN" u="sng" smtClean="0"/>
              <a:t>super</a:t>
            </a:r>
            <a:r>
              <a:rPr lang="en-IN" smtClean="0"/>
              <a:t>  class reference</a:t>
            </a:r>
            <a:endParaRPr lang="en-US" smtClean="0"/>
          </a:p>
        </p:txBody>
      </p:sp>
      <p:sp>
        <p:nvSpPr>
          <p:cNvPr id="64515" name="Content Placeholder 5"/>
          <p:cNvSpPr>
            <a:spLocks noGrp="1"/>
          </p:cNvSpPr>
          <p:nvPr>
            <p:ph idx="1"/>
          </p:nvPr>
        </p:nvSpPr>
        <p:spPr>
          <a:xfrm>
            <a:off x="7938" y="1219200"/>
            <a:ext cx="8482012" cy="53657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i="1" smtClean="0"/>
              <a:t>Why need superclass reference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509713" y="1597025"/>
            <a:ext cx="7140575" cy="2471738"/>
            <a:chOff x="1509476" y="1277266"/>
            <a:chExt cx="7141029" cy="24729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252676" y="1277266"/>
              <a:ext cx="1422400" cy="905422"/>
              <a:chOff x="3018971" y="1814286"/>
              <a:chExt cx="1422400" cy="10595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19145" y="1814286"/>
                <a:ext cx="1422490" cy="1059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047722" y="1868187"/>
                <a:ext cx="1335171" cy="40146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Animal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7722" y="2230623"/>
                <a:ext cx="1335171" cy="58547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509476" y="2772237"/>
              <a:ext cx="1422400" cy="905422"/>
              <a:chOff x="3018971" y="1814286"/>
              <a:chExt cx="1422400" cy="105954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18971" y="1813827"/>
                <a:ext cx="1422490" cy="1059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47548" y="1867727"/>
                <a:ext cx="1335171" cy="40146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Dog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7548" y="2230164"/>
                <a:ext cx="1335171" cy="58547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 err="1">
                    <a:latin typeface="Trebuchet MS" pitchFamily="34" charset="0"/>
                  </a:rPr>
                  <a:t>isPet</a:t>
                </a:r>
                <a:r>
                  <a:rPr lang="en-GB" b="1" i="1" dirty="0">
                    <a:latin typeface="Trebuchet MS" pitchFamily="34" charset="0"/>
                  </a:rPr>
                  <a:t>()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252676" y="2844808"/>
              <a:ext cx="1422400" cy="905422"/>
              <a:chOff x="3018971" y="1814286"/>
              <a:chExt cx="1422400" cy="10595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19145" y="1814401"/>
                <a:ext cx="1422490" cy="1059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7722" y="1868301"/>
                <a:ext cx="1335171" cy="40146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Snake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7722" y="2230737"/>
                <a:ext cx="1335171" cy="58547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wild()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7228105" y="2714179"/>
              <a:ext cx="1422400" cy="905422"/>
              <a:chOff x="3018971" y="1814286"/>
              <a:chExt cx="1422400" cy="105954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018881" y="1814856"/>
                <a:ext cx="1422490" cy="1059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47458" y="1868756"/>
                <a:ext cx="1335171" cy="40146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Man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7458" y="2231193"/>
                <a:ext cx="1335171" cy="58547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061019" y="2133868"/>
              <a:ext cx="5821025" cy="757470"/>
              <a:chOff x="1567543" y="2557772"/>
              <a:chExt cx="5821025" cy="88640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566897" y="2917747"/>
                <a:ext cx="5820145" cy="130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408197" y="3120474"/>
                <a:ext cx="347566" cy="158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" idx="2"/>
                <a:endCxn id="14" idx="0"/>
              </p:cNvCxnSpPr>
              <p:nvPr/>
            </p:nvCxnSpPr>
            <p:spPr>
              <a:xfrm rot="5400000">
                <a:off x="4012251" y="2999663"/>
                <a:ext cx="886572" cy="158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7213123" y="3076796"/>
                <a:ext cx="349425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33"/>
          <p:cNvSpPr/>
          <p:nvPr/>
        </p:nvSpPr>
        <p:spPr>
          <a:xfrm>
            <a:off x="757238" y="4484688"/>
            <a:ext cx="2655887" cy="1363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4625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174625">
              <a:spcBef>
                <a:spcPts val="1200"/>
              </a:spcBef>
              <a:defRPr/>
            </a:pP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dog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.isPet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73463" y="4470400"/>
            <a:ext cx="2771775" cy="1363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4625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Snake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sn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Snake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174625">
              <a:spcBef>
                <a:spcPts val="1200"/>
              </a:spcBef>
              <a:defRPr/>
            </a:pP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sn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.wild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  <a:endParaRPr lang="en-US" b="1" i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46838" y="4425950"/>
            <a:ext cx="2655887" cy="136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4625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Man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man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Man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174625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man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  <a:endParaRPr lang="en-US" b="1" i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1375" y="6022975"/>
            <a:ext cx="7881938" cy="53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4625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Need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  many different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references…</a:t>
            </a:r>
            <a:endParaRPr lang="en-US" b="1" i="1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Using super  class </a:t>
            </a:r>
            <a:r>
              <a:rPr lang="en-IN" u="sng" smtClean="0"/>
              <a:t>reference</a:t>
            </a:r>
            <a:endParaRPr lang="en-US" u="sng" smtClean="0"/>
          </a:p>
        </p:txBody>
      </p:sp>
      <p:sp>
        <p:nvSpPr>
          <p:cNvPr id="65539" name="Content Placeholder 5"/>
          <p:cNvSpPr>
            <a:spLocks noGrp="1"/>
          </p:cNvSpPr>
          <p:nvPr>
            <p:ph idx="1"/>
          </p:nvPr>
        </p:nvSpPr>
        <p:spPr>
          <a:xfrm>
            <a:off x="7938" y="1219200"/>
            <a:ext cx="8482012" cy="53657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i="1" smtClean="0"/>
              <a:t>With </a:t>
            </a:r>
            <a:r>
              <a:rPr i="1" smtClean="0">
                <a:solidFill>
                  <a:srgbClr val="FF0000"/>
                </a:solidFill>
              </a:rPr>
              <a:t>superclass</a:t>
            </a:r>
            <a:r>
              <a:rPr i="1" smtClean="0"/>
              <a:t> reference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438400" y="1044575"/>
            <a:ext cx="6211888" cy="2308225"/>
            <a:chOff x="1509476" y="1277266"/>
            <a:chExt cx="7141029" cy="24729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252676" y="1277266"/>
              <a:ext cx="1422400" cy="905422"/>
              <a:chOff x="3018971" y="1814286"/>
              <a:chExt cx="1422400" cy="10595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18671" y="1814286"/>
                <a:ext cx="1423461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047870" y="1868025"/>
                <a:ext cx="1335863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Animal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7870" y="2230262"/>
                <a:ext cx="1335863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509476" y="2772237"/>
              <a:ext cx="1422400" cy="905422"/>
              <a:chOff x="3018971" y="1814286"/>
              <a:chExt cx="1422400" cy="105954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18971" y="1814325"/>
                <a:ext cx="1421637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48170" y="1868063"/>
                <a:ext cx="1334039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Dog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8170" y="2230299"/>
                <a:ext cx="1334039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 err="1">
                    <a:latin typeface="Trebuchet MS" pitchFamily="34" charset="0"/>
                  </a:rPr>
                  <a:t>isPet</a:t>
                </a:r>
                <a:r>
                  <a:rPr lang="en-GB" b="1" i="1" dirty="0">
                    <a:latin typeface="Trebuchet MS" pitchFamily="34" charset="0"/>
                  </a:rPr>
                  <a:t>()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252676" y="2844808"/>
              <a:ext cx="1422400" cy="905422"/>
              <a:chOff x="3018971" y="1814286"/>
              <a:chExt cx="1422400" cy="10595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18671" y="1814983"/>
                <a:ext cx="1423461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7870" y="1868722"/>
                <a:ext cx="1335863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Snake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7870" y="2230959"/>
                <a:ext cx="1335863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wild()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7228105" y="2714179"/>
              <a:ext cx="1422400" cy="905422"/>
              <a:chOff x="3018971" y="1814286"/>
              <a:chExt cx="1422400" cy="105954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019734" y="1814594"/>
                <a:ext cx="1421637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48934" y="1868332"/>
                <a:ext cx="1334039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Man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8934" y="2230569"/>
                <a:ext cx="1334039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061019" y="2133868"/>
              <a:ext cx="5821025" cy="757470"/>
              <a:chOff x="1567543" y="2557772"/>
              <a:chExt cx="5821025" cy="88640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567135" y="2918722"/>
                <a:ext cx="5821589" cy="13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408577" y="3121733"/>
                <a:ext cx="34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" idx="2"/>
                <a:endCxn id="14" idx="0"/>
              </p:cNvCxnSpPr>
              <p:nvPr/>
            </p:nvCxnSpPr>
            <p:spPr>
              <a:xfrm rot="5400000">
                <a:off x="4012274" y="3000407"/>
                <a:ext cx="885688" cy="182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7213660" y="3078029"/>
                <a:ext cx="348305" cy="18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33"/>
          <p:cNvSpPr/>
          <p:nvPr/>
        </p:nvSpPr>
        <p:spPr>
          <a:xfrm>
            <a:off x="1871663" y="3441700"/>
            <a:ext cx="5618162" cy="3033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;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 dirty="0">
                <a:solidFill>
                  <a:srgbClr val="339966"/>
                </a:solidFill>
                <a:latin typeface="Trebuchet MS" pitchFamily="34" charset="0"/>
              </a:rPr>
              <a:t>// </a:t>
            </a:r>
            <a:r>
              <a:rPr lang="en-US" sz="1600" b="1" i="1" dirty="0" err="1">
                <a:solidFill>
                  <a:srgbClr val="339966"/>
                </a:solidFill>
                <a:latin typeface="Trebuchet MS" pitchFamily="34" charset="0"/>
              </a:rPr>
              <a:t>SuperClass</a:t>
            </a:r>
            <a:r>
              <a:rPr lang="en-US" sz="1600" b="1" i="1" dirty="0">
                <a:solidFill>
                  <a:srgbClr val="339966"/>
                </a:solidFill>
                <a:latin typeface="Trebuchet MS" pitchFamily="34" charset="0"/>
              </a:rPr>
              <a:t> reference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Dog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.isPet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Snake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 err="1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.wild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=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Man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</a:t>
            </a:r>
          </a:p>
          <a:p>
            <a:pPr marL="631825" lvl="1"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animal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.eat();</a:t>
            </a: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74625" y="2051050"/>
            <a:ext cx="6115050" cy="3727450"/>
            <a:chOff x="174138" y="2051281"/>
            <a:chExt cx="6115817" cy="3726936"/>
          </a:xfrm>
        </p:grpSpPr>
        <p:sp>
          <p:nvSpPr>
            <p:cNvPr id="28" name="Rectangle 27"/>
            <p:cNvSpPr/>
            <p:nvPr/>
          </p:nvSpPr>
          <p:spPr>
            <a:xfrm>
              <a:off x="2493767" y="4835372"/>
              <a:ext cx="3781899" cy="290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288000" anchor="ctr"/>
            <a:lstStyle/>
            <a:p>
              <a:pPr algn="r">
                <a:defRPr/>
              </a:pPr>
              <a:r>
                <a:rPr lang="en-GB" sz="1200" b="1" dirty="0">
                  <a:solidFill>
                    <a:srgbClr val="FF0000"/>
                  </a:solidFill>
                </a:rPr>
                <a:t>	// ERROR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06469" y="5486157"/>
              <a:ext cx="3783486" cy="29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288000" anchor="ctr"/>
            <a:lstStyle/>
            <a:p>
              <a:pPr algn="r">
                <a:defRPr/>
              </a:pPr>
              <a:r>
                <a:rPr lang="en-GB" sz="1200" b="1" dirty="0">
                  <a:solidFill>
                    <a:srgbClr val="FF0000"/>
                  </a:solidFill>
                </a:rPr>
                <a:t>	// ERROR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4138" y="2051281"/>
              <a:ext cx="2200551" cy="11555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2000" b="1" dirty="0">
                  <a:solidFill>
                    <a:srgbClr val="FF0000"/>
                  </a:solidFill>
                </a:rPr>
                <a:t>Problems </a:t>
              </a:r>
              <a:r>
                <a:rPr lang="en-GB" b="1" dirty="0">
                  <a:solidFill>
                    <a:srgbClr val="FF0000"/>
                  </a:solidFill>
                </a:rPr>
                <a:t>with </a:t>
              </a:r>
              <a:r>
                <a:rPr lang="en-GB" sz="2000" b="1" dirty="0">
                  <a:solidFill>
                    <a:srgbClr val="3333FF"/>
                  </a:solidFill>
                </a:rPr>
                <a:t>super </a:t>
              </a:r>
              <a:r>
                <a:rPr lang="en-GB" sz="2000" b="1" u="sng" dirty="0">
                  <a:solidFill>
                    <a:srgbClr val="3333FF"/>
                  </a:solidFill>
                </a:rPr>
                <a:t>reference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38763" y="3979863"/>
            <a:ext cx="3773487" cy="1044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000" b="1" dirty="0">
                <a:latin typeface="Trebuchet MS" pitchFamily="34" charset="0"/>
              </a:rPr>
              <a:t>Super class reference can’t access subclass methods </a:t>
            </a:r>
            <a:endParaRPr lang="en-US" sz="2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70513" y="5307013"/>
            <a:ext cx="3773487" cy="1044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000" b="1" dirty="0">
                <a:latin typeface="Trebuchet MS" pitchFamily="34" charset="0"/>
              </a:rPr>
              <a:t>Super class don’t know  what subclass has extended.</a:t>
            </a:r>
            <a:endParaRPr lang="en-US" sz="2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Using </a:t>
            </a:r>
            <a:r>
              <a:rPr lang="en-IN" u="sng" smtClean="0"/>
              <a:t>super</a:t>
            </a:r>
            <a:r>
              <a:rPr lang="en-IN" smtClean="0"/>
              <a:t>  class reference</a:t>
            </a:r>
            <a:endParaRPr lang="en-US" smtClean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989138" y="1320800"/>
            <a:ext cx="4891087" cy="2308225"/>
            <a:chOff x="1739216" y="1277266"/>
            <a:chExt cx="6451809" cy="24729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252676" y="1277266"/>
              <a:ext cx="1422400" cy="905422"/>
              <a:chOff x="3018971" y="1814286"/>
              <a:chExt cx="1422400" cy="10595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18387" y="1814286"/>
                <a:ext cx="142396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047704" y="1868025"/>
                <a:ext cx="1336012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Animal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7704" y="2230262"/>
                <a:ext cx="1336012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739216" y="2772270"/>
              <a:ext cx="1421638" cy="904826"/>
              <a:chOff x="3248711" y="1814325"/>
              <a:chExt cx="1421638" cy="10588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248711" y="1814325"/>
                <a:ext cx="1421869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78028" y="1868063"/>
                <a:ext cx="1333918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Dog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78028" y="2230300"/>
                <a:ext cx="1333918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252676" y="2844808"/>
              <a:ext cx="1422400" cy="905422"/>
              <a:chOff x="3018971" y="1814286"/>
              <a:chExt cx="1422400" cy="10595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18387" y="1814983"/>
                <a:ext cx="1423963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7704" y="1868722"/>
                <a:ext cx="1336012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Snake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7704" y="2230959"/>
                <a:ext cx="1336012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6769386" y="2714443"/>
              <a:ext cx="1421639" cy="904826"/>
              <a:chOff x="2560252" y="1814595"/>
              <a:chExt cx="1421639" cy="105884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60022" y="1814595"/>
                <a:ext cx="1421869" cy="1058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89339" y="1868333"/>
                <a:ext cx="1333918" cy="4020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latin typeface="Trebuchet MS" pitchFamily="34" charset="0"/>
                  </a:rPr>
                  <a:t>Man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9339" y="2230570"/>
                <a:ext cx="1333918" cy="5851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i="1" dirty="0">
                    <a:latin typeface="Trebuchet MS" pitchFamily="34" charset="0"/>
                  </a:rPr>
                  <a:t>eat()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290353" y="2134469"/>
              <a:ext cx="5186565" cy="756857"/>
              <a:chOff x="1796877" y="2558476"/>
              <a:chExt cx="5186565" cy="8856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796479" y="2918723"/>
                <a:ext cx="5186996" cy="13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637980" y="3121734"/>
                <a:ext cx="34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" idx="2"/>
                <a:endCxn id="14" idx="0"/>
              </p:cNvCxnSpPr>
              <p:nvPr/>
            </p:nvCxnSpPr>
            <p:spPr>
              <a:xfrm rot="5400000">
                <a:off x="4012049" y="3000273"/>
                <a:ext cx="885688" cy="20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6753829" y="3077895"/>
                <a:ext cx="348305" cy="20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827088" y="4397375"/>
            <a:ext cx="7953375" cy="1292225"/>
            <a:chOff x="827312" y="4397829"/>
            <a:chExt cx="7953831" cy="129177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827312" y="4504155"/>
              <a:ext cx="2975146" cy="115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>
                  <a:solidFill>
                    <a:srgbClr val="FF0000"/>
                  </a:solidFill>
                </a:rPr>
                <a:t>Solution</a:t>
              </a:r>
              <a:endParaRPr lang="en-GB" sz="1600" b="1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en-GB" b="1" dirty="0">
                  <a:solidFill>
                    <a:schemeClr val="tx2"/>
                  </a:solidFill>
                </a:rPr>
                <a:t>use</a:t>
              </a:r>
              <a:r>
                <a:rPr lang="en-GB" b="1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en-GB" sz="2000" b="1" dirty="0">
                  <a:solidFill>
                    <a:srgbClr val="3333FF"/>
                  </a:solidFill>
                </a:rPr>
                <a:t>method overriding</a:t>
              </a:r>
            </a:p>
          </p:txBody>
        </p:sp>
        <p:sp>
          <p:nvSpPr>
            <p:cNvPr id="38" name="Cloud Callout 37"/>
            <p:cNvSpPr/>
            <p:nvPr/>
          </p:nvSpPr>
          <p:spPr>
            <a:xfrm>
              <a:off x="4731198" y="4397829"/>
              <a:ext cx="4049945" cy="1291771"/>
            </a:xfrm>
            <a:prstGeom prst="cloudCallout">
              <a:avLst>
                <a:gd name="adj1" fmla="val -36602"/>
                <a:gd name="adj2" fmla="val 85035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2000" b="1" dirty="0"/>
                <a:t>Dynamic method dispatch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888" y="1219200"/>
            <a:ext cx="8940800" cy="5210175"/>
          </a:xfrm>
        </p:spPr>
        <p:txBody>
          <a:bodyPr/>
          <a:lstStyle/>
          <a:p>
            <a:pPr>
              <a:defRPr/>
            </a:pPr>
            <a:r>
              <a:rPr lang="en-IN" dirty="0" smtClean="0">
                <a:solidFill>
                  <a:schemeClr val="tx2"/>
                </a:solidFill>
              </a:rPr>
              <a:t>Java </a:t>
            </a:r>
            <a:r>
              <a:rPr lang="en-IN" dirty="0" smtClean="0">
                <a:solidFill>
                  <a:srgbClr val="FF0000"/>
                </a:solidFill>
              </a:rPr>
              <a:t>does not </a:t>
            </a:r>
            <a:r>
              <a:rPr lang="en-IN" dirty="0" smtClean="0">
                <a:solidFill>
                  <a:schemeClr val="tx2"/>
                </a:solidFill>
              </a:rPr>
              <a:t>support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Multiple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Inheritance </a:t>
            </a:r>
          </a:p>
          <a:p>
            <a:pPr lvl="1">
              <a:defRPr/>
            </a:pPr>
            <a:r>
              <a:rPr lang="en-IN" dirty="0" smtClean="0"/>
              <a:t>by extending a class.</a:t>
            </a:r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defRPr/>
            </a:pPr>
            <a:r>
              <a:rPr lang="en-IN" dirty="0" smtClean="0"/>
              <a:t>Multiple inheritance can be achieved </a:t>
            </a:r>
          </a:p>
          <a:p>
            <a:pPr marL="906463" lvl="1" indent="-457200">
              <a:spcBef>
                <a:spcPts val="1350"/>
              </a:spcBef>
              <a:defRPr/>
            </a:pPr>
            <a:r>
              <a:rPr lang="en-IN" dirty="0" smtClean="0"/>
              <a:t>using </a:t>
            </a:r>
            <a:r>
              <a:rPr lang="en-IN" dirty="0" smtClean="0">
                <a:solidFill>
                  <a:srgbClr val="FF0000"/>
                </a:solidFill>
              </a:rPr>
              <a:t>implementing </a:t>
            </a:r>
            <a:r>
              <a:rPr lang="en-IN" dirty="0" smtClean="0"/>
              <a:t>a</a:t>
            </a:r>
            <a:r>
              <a:rPr lang="en-IN" dirty="0" smtClean="0">
                <a:solidFill>
                  <a:srgbClr val="FF0000"/>
                </a:solidFill>
              </a:rPr>
              <a:t> interface.</a:t>
            </a:r>
          </a:p>
          <a:p>
            <a:pPr>
              <a:defRPr/>
            </a:pPr>
            <a:endParaRPr dirty="0"/>
          </a:p>
        </p:txBody>
      </p:sp>
      <p:sp>
        <p:nvSpPr>
          <p:cNvPr id="1945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u="sng" smtClean="0"/>
              <a:t>Types of Inheritance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3588" y="3892550"/>
            <a:ext cx="3097212" cy="2725738"/>
            <a:chOff x="763581" y="3892317"/>
            <a:chExt cx="3097212" cy="2725737"/>
          </a:xfrm>
        </p:grpSpPr>
        <p:pic>
          <p:nvPicPr>
            <p:cNvPr id="19468" name="Picture 8" descr="http://www.javatpoint.com/images/core/multiple.jpg"/>
            <p:cNvPicPr>
              <a:picLocks noChangeAspect="1" noChangeArrowheads="1"/>
            </p:cNvPicPr>
            <p:nvPr/>
          </p:nvPicPr>
          <p:blipFill>
            <a:blip r:embed="rId2"/>
            <a:srcRect r="51213" b="23595"/>
            <a:stretch>
              <a:fillRect/>
            </a:stretch>
          </p:blipFill>
          <p:spPr bwMode="auto">
            <a:xfrm>
              <a:off x="763581" y="3892317"/>
              <a:ext cx="3097212" cy="272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9" name="TextBox 19"/>
            <p:cNvSpPr txBox="1">
              <a:spLocks noChangeArrowheads="1"/>
            </p:cNvSpPr>
            <p:nvPr/>
          </p:nvSpPr>
          <p:spPr bwMode="auto">
            <a:xfrm>
              <a:off x="1828800" y="4847770"/>
              <a:ext cx="11901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extends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219700" y="3935413"/>
            <a:ext cx="3097213" cy="2725737"/>
            <a:chOff x="5219466" y="3935860"/>
            <a:chExt cx="3097212" cy="272573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5219466" y="3935860"/>
              <a:ext cx="3097212" cy="2725737"/>
              <a:chOff x="5219466" y="3935860"/>
              <a:chExt cx="3097212" cy="2725737"/>
            </a:xfrm>
          </p:grpSpPr>
          <p:pic>
            <p:nvPicPr>
              <p:cNvPr id="19465" name="Picture 8" descr="http://www.javatpoint.com/images/core/multiple.jpg"/>
              <p:cNvPicPr>
                <a:picLocks noChangeAspect="1" noChangeArrowheads="1"/>
              </p:cNvPicPr>
              <p:nvPr/>
            </p:nvPicPr>
            <p:blipFill>
              <a:blip r:embed="rId2"/>
              <a:srcRect r="51213" b="23595"/>
              <a:stretch>
                <a:fillRect/>
              </a:stretch>
            </p:blipFill>
            <p:spPr bwMode="auto">
              <a:xfrm>
                <a:off x="5219466" y="3935860"/>
                <a:ext cx="3097212" cy="272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297254" y="4121597"/>
                <a:ext cx="1408112" cy="420688"/>
              </a:xfrm>
              <a:prstGeom prst="rect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/>
                  <a:t>Interface A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02215" y="4115247"/>
                <a:ext cx="1406525" cy="420688"/>
              </a:xfrm>
              <a:prstGeom prst="rect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/>
                  <a:t>Interface B</a:t>
                </a:r>
              </a:p>
            </p:txBody>
          </p:sp>
        </p:grpSp>
        <p:sp>
          <p:nvSpPr>
            <p:cNvPr id="19464" name="TextBox 20"/>
            <p:cNvSpPr txBox="1">
              <a:spLocks noChangeArrowheads="1"/>
            </p:cNvSpPr>
            <p:nvPr/>
          </p:nvSpPr>
          <p:spPr bwMode="auto">
            <a:xfrm>
              <a:off x="6132287" y="4695372"/>
              <a:ext cx="11901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implements</a:t>
              </a:r>
            </a:p>
          </p:txBody>
        </p:sp>
      </p:grpSp>
      <p:sp>
        <p:nvSpPr>
          <p:cNvPr id="24" name="Quad Arrow 23"/>
          <p:cNvSpPr/>
          <p:nvPr/>
        </p:nvSpPr>
        <p:spPr>
          <a:xfrm rot="2740191">
            <a:off x="1333500" y="5238751"/>
            <a:ext cx="1830387" cy="1528762"/>
          </a:xfrm>
          <a:prstGeom prst="quadArrow">
            <a:avLst>
              <a:gd name="adj1" fmla="val 12782"/>
              <a:gd name="adj2" fmla="val 10970"/>
              <a:gd name="adj3" fmla="val 123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IN" smtClean="0"/>
              <a:t>Using </a:t>
            </a:r>
            <a:r>
              <a:rPr lang="en-IN" u="sng" smtClean="0"/>
              <a:t>super</a:t>
            </a:r>
            <a:r>
              <a:rPr lang="en-IN" smtClean="0"/>
              <a:t>  keyword</a:t>
            </a:r>
            <a:endParaRPr lang="en-US" smtClean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25425" y="1233488"/>
            <a:ext cx="8482013" cy="4691062"/>
          </a:xfrm>
        </p:spPr>
        <p:txBody>
          <a:bodyPr/>
          <a:lstStyle/>
          <a:p>
            <a:pPr marL="457200" indent="-457200"/>
            <a:r>
              <a:rPr i="1" smtClean="0">
                <a:solidFill>
                  <a:schemeClr val="tx2"/>
                </a:solidFill>
              </a:rPr>
              <a:t>Uses of</a:t>
            </a:r>
            <a:r>
              <a:rPr i="1" smtClean="0"/>
              <a:t> </a:t>
            </a:r>
            <a:r>
              <a:rPr i="1" smtClean="0">
                <a:solidFill>
                  <a:srgbClr val="FF0000"/>
                </a:solidFill>
              </a:rPr>
              <a:t>super</a:t>
            </a:r>
            <a:r>
              <a:rPr i="1" smtClean="0"/>
              <a:t> </a:t>
            </a:r>
            <a:r>
              <a:rPr i="1" smtClean="0">
                <a:solidFill>
                  <a:schemeClr val="tx2"/>
                </a:solidFill>
              </a:rPr>
              <a:t>keyword</a:t>
            </a:r>
          </a:p>
          <a:p>
            <a:pPr marL="457200" indent="-457200">
              <a:buFont typeface="Wingdings" pitchFamily="2" charset="2"/>
              <a:buNone/>
            </a:pPr>
            <a:endParaRPr i="1" smtClean="0">
              <a:solidFill>
                <a:schemeClr val="tx2"/>
              </a:solidFill>
            </a:endParaRPr>
          </a:p>
          <a:p>
            <a:pPr marL="787400" lvl="2" indent="-342900">
              <a:buFont typeface="Book Antiqua" pitchFamily="18" charset="0"/>
              <a:buAutoNum type="alphaLcParenR"/>
            </a:pPr>
            <a:r>
              <a:rPr lang="en-GB" sz="2400" i="0" smtClean="0"/>
              <a:t>to refer immediate </a:t>
            </a:r>
            <a:r>
              <a:rPr lang="en-GB" sz="2400" i="0" smtClean="0">
                <a:solidFill>
                  <a:srgbClr val="FF0000"/>
                </a:solidFill>
              </a:rPr>
              <a:t>parent class member like.</a:t>
            </a:r>
          </a:p>
          <a:p>
            <a:pPr marL="1300163" lvl="3" indent="-400050">
              <a:buFont typeface="Book Antiqua" pitchFamily="18" charset="0"/>
              <a:buAutoNum type="romanLcPeriod"/>
            </a:pPr>
            <a:r>
              <a:rPr lang="en-GB" sz="2000" i="1" smtClean="0">
                <a:solidFill>
                  <a:srgbClr val="0000FF"/>
                </a:solidFill>
              </a:rPr>
              <a:t>instance variable</a:t>
            </a:r>
          </a:p>
          <a:p>
            <a:pPr marL="1300163" lvl="3" indent="-400050">
              <a:buFont typeface="Book Antiqua" pitchFamily="18" charset="0"/>
              <a:buAutoNum type="romanLcPeriod"/>
            </a:pPr>
            <a:r>
              <a:rPr lang="en-GB" sz="2000" i="1" smtClean="0">
                <a:solidFill>
                  <a:srgbClr val="0000FF"/>
                </a:solidFill>
              </a:rPr>
              <a:t>Method</a:t>
            </a:r>
          </a:p>
          <a:p>
            <a:pPr marL="1300163" lvl="3" indent="-400050">
              <a:buFont typeface="Book Antiqua" pitchFamily="18" charset="0"/>
              <a:buAutoNum type="romanLcPeriod"/>
            </a:pPr>
            <a:r>
              <a:rPr lang="en-GB" sz="2000" i="1" smtClean="0">
                <a:solidFill>
                  <a:srgbClr val="0000FF"/>
                </a:solidFill>
              </a:rPr>
              <a:t>constructor.</a:t>
            </a:r>
            <a:endParaRPr sz="2000" i="1" smtClean="0">
              <a:solidFill>
                <a:srgbClr val="0000FF"/>
              </a:solidFill>
            </a:endParaRPr>
          </a:p>
          <a:p>
            <a:pPr marL="663575" lvl="1" indent="-457200">
              <a:buFont typeface="Wingdings" pitchFamily="2" charset="2"/>
              <a:buChar char="ü"/>
            </a:pPr>
            <a:endParaRPr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5450" y="609600"/>
            <a:ext cx="3282950" cy="5297488"/>
            <a:chOff x="-39318" y="4688091"/>
            <a:chExt cx="3283234" cy="5296061"/>
          </a:xfrm>
        </p:grpSpPr>
        <p:grpSp>
          <p:nvGrpSpPr>
            <p:cNvPr id="3" name="Group 7"/>
            <p:cNvGrpSpPr/>
            <p:nvPr/>
          </p:nvGrpSpPr>
          <p:grpSpPr>
            <a:xfrm>
              <a:off x="374483" y="4688091"/>
              <a:ext cx="2441301" cy="1596579"/>
              <a:chOff x="5832288" y="4754119"/>
              <a:chExt cx="3057233" cy="1596579"/>
            </a:xfrm>
            <a:solidFill>
              <a:srgbClr val="FFFFDD"/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5835163" y="4754119"/>
                <a:ext cx="3053754" cy="332586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Bank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832288" y="5083832"/>
                <a:ext cx="3053755" cy="570182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>
                  <a:lnSpc>
                    <a:spcPct val="110000"/>
                  </a:lnSpc>
                  <a:buFontTx/>
                  <a:buChar char="-"/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 name  :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String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835765" y="5654014"/>
                <a:ext cx="3053756" cy="696684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showMe</a:t>
                </a:r>
                <a:r>
                  <a:rPr lang="en-US" b="1" dirty="0">
                    <a:solidFill>
                      <a:schemeClr val="tx1"/>
                    </a:solidFill>
                  </a:rPr>
                  <a:t>( ) </a:t>
                </a:r>
                <a:r>
                  <a:rPr lang="en-US" b="1" dirty="0">
                    <a:solidFill>
                      <a:schemeClr val="tx2"/>
                    </a:solidFill>
                  </a:rPr>
                  <a:t>  : </a:t>
                </a:r>
                <a:r>
                  <a:rPr lang="en-US" b="1" dirty="0">
                    <a:solidFill>
                      <a:srgbClr val="0000FF"/>
                    </a:solidFill>
                  </a:rPr>
                  <a:t>void</a:t>
                </a: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-39318" y="7973919"/>
              <a:ext cx="3283234" cy="2010233"/>
              <a:chOff x="2942193" y="8293940"/>
              <a:chExt cx="3057228" cy="2010233"/>
            </a:xfrm>
            <a:solidFill>
              <a:srgbClr val="FFFFDD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2945070" y="8293940"/>
                <a:ext cx="3053751" cy="332586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Customer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42193" y="8623652"/>
                <a:ext cx="3053751" cy="570182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>
                  <a:lnSpc>
                    <a:spcPct val="110000"/>
                  </a:lnSpc>
                  <a:buFontTx/>
                  <a:buChar char="-"/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 name  :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String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45670" y="9172066"/>
                <a:ext cx="3053751" cy="1132107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setMe</a:t>
                </a:r>
                <a:r>
                  <a:rPr lang="en-US" b="1" dirty="0">
                    <a:solidFill>
                      <a:schemeClr val="tx1"/>
                    </a:solidFill>
                  </a:rPr>
                  <a:t> ( </a:t>
                </a:r>
                <a:r>
                  <a:rPr lang="en-US" b="1" dirty="0">
                    <a:solidFill>
                      <a:srgbClr val="0000FF"/>
                    </a:solidFill>
                  </a:rPr>
                  <a:t>String, String </a:t>
                </a:r>
                <a:r>
                  <a:rPr lang="en-US" b="1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2"/>
                    </a:solidFill>
                  </a:rPr>
                  <a:t>  : </a:t>
                </a:r>
                <a:r>
                  <a:rPr lang="en-US" b="1" dirty="0">
                    <a:solidFill>
                      <a:srgbClr val="0000FF"/>
                    </a:solidFill>
                  </a:rPr>
                  <a:t>void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showMe</a:t>
                </a:r>
                <a:r>
                  <a:rPr lang="en-US" b="1" dirty="0">
                    <a:solidFill>
                      <a:schemeClr val="tx1"/>
                    </a:solidFill>
                  </a:rPr>
                  <a:t> ( ) </a:t>
                </a:r>
                <a:r>
                  <a:rPr lang="en-US" b="1" dirty="0">
                    <a:solidFill>
                      <a:schemeClr val="tx2"/>
                    </a:solidFill>
                  </a:rPr>
                  <a:t>  : </a:t>
                </a:r>
                <a:r>
                  <a:rPr lang="en-US" b="1" dirty="0">
                    <a:solidFill>
                      <a:srgbClr val="0000FF"/>
                    </a:solidFill>
                  </a:rPr>
                  <a:t>void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main()  :</a:t>
                </a:r>
                <a:r>
                  <a:rPr lang="en-US" b="1" dirty="0">
                    <a:solidFill>
                      <a:srgbClr val="0000FF"/>
                    </a:solidFill>
                  </a:rPr>
                  <a:t> void</a:t>
                </a:r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 rot="16200000" flipV="1">
            <a:off x="1219200" y="3048000"/>
            <a:ext cx="168910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4716463" y="587375"/>
            <a:ext cx="3279775" cy="5299075"/>
            <a:chOff x="-36226" y="4688091"/>
            <a:chExt cx="3280144" cy="5296062"/>
          </a:xfrm>
        </p:grpSpPr>
        <p:grpSp>
          <p:nvGrpSpPr>
            <p:cNvPr id="12" name="Group 7"/>
            <p:cNvGrpSpPr/>
            <p:nvPr/>
          </p:nvGrpSpPr>
          <p:grpSpPr>
            <a:xfrm>
              <a:off x="376778" y="4688091"/>
              <a:ext cx="2439006" cy="1596580"/>
              <a:chOff x="5835163" y="4754119"/>
              <a:chExt cx="3054359" cy="1596580"/>
            </a:xfrm>
            <a:solidFill>
              <a:srgbClr val="FFFFDD"/>
            </a:solidFill>
          </p:grpSpPr>
          <p:sp>
            <p:nvSpPr>
              <p:cNvPr id="21" name="Rectangle 3"/>
              <p:cNvSpPr/>
              <p:nvPr/>
            </p:nvSpPr>
            <p:spPr>
              <a:xfrm>
                <a:off x="5835163" y="4754119"/>
                <a:ext cx="3053754" cy="332586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Bank</a:t>
                </a: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5835765" y="5037520"/>
                <a:ext cx="3053757" cy="131317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- name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showMe</a:t>
                </a:r>
                <a:r>
                  <a:rPr lang="en-US" b="1" dirty="0">
                    <a:solidFill>
                      <a:schemeClr val="tx1"/>
                    </a:solidFill>
                  </a:rPr>
                  <a:t>( ) </a:t>
                </a:r>
                <a:r>
                  <a:rPr lang="en-US" b="1" dirty="0">
                    <a:solidFill>
                      <a:schemeClr val="tx2"/>
                    </a:solidFill>
                  </a:rPr>
                  <a:t>  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3" name="Group 7"/>
            <p:cNvGrpSpPr/>
            <p:nvPr/>
          </p:nvGrpSpPr>
          <p:grpSpPr>
            <a:xfrm>
              <a:off x="-36226" y="7306575"/>
              <a:ext cx="3280144" cy="2677578"/>
              <a:chOff x="2945071" y="7626596"/>
              <a:chExt cx="3054351" cy="2677578"/>
            </a:xfrm>
            <a:solidFill>
              <a:srgbClr val="FFFFDD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2945071" y="7626596"/>
                <a:ext cx="3053751" cy="332587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Customer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45671" y="7989957"/>
                <a:ext cx="3053751" cy="2314217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anchor="ctr"/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-name            :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&lt;</a:t>
                </a:r>
                <a:r>
                  <a:rPr lang="en-US" sz="1400" b="1" dirty="0">
                    <a:solidFill>
                      <a:srgbClr val="0000FF"/>
                    </a:solidFill>
                  </a:rPr>
                  <a:t>Bank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&gt; 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-name            :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&lt;</a:t>
                </a:r>
                <a:r>
                  <a:rPr lang="en-US" sz="1400" b="1" dirty="0">
                    <a:solidFill>
                      <a:srgbClr val="0000FF"/>
                    </a:solidFill>
                  </a:rPr>
                  <a:t>Customer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&gt; 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showMe</a:t>
                </a:r>
                <a:r>
                  <a:rPr lang="en-US" b="1" dirty="0">
                    <a:solidFill>
                      <a:schemeClr val="tx1"/>
                    </a:solidFill>
                  </a:rPr>
                  <a:t>( ) </a:t>
                </a:r>
                <a:r>
                  <a:rPr lang="en-US" b="1" dirty="0">
                    <a:solidFill>
                      <a:schemeClr val="tx2"/>
                    </a:solidFill>
                  </a:rPr>
                  <a:t>  :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&lt;</a:t>
                </a:r>
                <a:r>
                  <a:rPr lang="en-US" sz="1400" b="1" dirty="0">
                    <a:solidFill>
                      <a:srgbClr val="0000FF"/>
                    </a:solidFill>
                  </a:rPr>
                  <a:t>Bank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&gt;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showMe</a:t>
                </a:r>
                <a:r>
                  <a:rPr lang="en-US" b="1" dirty="0">
                    <a:solidFill>
                      <a:schemeClr val="tx1"/>
                    </a:solidFill>
                  </a:rPr>
                  <a:t>( ) </a:t>
                </a:r>
                <a:r>
                  <a:rPr lang="en-US" b="1" dirty="0">
                    <a:solidFill>
                      <a:schemeClr val="tx2"/>
                    </a:solidFill>
                  </a:rPr>
                  <a:t>  :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&lt;</a:t>
                </a:r>
                <a:r>
                  <a:rPr lang="en-US" sz="1400" b="1" dirty="0">
                    <a:solidFill>
                      <a:srgbClr val="0000FF"/>
                    </a:solidFill>
                  </a:rPr>
                  <a:t>Customer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&gt;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setMe</a:t>
                </a:r>
                <a:r>
                  <a:rPr lang="en-US" b="1" dirty="0">
                    <a:solidFill>
                      <a:schemeClr val="tx1"/>
                    </a:solidFill>
                  </a:rPr>
                  <a:t> (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String, String</a:t>
                </a:r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2"/>
                    </a:solidFill>
                  </a:rPr>
                  <a:t>  </a:t>
                </a:r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+ main()  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>
            <a:stCxn id="18" idx="0"/>
          </p:cNvCxnSpPr>
          <p:nvPr/>
        </p:nvCxnSpPr>
        <p:spPr>
          <a:xfrm rot="16200000" flipV="1">
            <a:off x="5842000" y="2692400"/>
            <a:ext cx="102235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itle 12"/>
          <p:cNvSpPr>
            <a:spLocks noGrp="1"/>
          </p:cNvSpPr>
          <p:nvPr>
            <p:ph type="subTitle" idx="1"/>
          </p:nvPr>
        </p:nvSpPr>
        <p:spPr bwMode="auto">
          <a:xfrm>
            <a:off x="0" y="0"/>
            <a:ext cx="8926513" cy="53260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6400" indent="-347663" algn="l">
              <a:buFont typeface="Arial" charset="0"/>
              <a:buAutoNum type="arabicPeriod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Create </a:t>
            </a:r>
            <a:r>
              <a:rPr lang="en-US" sz="2400" b="1" dirty="0" smtClean="0">
                <a:solidFill>
                  <a:srgbClr val="3333FF"/>
                </a:solidFill>
              </a:rPr>
              <a:t>Bank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create instance variable called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of String type</a:t>
            </a: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Create method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showMe</a:t>
            </a:r>
            <a:r>
              <a:rPr lang="en-US" sz="1800" b="1" dirty="0" smtClean="0">
                <a:solidFill>
                  <a:srgbClr val="FF0000"/>
                </a:solidFill>
              </a:rPr>
              <a:t> ()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to display this name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1087438" lvl="1" indent="-514350" algn="l">
              <a:buFont typeface="Arial" charset="0"/>
              <a:buChar char="•"/>
              <a:defRPr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406400" indent="-347663" algn="l">
              <a:buFont typeface="Calibri" pitchFamily="34" charset="0"/>
              <a:buAutoNum type="arabicPeriod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Inherit</a:t>
            </a:r>
            <a:r>
              <a:rPr lang="en-US" sz="2000" b="1" dirty="0" smtClean="0">
                <a:solidFill>
                  <a:schemeClr val="tx1"/>
                </a:solidFill>
              </a:rPr>
              <a:t> class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</a:rPr>
              <a:t>Customer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from class </a:t>
            </a:r>
            <a:r>
              <a:rPr lang="en-US" sz="2400" b="1" dirty="0" smtClean="0">
                <a:solidFill>
                  <a:srgbClr val="3333FF"/>
                </a:solidFill>
              </a:rPr>
              <a:t>Bank</a:t>
            </a: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Create instance variable 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</a:rPr>
              <a:t> for customer</a:t>
            </a: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Customer </a:t>
            </a:r>
            <a:r>
              <a:rPr lang="en-US" sz="1800" b="1" dirty="0" smtClean="0">
                <a:solidFill>
                  <a:srgbClr val="3333FF"/>
                </a:solidFill>
              </a:rPr>
              <a:t>‘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en-US" sz="1800" b="1" dirty="0" smtClean="0">
                <a:solidFill>
                  <a:srgbClr val="3333FF"/>
                </a:solidFill>
              </a:rPr>
              <a:t>’ Shadow </a:t>
            </a:r>
            <a:r>
              <a:rPr lang="en-US" sz="1800" b="1" dirty="0" smtClean="0">
                <a:solidFill>
                  <a:schemeClr val="tx1"/>
                </a:solidFill>
              </a:rPr>
              <a:t>the</a:t>
            </a:r>
            <a:r>
              <a:rPr lang="en-US" sz="1800" b="1" dirty="0" smtClean="0">
                <a:solidFill>
                  <a:srgbClr val="3333FF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instance variable 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en-US" sz="1800" b="1" dirty="0" smtClean="0">
                <a:solidFill>
                  <a:schemeClr val="tx1"/>
                </a:solidFill>
              </a:rPr>
              <a:t> of Bank class</a:t>
            </a: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Add method  </a:t>
            </a:r>
            <a:r>
              <a:rPr lang="en-US" sz="1800" b="1" dirty="0" err="1" smtClean="0">
                <a:solidFill>
                  <a:srgbClr val="FF0000"/>
                </a:solidFill>
              </a:rPr>
              <a:t>SetMe</a:t>
            </a:r>
            <a:r>
              <a:rPr lang="en-US" sz="1800" b="1" dirty="0" smtClean="0">
                <a:solidFill>
                  <a:srgbClr val="FF0000"/>
                </a:solidFill>
              </a:rPr>
              <a:t> ( String, String) </a:t>
            </a:r>
            <a:r>
              <a:rPr lang="en-US" sz="1600" b="1" dirty="0" smtClean="0">
                <a:solidFill>
                  <a:schemeClr val="tx1"/>
                </a:solidFill>
              </a:rPr>
              <a:t>to set bank name &amp; customer name.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Add method  </a:t>
            </a:r>
            <a:r>
              <a:rPr lang="en-US" sz="1800" b="1" dirty="0" err="1" smtClean="0">
                <a:solidFill>
                  <a:srgbClr val="FF0000"/>
                </a:solidFill>
              </a:rPr>
              <a:t>showMe</a:t>
            </a:r>
            <a:r>
              <a:rPr lang="en-US" sz="1800" b="1" dirty="0" smtClean="0">
                <a:solidFill>
                  <a:srgbClr val="FF0000"/>
                </a:solidFill>
              </a:rPr>
              <a:t> () </a:t>
            </a:r>
            <a:r>
              <a:rPr lang="en-US" sz="1800" b="1" dirty="0" smtClean="0">
                <a:solidFill>
                  <a:schemeClr val="tx1"/>
                </a:solidFill>
              </a:rPr>
              <a:t>to display Customer name and call </a:t>
            </a:r>
            <a:r>
              <a:rPr lang="en-US" sz="1800" b="1" dirty="0" err="1" smtClean="0">
                <a:solidFill>
                  <a:srgbClr val="FF0000"/>
                </a:solidFill>
              </a:rPr>
              <a:t>showMe</a:t>
            </a:r>
            <a:r>
              <a:rPr lang="en-US" sz="1800" b="1" dirty="0" smtClean="0">
                <a:solidFill>
                  <a:srgbClr val="FF0000"/>
                </a:solidFill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of super class. </a:t>
            </a:r>
          </a:p>
          <a:p>
            <a:pPr marL="798513" lvl="1" indent="-225425" algn="l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call the methods of customer in main() method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1716</Words>
  <Application>Microsoft Office PowerPoint</Application>
  <PresentationFormat>On-screen Show (4:3)</PresentationFormat>
  <Paragraphs>466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Chapter 2</vt:lpstr>
      <vt:lpstr>Inheritance Basics</vt:lpstr>
      <vt:lpstr>1. Inheritance - Basics  </vt:lpstr>
      <vt:lpstr>Extending a class</vt:lpstr>
      <vt:lpstr>Types of Inheritance</vt:lpstr>
      <vt:lpstr>Types of Inheritance</vt:lpstr>
      <vt:lpstr>Using super  keyword</vt:lpstr>
      <vt:lpstr>Slide 8</vt:lpstr>
      <vt:lpstr>Slide 9</vt:lpstr>
      <vt:lpstr>Slide 10</vt:lpstr>
      <vt:lpstr>Slide 11</vt:lpstr>
      <vt:lpstr> Super()</vt:lpstr>
      <vt:lpstr>Slide 13</vt:lpstr>
      <vt:lpstr>Slide 14</vt:lpstr>
      <vt:lpstr> using super</vt:lpstr>
      <vt:lpstr>Multilevel Inheritance</vt:lpstr>
      <vt:lpstr>Multilevel Inheritance</vt:lpstr>
      <vt:lpstr>Multilevel Inheritance</vt:lpstr>
      <vt:lpstr>Accessing private using accessor method</vt:lpstr>
      <vt:lpstr>Method over-riding</vt:lpstr>
      <vt:lpstr>Method overriding..</vt:lpstr>
      <vt:lpstr>Using super  class reference</vt:lpstr>
      <vt:lpstr>Using super  class reference</vt:lpstr>
      <vt:lpstr>Using super  class reference</vt:lpstr>
      <vt:lpstr>Dynamic method dispatch</vt:lpstr>
      <vt:lpstr>Method overriding..</vt:lpstr>
      <vt:lpstr>Slide 27</vt:lpstr>
      <vt:lpstr>Abstraction Basics</vt:lpstr>
      <vt:lpstr>Principles of OOPs (Object oriented Programming)</vt:lpstr>
      <vt:lpstr>Basics</vt:lpstr>
      <vt:lpstr>Basics</vt:lpstr>
      <vt:lpstr>Abstract methods and Abstract class</vt:lpstr>
      <vt:lpstr>Abstract methods and Abstract class</vt:lpstr>
      <vt:lpstr>Abstract methods and Abstract class</vt:lpstr>
      <vt:lpstr>Slide 35</vt:lpstr>
      <vt:lpstr>Slide 36</vt:lpstr>
      <vt:lpstr>Abstract methods and Abstract class</vt:lpstr>
      <vt:lpstr>Use of final keyword</vt:lpstr>
      <vt:lpstr>final class</vt:lpstr>
      <vt:lpstr>Final method</vt:lpstr>
      <vt:lpstr>Final Variable</vt:lpstr>
      <vt:lpstr>More on Final Variable</vt:lpstr>
      <vt:lpstr>Final Variable</vt:lpstr>
      <vt:lpstr>Final Variable</vt:lpstr>
      <vt:lpstr>Final Variable</vt:lpstr>
      <vt:lpstr>The object class</vt:lpstr>
      <vt:lpstr>The object class</vt:lpstr>
      <vt:lpstr>Methods of The object class</vt:lpstr>
      <vt:lpstr>Methods of The object class</vt:lpstr>
      <vt:lpstr>Difference between Interface &amp; Abstract</vt:lpstr>
      <vt:lpstr>Using super  class reference</vt:lpstr>
      <vt:lpstr>Using super  class reference</vt:lpstr>
      <vt:lpstr>Using super  class 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Rajatha</dc:creator>
  <cp:lastModifiedBy>Rajatha</cp:lastModifiedBy>
  <cp:revision>25</cp:revision>
  <dcterms:created xsi:type="dcterms:W3CDTF">2017-09-21T03:58:07Z</dcterms:created>
  <dcterms:modified xsi:type="dcterms:W3CDTF">2017-10-02T13:38:55Z</dcterms:modified>
</cp:coreProperties>
</file>