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93F3FA-5525-44C7-8258-373AC3B6A02B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225703-40E9-45A3-AF10-B30799084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219200"/>
            <a:ext cx="8446994" cy="49530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685800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rgbClr val="CC0099"/>
              </a:buClr>
              <a:buFont typeface="Wingdings" pitchFamily="2" charset="2"/>
              <a:buChar char="§"/>
              <a:defRPr lang="en-US" sz="2200" b="1" kern="1200" dirty="0" smtClean="0">
                <a:solidFill>
                  <a:schemeClr val="tx2"/>
                </a:solidFill>
                <a:latin typeface="Trebuchet MS" pitchFamily="34" charset="0"/>
                <a:ea typeface="+mn-ea"/>
                <a:cs typeface="+mn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kern="1200" dirty="0" smtClean="0">
                <a:solidFill>
                  <a:schemeClr val="tx2"/>
                </a:solidFill>
                <a:latin typeface="Trebuchet MS" pitchFamily="34" charset="0"/>
                <a:ea typeface="+mn-ea"/>
                <a:cs typeface="+mn-cs"/>
              </a:defRPr>
            </a:lvl2pPr>
            <a:lvl3pPr marL="914400" indent="-228600" algn="l" defTabSz="685800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ü"/>
              <a:defRPr lang="en-US" sz="1800" b="1" kern="1200" dirty="0" smtClean="0">
                <a:solidFill>
                  <a:schemeClr val="tx2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376363" indent="-171450" algn="l" defTabSz="685800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defRPr lang="en-US" sz="1600" b="1" kern="1200" dirty="0" smtClean="0">
                <a:solidFill>
                  <a:schemeClr val="tx2"/>
                </a:solidFill>
                <a:latin typeface="Trebuchet MS" pitchFamily="34" charset="0"/>
                <a:ea typeface="+mn-ea"/>
                <a:cs typeface="+mn-cs"/>
              </a:defRPr>
            </a:lvl4pPr>
            <a:lvl5pPr>
              <a:spcBef>
                <a:spcPts val="18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8610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914400"/>
            <a:ext cx="6400800" cy="914400"/>
          </a:xfrm>
        </p:spPr>
        <p:txBody>
          <a:bodyPr/>
          <a:lstStyle/>
          <a:p>
            <a:r>
              <a:rPr lang="en-US" dirty="0" smtClean="0"/>
              <a:t>Module -3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smtClean="0"/>
              <a:t>Unit 5- Interface</a:t>
            </a:r>
            <a:endParaRPr lang="en-US" smtClean="0"/>
          </a:p>
        </p:txBody>
      </p:sp>
      <p:sp>
        <p:nvSpPr>
          <p:cNvPr id="18435" name="Content Placeholder 5"/>
          <p:cNvSpPr>
            <a:spLocks noGrp="1"/>
          </p:cNvSpPr>
          <p:nvPr>
            <p:ph idx="1"/>
          </p:nvPr>
        </p:nvSpPr>
        <p:spPr>
          <a:xfrm>
            <a:off x="266700" y="1219200"/>
            <a:ext cx="8447088" cy="4953000"/>
          </a:xfrm>
        </p:spPr>
        <p:txBody>
          <a:bodyPr/>
          <a:lstStyle/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Fundamentals</a:t>
            </a:r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>
                <a:solidFill>
                  <a:srgbClr val="F703C9"/>
                </a:solidFill>
              </a:rPr>
              <a:t>Implementing interface</a:t>
            </a:r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Using interface reference</a:t>
            </a:r>
            <a:endParaRPr sz="2400"/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Interface can be extended</a:t>
            </a:r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Implementing multiple inheritance</a:t>
            </a:r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Constants in interface</a:t>
            </a:r>
            <a:endParaRPr sz="2400"/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Interface can be extended</a:t>
            </a:r>
            <a:endParaRPr sz="2400"/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Nested interface</a:t>
            </a:r>
            <a:endParaRPr sz="2400"/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Final thoughts on interface</a:t>
            </a:r>
            <a:endParaRPr sz="24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4"/>
          <p:cNvSpPr>
            <a:spLocks noGrp="1"/>
          </p:cNvSpPr>
          <p:nvPr>
            <p:ph idx="1"/>
          </p:nvPr>
        </p:nvSpPr>
        <p:spPr>
          <a:xfrm>
            <a:off x="-14288" y="1162050"/>
            <a:ext cx="8978901" cy="2093913"/>
          </a:xfrm>
        </p:spPr>
        <p:txBody>
          <a:bodyPr/>
          <a:lstStyle/>
          <a:p>
            <a:pPr marL="347663" indent="-288925"/>
            <a:r>
              <a:rPr u="sng"/>
              <a:t>Two ways of implementing interface</a:t>
            </a:r>
          </a:p>
          <a:p>
            <a:pPr marL="914400" lvl="1" indent="-457200">
              <a:spcBef>
                <a:spcPts val="2400"/>
              </a:spcBef>
              <a:buFont typeface="Arial" charset="0"/>
              <a:buNone/>
            </a:pPr>
            <a:r>
              <a:rPr sz="2400">
                <a:solidFill>
                  <a:srgbClr val="FF0000"/>
                </a:solidFill>
              </a:rPr>
              <a:t>2.1.  </a:t>
            </a:r>
            <a:r>
              <a:rPr sz="2400">
                <a:solidFill>
                  <a:srgbClr val="3333FF"/>
                </a:solidFill>
              </a:rPr>
              <a:t>class </a:t>
            </a:r>
            <a:r>
              <a:rPr>
                <a:solidFill>
                  <a:srgbClr val="000000"/>
                </a:solidFill>
              </a:rPr>
              <a:t>implements</a:t>
            </a:r>
            <a:r>
              <a:rPr sz="2400">
                <a:solidFill>
                  <a:srgbClr val="3333FF"/>
                </a:solidFill>
              </a:rPr>
              <a:t> interface</a:t>
            </a:r>
          </a:p>
          <a:p>
            <a:pPr marL="914400" lvl="1" indent="-457200">
              <a:spcBef>
                <a:spcPts val="2400"/>
              </a:spcBef>
              <a:buFont typeface="Arial" charset="0"/>
              <a:buNone/>
            </a:pPr>
            <a:r>
              <a:rPr sz="2400">
                <a:solidFill>
                  <a:srgbClr val="FF0000"/>
                </a:solidFill>
              </a:rPr>
              <a:t>2.2.  </a:t>
            </a:r>
            <a:r>
              <a:rPr sz="2400">
                <a:solidFill>
                  <a:srgbClr val="3333FF"/>
                </a:solidFill>
              </a:rPr>
              <a:t>class </a:t>
            </a:r>
            <a:r>
              <a:rPr>
                <a:solidFill>
                  <a:srgbClr val="000000"/>
                </a:solidFill>
              </a:rPr>
              <a:t>extends</a:t>
            </a:r>
            <a:r>
              <a:rPr sz="2400">
                <a:solidFill>
                  <a:srgbClr val="3333FF"/>
                </a:solidFill>
              </a:rPr>
              <a:t> other-class </a:t>
            </a:r>
            <a:r>
              <a:rPr>
                <a:solidFill>
                  <a:srgbClr val="000000"/>
                </a:solidFill>
              </a:rPr>
              <a:t>and</a:t>
            </a:r>
            <a:r>
              <a:rPr sz="2400">
                <a:solidFill>
                  <a:srgbClr val="3333FF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implements</a:t>
            </a:r>
            <a:r>
              <a:rPr sz="2400">
                <a:solidFill>
                  <a:srgbClr val="3333FF"/>
                </a:solidFill>
              </a:rPr>
              <a:t> interface</a:t>
            </a:r>
          </a:p>
          <a:p>
            <a:pPr marL="914400" lvl="1" indent="-457200">
              <a:spcBef>
                <a:spcPts val="2400"/>
              </a:spcBef>
              <a:buFont typeface="Book Antiqua" pitchFamily="18" charset="0"/>
              <a:buAutoNum type="arabicPeriod"/>
            </a:pPr>
            <a:endParaRPr>
              <a:solidFill>
                <a:srgbClr val="3333FF"/>
              </a:solidFill>
            </a:endParaRPr>
          </a:p>
        </p:txBody>
      </p:sp>
      <p:sp>
        <p:nvSpPr>
          <p:cNvPr id="1945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2. Implementing Interfaces:</a:t>
            </a:r>
          </a:p>
        </p:txBody>
      </p:sp>
      <p:pic>
        <p:nvPicPr>
          <p:cNvPr id="19460" name="Picture 2" descr="relationship between class and interface"/>
          <p:cNvPicPr>
            <a:picLocks noChangeAspect="1" noChangeArrowheads="1"/>
          </p:cNvPicPr>
          <p:nvPr/>
        </p:nvPicPr>
        <p:blipFill>
          <a:blip r:embed="rId2"/>
          <a:srcRect l="29842" t="13107" r="36440" b="25027"/>
          <a:stretch>
            <a:fillRect/>
          </a:stretch>
        </p:blipFill>
        <p:spPr bwMode="auto">
          <a:xfrm>
            <a:off x="244475" y="3633788"/>
            <a:ext cx="2854325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44913" y="3638550"/>
            <a:ext cx="4621212" cy="1800225"/>
            <a:chOff x="2125663" y="1939925"/>
            <a:chExt cx="4621212" cy="1800225"/>
          </a:xfrm>
        </p:grpSpPr>
        <p:pic>
          <p:nvPicPr>
            <p:cNvPr id="19462" name="Picture 2" descr="relationship between class and interface"/>
            <p:cNvPicPr>
              <a:picLocks noChangeAspect="1" noChangeArrowheads="1"/>
            </p:cNvPicPr>
            <p:nvPr/>
          </p:nvPicPr>
          <p:blipFill>
            <a:blip r:embed="rId2"/>
            <a:srcRect t="12692" r="72061" b="24136"/>
            <a:stretch>
              <a:fillRect/>
            </a:stretch>
          </p:blipFill>
          <p:spPr bwMode="auto">
            <a:xfrm>
              <a:off x="2125663" y="1939925"/>
              <a:ext cx="2366962" cy="180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4302125" y="1939928"/>
              <a:ext cx="2444750" cy="1785939"/>
              <a:chOff x="4301488" y="4641273"/>
              <a:chExt cx="2445676" cy="1787236"/>
            </a:xfrm>
          </p:grpSpPr>
          <p:pic>
            <p:nvPicPr>
              <p:cNvPr id="19464" name="Picture 2" descr="relationship between class and interface"/>
              <p:cNvPicPr>
                <a:picLocks noChangeAspect="1" noChangeArrowheads="1"/>
              </p:cNvPicPr>
              <p:nvPr/>
            </p:nvPicPr>
            <p:blipFill>
              <a:blip r:embed="rId2"/>
              <a:srcRect l="33127" t="14449" r="39552" b="47649"/>
              <a:stretch>
                <a:fillRect/>
              </a:stretch>
            </p:blipFill>
            <p:spPr bwMode="auto">
              <a:xfrm>
                <a:off x="4433280" y="4641273"/>
                <a:ext cx="2313884" cy="1205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Rectangle 8"/>
              <p:cNvSpPr/>
              <p:nvPr/>
            </p:nvSpPr>
            <p:spPr>
              <a:xfrm>
                <a:off x="4492060" y="5805753"/>
                <a:ext cx="2240811" cy="622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4301488" y="6082179"/>
                <a:ext cx="1186312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5473507" y="5735852"/>
                <a:ext cx="0" cy="346326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4"/>
          <p:cNvSpPr>
            <a:spLocks noGrp="1"/>
          </p:cNvSpPr>
          <p:nvPr>
            <p:ph idx="1"/>
          </p:nvPr>
        </p:nvSpPr>
        <p:spPr>
          <a:xfrm>
            <a:off x="49213" y="1074738"/>
            <a:ext cx="8447087" cy="579437"/>
          </a:xfrm>
        </p:spPr>
        <p:txBody>
          <a:bodyPr/>
          <a:lstStyle/>
          <a:p>
            <a:pPr>
              <a:defRPr/>
            </a:pPr>
            <a:r>
              <a:rPr i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Example1</a:t>
            </a:r>
          </a:p>
        </p:txBody>
      </p:sp>
      <p:sp>
        <p:nvSpPr>
          <p:cNvPr id="2048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Example: Implementing Interfaces: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479425" y="1566863"/>
            <a:ext cx="5394325" cy="46482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>
              <a:spcBef>
                <a:spcPts val="1200"/>
              </a:spcBef>
            </a:pPr>
            <a:r>
              <a:rPr lang="en-US" b="1" i="1">
                <a:solidFill>
                  <a:srgbClr val="0000FF"/>
                </a:solidFill>
                <a:latin typeface="Trebuchet MS" pitchFamily="34" charset="0"/>
              </a:rPr>
              <a:t>interface</a:t>
            </a:r>
            <a:r>
              <a:rPr lang="en-US" sz="1600" b="1">
                <a:latin typeface="Trebuchet MS" pitchFamily="34" charset="0"/>
              </a:rPr>
              <a:t>  </a:t>
            </a:r>
            <a:r>
              <a:rPr lang="en-US" b="1">
                <a:solidFill>
                  <a:srgbClr val="FF0000"/>
                </a:solidFill>
                <a:latin typeface="Trebuchet MS" pitchFamily="34" charset="0"/>
              </a:rPr>
              <a:t>Stack </a:t>
            </a:r>
            <a:r>
              <a:rPr lang="en-US" sz="1600" b="1">
                <a:latin typeface="Trebuchet MS" pitchFamily="34" charset="0"/>
              </a:rPr>
              <a:t>{  </a:t>
            </a:r>
          </a:p>
          <a:p>
            <a:pPr lvl="1">
              <a:spcBef>
                <a:spcPts val="1200"/>
              </a:spcBef>
            </a:pPr>
            <a:r>
              <a:rPr lang="en-US" sz="1600" b="1">
                <a:latin typeface="Trebuchet MS" pitchFamily="34" charset="0"/>
              </a:rPr>
              <a:t>	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void push( int item ) ;</a:t>
            </a:r>
            <a:endParaRPr lang="en-US" b="1" i="1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i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int  pop();</a:t>
            </a:r>
          </a:p>
          <a:p>
            <a:pPr lvl="1"/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	int  MAX = 3;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  <a:cs typeface="Courier New" pitchFamily="49" charset="0"/>
              </a:rPr>
              <a:t>	</a:t>
            </a:r>
            <a:endParaRPr lang="en-US" b="1" i="1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solidFill>
                  <a:schemeClr val="tx2"/>
                </a:solidFill>
                <a:latin typeface="Trebuchet MS" pitchFamily="34" charset="0"/>
              </a:rPr>
              <a:t>} </a:t>
            </a:r>
          </a:p>
          <a:p>
            <a:pPr>
              <a:spcBef>
                <a:spcPts val="1200"/>
              </a:spcBef>
            </a:pPr>
            <a:r>
              <a:rPr lang="en-US" b="1">
                <a:solidFill>
                  <a:srgbClr val="3333FF"/>
                </a:solidFill>
                <a:latin typeface="Trebuchet MS" pitchFamily="34" charset="0"/>
              </a:rPr>
              <a:t>class</a:t>
            </a:r>
            <a:r>
              <a:rPr lang="en-US" b="1">
                <a:solidFill>
                  <a:srgbClr val="FF0000"/>
                </a:solidFill>
                <a:latin typeface="Trebuchet MS" pitchFamily="34" charset="0"/>
              </a:rPr>
              <a:t>  StackMaster </a:t>
            </a:r>
            <a:r>
              <a:rPr lang="en-US" b="1">
                <a:solidFill>
                  <a:srgbClr val="0000FF"/>
                </a:solidFill>
                <a:latin typeface="Trebuchet MS" pitchFamily="34" charset="0"/>
              </a:rPr>
              <a:t>implements </a:t>
            </a:r>
            <a:r>
              <a:rPr lang="en-US" b="1">
                <a:solidFill>
                  <a:srgbClr val="FF0000"/>
                </a:solidFill>
                <a:latin typeface="Trebuchet MS" pitchFamily="34" charset="0"/>
              </a:rPr>
              <a:t>Stack  </a:t>
            </a: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{</a:t>
            </a:r>
          </a:p>
          <a:p>
            <a:pPr>
              <a:spcBef>
                <a:spcPts val="1200"/>
              </a:spcBef>
            </a:pPr>
            <a:r>
              <a:rPr lang="en-US" sz="1600" b="1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int  top = -1;</a:t>
            </a:r>
          </a:p>
          <a:p>
            <a:pPr>
              <a:spcBef>
                <a:spcPts val="600"/>
              </a:spcBef>
            </a:pP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sz="1600" b="1" i="1">
                <a:solidFill>
                  <a:srgbClr val="F703C9"/>
                </a:solidFill>
                <a:latin typeface="Trebuchet MS" pitchFamily="34" charset="0"/>
              </a:rPr>
              <a:t>public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 void  push( int item ) {</a:t>
            </a:r>
          </a:p>
          <a:p>
            <a:pPr>
              <a:spcBef>
                <a:spcPts val="600"/>
              </a:spcBef>
            </a:pP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sz="1400" b="1" i="1">
                <a:solidFill>
                  <a:schemeClr val="tx2"/>
                </a:solidFill>
                <a:latin typeface="Trebuchet MS" pitchFamily="34" charset="0"/>
              </a:rPr>
              <a:t>      </a:t>
            </a:r>
            <a:r>
              <a:rPr lang="en-US" sz="1400" b="1" i="1">
                <a:solidFill>
                  <a:srgbClr val="339966"/>
                </a:solidFill>
                <a:latin typeface="Trebuchet MS" pitchFamily="34" charset="0"/>
              </a:rPr>
              <a:t>// code</a:t>
            </a:r>
            <a:endParaRPr lang="en-US" sz="1600" b="1" i="1">
              <a:solidFill>
                <a:srgbClr val="339966"/>
              </a:solidFill>
              <a:latin typeface="Trebuchet MS" pitchFamily="34" charset="0"/>
            </a:endParaRPr>
          </a:p>
          <a:p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	}</a:t>
            </a:r>
          </a:p>
          <a:p>
            <a:pPr>
              <a:spcBef>
                <a:spcPts val="600"/>
              </a:spcBef>
            </a:pP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sz="1600" b="1" i="1">
                <a:solidFill>
                  <a:srgbClr val="F703C9"/>
                </a:solidFill>
                <a:latin typeface="Trebuchet MS" pitchFamily="34" charset="0"/>
              </a:rPr>
              <a:t>public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 int  pop( ) {</a:t>
            </a:r>
          </a:p>
          <a:p>
            <a:pPr>
              <a:spcBef>
                <a:spcPts val="600"/>
              </a:spcBef>
            </a:pP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sz="1400" b="1" i="1">
                <a:solidFill>
                  <a:schemeClr val="tx2"/>
                </a:solidFill>
                <a:latin typeface="Trebuchet MS" pitchFamily="34" charset="0"/>
              </a:rPr>
              <a:t>    </a:t>
            </a:r>
            <a:r>
              <a:rPr lang="en-US" sz="1400" b="1" i="1">
                <a:solidFill>
                  <a:srgbClr val="339966"/>
                </a:solidFill>
                <a:latin typeface="Trebuchet MS" pitchFamily="34" charset="0"/>
              </a:rPr>
              <a:t>// code</a:t>
            </a:r>
            <a:endParaRPr lang="en-US" sz="1600" b="1" i="1">
              <a:solidFill>
                <a:srgbClr val="339966"/>
              </a:solidFill>
              <a:latin typeface="Trebuchet MS" pitchFamily="34" charset="0"/>
            </a:endParaRPr>
          </a:p>
          <a:p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	}</a:t>
            </a:r>
          </a:p>
          <a:p>
            <a:r>
              <a:rPr lang="en-US" sz="1600" b="1">
                <a:solidFill>
                  <a:schemeClr val="tx2"/>
                </a:solidFill>
                <a:latin typeface="Trebuchet MS" pitchFamily="34" charset="0"/>
              </a:rPr>
              <a:t>}</a:t>
            </a:r>
          </a:p>
        </p:txBody>
      </p:sp>
      <p:pic>
        <p:nvPicPr>
          <p:cNvPr id="20485" name="Picture 2" descr="relationship between class and interface"/>
          <p:cNvPicPr>
            <a:picLocks noChangeAspect="1" noChangeArrowheads="1"/>
          </p:cNvPicPr>
          <p:nvPr/>
        </p:nvPicPr>
        <p:blipFill>
          <a:blip r:embed="rId2"/>
          <a:srcRect l="29842" t="13107" r="36440" b="25027"/>
          <a:stretch>
            <a:fillRect/>
          </a:stretch>
        </p:blipFill>
        <p:spPr bwMode="auto">
          <a:xfrm>
            <a:off x="6067425" y="1565275"/>
            <a:ext cx="2854325" cy="18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4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4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0" y="1031875"/>
            <a:ext cx="9144000" cy="542448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82880" tIns="182880" rIns="182880" bIns="182880"/>
          <a:lstStyle/>
          <a:p>
            <a:pPr>
              <a:spcBef>
                <a:spcPts val="1200"/>
              </a:spcBef>
            </a:pPr>
            <a:endParaRPr lang="en-US" sz="1400" b="1">
              <a:solidFill>
                <a:srgbClr val="3333FF"/>
              </a:solidFill>
              <a:latin typeface="Trebuchet MS" pitchFamily="34" charset="0"/>
            </a:endParaRPr>
          </a:p>
          <a:p>
            <a:pPr>
              <a:spcBef>
                <a:spcPts val="600"/>
              </a:spcBef>
            </a:pPr>
            <a:endParaRPr lang="en-US" sz="1400" b="1">
              <a:solidFill>
                <a:schemeClr val="tx2"/>
              </a:solidFill>
              <a:latin typeface="Trebuchet MS" pitchFamily="34" charset="0"/>
            </a:endParaRPr>
          </a:p>
          <a:p>
            <a:pPr>
              <a:spcBef>
                <a:spcPts val="600"/>
              </a:spcBef>
            </a:pPr>
            <a:endParaRPr lang="en-US" sz="1400" b="1">
              <a:solidFill>
                <a:schemeClr val="tx2"/>
              </a:solidFill>
              <a:latin typeface="Trebuchet MS" pitchFamily="34" charset="0"/>
            </a:endParaRPr>
          </a:p>
          <a:p>
            <a:pPr>
              <a:spcBef>
                <a:spcPts val="600"/>
              </a:spcBef>
            </a:pPr>
            <a:endParaRPr lang="en-US" sz="1400" b="1">
              <a:solidFill>
                <a:schemeClr val="tx2"/>
              </a:solidFill>
              <a:latin typeface="Trebuchet MS" pitchFamily="34" charset="0"/>
            </a:endParaRPr>
          </a:p>
          <a:p>
            <a:pPr>
              <a:spcBef>
                <a:spcPts val="600"/>
              </a:spcBef>
            </a:pPr>
            <a:endParaRPr lang="en-US" sz="1400" b="1">
              <a:solidFill>
                <a:schemeClr val="tx2"/>
              </a:solidFill>
              <a:latin typeface="Trebuchet MS" pitchFamily="34" charset="0"/>
            </a:endParaRPr>
          </a:p>
          <a:p>
            <a:pPr>
              <a:spcBef>
                <a:spcPts val="600"/>
              </a:spcBef>
            </a:pPr>
            <a:endParaRPr lang="en-US" sz="1400" b="1">
              <a:solidFill>
                <a:schemeClr val="tx2"/>
              </a:solidFill>
              <a:latin typeface="Trebuchet MS" pitchFamily="34" charset="0"/>
            </a:endParaRPr>
          </a:p>
          <a:p>
            <a:pPr>
              <a:spcBef>
                <a:spcPts val="600"/>
              </a:spcBef>
            </a:pPr>
            <a:endParaRPr lang="en-US" sz="1100" b="1">
              <a:solidFill>
                <a:schemeClr val="tx2"/>
              </a:solidFill>
              <a:latin typeface="Trebuchet MS" pitchFamily="34" charset="0"/>
            </a:endParaRPr>
          </a:p>
          <a:p>
            <a:pPr>
              <a:spcBef>
                <a:spcPts val="600"/>
              </a:spcBef>
            </a:pPr>
            <a:endParaRPr lang="en-US" sz="1100" b="1">
              <a:solidFill>
                <a:schemeClr val="tx2"/>
              </a:solidFill>
              <a:latin typeface="Trebuchet MS" pitchFamily="34" charset="0"/>
            </a:endParaRPr>
          </a:p>
          <a:p>
            <a:pPr>
              <a:spcBef>
                <a:spcPts val="600"/>
              </a:spcBef>
            </a:pPr>
            <a:endParaRPr lang="en-US" sz="1200" b="1">
              <a:solidFill>
                <a:schemeClr val="tx2"/>
              </a:solidFill>
              <a:latin typeface="Trebuchet MS" pitchFamily="34" charset="0"/>
            </a:endParaRPr>
          </a:p>
          <a:p>
            <a:pPr>
              <a:spcBef>
                <a:spcPts val="600"/>
              </a:spcBef>
            </a:pPr>
            <a:endParaRPr lang="en-US" sz="1400" b="1">
              <a:solidFill>
                <a:schemeClr val="tx2"/>
              </a:solidFill>
              <a:latin typeface="Trebuchet MS" pitchFamily="34" charset="0"/>
            </a:endParaRPr>
          </a:p>
          <a:p>
            <a:pPr>
              <a:spcBef>
                <a:spcPts val="600"/>
              </a:spcBef>
            </a:pPr>
            <a:endParaRPr lang="en-US" sz="1400" b="1">
              <a:solidFill>
                <a:schemeClr val="tx2"/>
              </a:solidFill>
              <a:latin typeface="Trebuchet MS" pitchFamily="34" charset="0"/>
            </a:endParaRPr>
          </a:p>
          <a:p>
            <a:pPr>
              <a:spcBef>
                <a:spcPts val="600"/>
              </a:spcBef>
            </a:pPr>
            <a:endParaRPr lang="en-US" sz="1400" b="1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19468" name="Rectangle 5"/>
          <p:cNvSpPr>
            <a:spLocks noChangeArrowheads="1"/>
          </p:cNvSpPr>
          <p:nvPr/>
        </p:nvSpPr>
        <p:spPr bwMode="auto">
          <a:xfrm>
            <a:off x="28575" y="1176338"/>
            <a:ext cx="7453313" cy="4924425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>
              <a:spcBef>
                <a:spcPts val="1200"/>
              </a:spcBef>
            </a:pPr>
            <a:r>
              <a:rPr lang="en-US" b="1" i="1">
                <a:solidFill>
                  <a:srgbClr val="3333FF"/>
                </a:solidFill>
                <a:latin typeface="Trebuchet MS" pitchFamily="34" charset="0"/>
              </a:rPr>
              <a:t>// </a:t>
            </a:r>
            <a:r>
              <a:rPr lang="en-US" b="1" i="1">
                <a:solidFill>
                  <a:srgbClr val="FF0000"/>
                </a:solidFill>
                <a:latin typeface="Trebuchet MS" pitchFamily="34" charset="0"/>
              </a:rPr>
              <a:t>Applet</a:t>
            </a:r>
            <a:r>
              <a:rPr lang="en-US" b="1" i="1">
                <a:solidFill>
                  <a:srgbClr val="3333FF"/>
                </a:solidFill>
                <a:latin typeface="Trebuchet MS" pitchFamily="34" charset="0"/>
              </a:rPr>
              <a:t> is built-in class</a:t>
            </a:r>
          </a:p>
          <a:p>
            <a:pPr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Trebuchet MS" pitchFamily="34" charset="0"/>
              </a:rPr>
              <a:t>interface</a:t>
            </a:r>
            <a:r>
              <a:rPr lang="en-US" b="1">
                <a:solidFill>
                  <a:srgbClr val="3333FF"/>
                </a:solidFill>
                <a:latin typeface="Trebuchet MS" pitchFamily="34" charset="0"/>
              </a:rPr>
              <a:t>   Politician </a:t>
            </a: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{</a:t>
            </a:r>
          </a:p>
          <a:p>
            <a:pPr>
              <a:spcBef>
                <a:spcPts val="1200"/>
              </a:spcBef>
            </a:pP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         void speak();</a:t>
            </a:r>
          </a:p>
          <a:p>
            <a:pPr>
              <a:spcBef>
                <a:spcPts val="1200"/>
              </a:spcBef>
            </a:pP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}</a:t>
            </a:r>
          </a:p>
          <a:p>
            <a:pPr>
              <a:spcBef>
                <a:spcPts val="1200"/>
              </a:spcBef>
            </a:pPr>
            <a:endParaRPr lang="en-US" sz="1400" b="1">
              <a:solidFill>
                <a:srgbClr val="3333FF"/>
              </a:solidFill>
              <a:latin typeface="Trebuchet MS" pitchFamily="34" charset="0"/>
            </a:endParaRPr>
          </a:p>
          <a:p>
            <a:pPr>
              <a:spcBef>
                <a:spcPts val="1200"/>
              </a:spcBef>
            </a:pPr>
            <a:r>
              <a:rPr lang="en-US" b="1">
                <a:solidFill>
                  <a:srgbClr val="3333FF"/>
                </a:solidFill>
                <a:latin typeface="Trebuchet MS" pitchFamily="34" charset="0"/>
              </a:rPr>
              <a:t>class</a:t>
            </a:r>
            <a:r>
              <a:rPr lang="en-US" b="1">
                <a:solidFill>
                  <a:srgbClr val="FF0000"/>
                </a:solidFill>
                <a:latin typeface="Trebuchet MS" pitchFamily="34" charset="0"/>
              </a:rPr>
              <a:t>  </a:t>
            </a: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MyApplet</a:t>
            </a:r>
            <a:r>
              <a:rPr lang="en-US" b="1">
                <a:solidFill>
                  <a:srgbClr val="FF0000"/>
                </a:solidFill>
                <a:latin typeface="Trebuchet MS" pitchFamily="34" charset="0"/>
              </a:rPr>
              <a:t>  extends </a:t>
            </a:r>
            <a:r>
              <a:rPr lang="en-US" b="1">
                <a:solidFill>
                  <a:srgbClr val="0000FF"/>
                </a:solidFill>
                <a:latin typeface="Trebuchet MS" pitchFamily="34" charset="0"/>
              </a:rPr>
              <a:t>Applet</a:t>
            </a:r>
            <a:r>
              <a:rPr lang="en-US" b="1">
                <a:solidFill>
                  <a:srgbClr val="FF0000"/>
                </a:solidFill>
                <a:latin typeface="Trebuchet MS" pitchFamily="34" charset="0"/>
              </a:rPr>
              <a:t> implements  </a:t>
            </a:r>
            <a:r>
              <a:rPr lang="en-US" b="1">
                <a:solidFill>
                  <a:srgbClr val="0000FF"/>
                </a:solidFill>
                <a:latin typeface="Trebuchet MS" pitchFamily="34" charset="0"/>
              </a:rPr>
              <a:t>Politician</a:t>
            </a:r>
            <a:r>
              <a:rPr lang="en-US" b="1">
                <a:solidFill>
                  <a:srgbClr val="FF0000"/>
                </a:solidFill>
                <a:latin typeface="Trebuchet MS" pitchFamily="34" charset="0"/>
              </a:rPr>
              <a:t>  </a:t>
            </a: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{</a:t>
            </a:r>
          </a:p>
          <a:p>
            <a:pPr>
              <a:spcBef>
                <a:spcPts val="1200"/>
              </a:spcBef>
            </a:pPr>
            <a:r>
              <a:rPr lang="en-US" sz="1600" b="1">
                <a:solidFill>
                  <a:schemeClr val="tx2"/>
                </a:solidFill>
                <a:latin typeface="Trebuchet MS" pitchFamily="34" charset="0"/>
              </a:rPr>
              <a:t>         </a:t>
            </a: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public void speak() {</a:t>
            </a:r>
          </a:p>
          <a:p>
            <a:pPr>
              <a:spcBef>
                <a:spcPts val="1200"/>
              </a:spcBef>
            </a:pPr>
            <a:r>
              <a:rPr lang="en-US" sz="1600" b="1">
                <a:solidFill>
                  <a:schemeClr val="tx2"/>
                </a:solidFill>
                <a:latin typeface="Trebuchet MS" pitchFamily="34" charset="0"/>
              </a:rPr>
              <a:t>	System.out.println (“Politician always speak for vote ..”);</a:t>
            </a:r>
          </a:p>
          <a:p>
            <a:pPr>
              <a:spcBef>
                <a:spcPts val="1200"/>
              </a:spcBef>
            </a:pPr>
            <a:r>
              <a:rPr lang="en-US" sz="1600" b="1">
                <a:solidFill>
                  <a:schemeClr val="tx2"/>
                </a:solidFill>
                <a:latin typeface="Trebuchet MS" pitchFamily="34" charset="0"/>
              </a:rPr>
              <a:t>         }		</a:t>
            </a:r>
          </a:p>
          <a:p>
            <a:pPr>
              <a:spcBef>
                <a:spcPts val="1200"/>
              </a:spcBef>
            </a:pPr>
            <a:r>
              <a:rPr lang="en-US" sz="1400" b="1">
                <a:solidFill>
                  <a:schemeClr val="tx2"/>
                </a:solidFill>
                <a:latin typeface="Trebuchet MS" pitchFamily="34" charset="0"/>
              </a:rPr>
              <a:t>}</a:t>
            </a:r>
          </a:p>
          <a:p>
            <a:r>
              <a:rPr lang="en-US" sz="1200" b="1">
                <a:solidFill>
                  <a:schemeClr val="tx2"/>
                </a:solidFill>
                <a:latin typeface="Trebuchet MS" pitchFamily="34" charset="0"/>
              </a:rPr>
              <a:t>	</a:t>
            </a:r>
          </a:p>
          <a:p>
            <a:r>
              <a:rPr lang="en-US" sz="1200" b="1">
                <a:solidFill>
                  <a:schemeClr val="tx2"/>
                </a:solidFill>
                <a:latin typeface="Trebuchet MS" pitchFamily="34" charset="0"/>
              </a:rPr>
              <a:t>	</a:t>
            </a:r>
          </a:p>
          <a:p>
            <a:r>
              <a:rPr lang="en-US" sz="1400" b="1" i="1">
                <a:solidFill>
                  <a:schemeClr val="tx2"/>
                </a:solidFill>
                <a:latin typeface="Trebuchet MS" pitchFamily="34" charset="0"/>
              </a:rPr>
              <a:t>	</a:t>
            </a:r>
            <a:endParaRPr lang="en-US" sz="1200" b="1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2150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Example2: Implementing Interfaces: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738813" y="1160463"/>
            <a:ext cx="3363912" cy="203835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916613" y="1246188"/>
            <a:ext cx="3171825" cy="1779587"/>
            <a:chOff x="620573" y="4419593"/>
            <a:chExt cx="4847207" cy="1801091"/>
          </a:xfrm>
        </p:grpSpPr>
        <p:pic>
          <p:nvPicPr>
            <p:cNvPr id="21514" name="Picture 2" descr="relationship between class and interface"/>
            <p:cNvPicPr>
              <a:picLocks noChangeAspect="1" noChangeArrowheads="1"/>
            </p:cNvPicPr>
            <p:nvPr/>
          </p:nvPicPr>
          <p:blipFill>
            <a:blip r:embed="rId2"/>
            <a:srcRect t="12692" r="72061" b="24136"/>
            <a:stretch>
              <a:fillRect/>
            </a:stretch>
          </p:blipFill>
          <p:spPr bwMode="auto">
            <a:xfrm>
              <a:off x="620573" y="4419593"/>
              <a:ext cx="2366209" cy="1801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2922741" y="4419593"/>
              <a:ext cx="2545039" cy="1786515"/>
              <a:chOff x="4238966" y="4641273"/>
              <a:chExt cx="2545039" cy="1786515"/>
            </a:xfrm>
          </p:grpSpPr>
          <p:pic>
            <p:nvPicPr>
              <p:cNvPr id="21516" name="Picture 2" descr="relationship between class and interface"/>
              <p:cNvPicPr>
                <a:picLocks noChangeAspect="1" noChangeArrowheads="1"/>
              </p:cNvPicPr>
              <p:nvPr/>
            </p:nvPicPr>
            <p:blipFill>
              <a:blip r:embed="rId2"/>
              <a:srcRect l="33127" t="14449" r="39552" b="47649"/>
              <a:stretch>
                <a:fillRect/>
              </a:stretch>
            </p:blipFill>
            <p:spPr bwMode="auto">
              <a:xfrm>
                <a:off x="4348608" y="4641273"/>
                <a:ext cx="2435397" cy="1205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4491406" y="5804511"/>
                <a:ext cx="2241652" cy="6233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4239099" y="6080861"/>
                <a:ext cx="1186329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449689" y="5735424"/>
                <a:ext cx="0" cy="345437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Rectangle 30"/>
          <p:cNvSpPr/>
          <p:nvPr/>
        </p:nvSpPr>
        <p:spPr>
          <a:xfrm>
            <a:off x="7508875" y="1289050"/>
            <a:ext cx="1455738" cy="561975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i="1" dirty="0">
                <a:solidFill>
                  <a:srgbClr val="3333FF"/>
                </a:solidFill>
              </a:rPr>
              <a:t>Politician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91238" y="1330325"/>
            <a:ext cx="1265237" cy="534988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i="1" dirty="0">
                <a:solidFill>
                  <a:srgbClr val="3333FF"/>
                </a:solidFill>
              </a:rPr>
              <a:t>Applet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46788" y="2387600"/>
            <a:ext cx="1371600" cy="534988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i="1" dirty="0" err="1">
                <a:solidFill>
                  <a:srgbClr val="CC0099"/>
                </a:solidFill>
              </a:rPr>
              <a:t>MyApplet</a:t>
            </a:r>
            <a:endParaRPr lang="en-US" sz="2000" b="1" i="1" dirty="0">
              <a:solidFill>
                <a:srgbClr val="CC0099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8" grpId="0" animBg="1"/>
      <p:bldP spid="31" grpId="0" animBg="1"/>
      <p:bldP spid="30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Test yourself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6688" y="1204913"/>
            <a:ext cx="7702550" cy="1081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IN" sz="2000" b="1" dirty="0">
                <a:solidFill>
                  <a:schemeClr val="tx2"/>
                </a:solidFill>
              </a:rPr>
              <a:t>Assume salary is an interface.</a:t>
            </a:r>
          </a:p>
          <a:p>
            <a:pPr>
              <a:spcBef>
                <a:spcPts val="1200"/>
              </a:spcBef>
              <a:defRPr/>
            </a:pPr>
            <a:r>
              <a:rPr lang="en-IN" sz="2000" b="1" dirty="0">
                <a:solidFill>
                  <a:schemeClr val="tx2"/>
                </a:solidFill>
              </a:rPr>
              <a:t>Which of the following is correct declaration of a class manager?</a:t>
            </a:r>
          </a:p>
        </p:txBody>
      </p:sp>
      <p:sp>
        <p:nvSpPr>
          <p:cNvPr id="22532" name="TextBox 17"/>
          <p:cNvSpPr txBox="1">
            <a:spLocks noChangeArrowheads="1"/>
          </p:cNvSpPr>
          <p:nvPr/>
        </p:nvSpPr>
        <p:spPr bwMode="auto">
          <a:xfrm>
            <a:off x="222250" y="2646363"/>
            <a:ext cx="3933825" cy="1076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IN" sz="1600" b="1">
                <a:solidFill>
                  <a:schemeClr val="tx2"/>
                </a:solidFill>
              </a:rPr>
              <a:t>a)</a:t>
            </a:r>
            <a:r>
              <a:rPr lang="en-IN" sz="1600" b="1">
                <a:solidFill>
                  <a:srgbClr val="0000FF"/>
                </a:solidFill>
              </a:rPr>
              <a:t>   class </a:t>
            </a:r>
            <a:r>
              <a:rPr lang="en-IN" sz="1600" b="1">
                <a:solidFill>
                  <a:schemeClr val="tx2"/>
                </a:solidFill>
              </a:rPr>
              <a:t>Manager </a:t>
            </a:r>
            <a:r>
              <a:rPr lang="en-IN" sz="1600" b="1">
                <a:solidFill>
                  <a:srgbClr val="FF0000"/>
                </a:solidFill>
              </a:rPr>
              <a:t>extends</a:t>
            </a:r>
            <a:r>
              <a:rPr lang="en-IN" sz="1600" b="1">
                <a:solidFill>
                  <a:schemeClr val="tx2"/>
                </a:solidFill>
              </a:rPr>
              <a:t> Salary {</a:t>
            </a:r>
          </a:p>
          <a:p>
            <a:pPr marL="342900" indent="-342900"/>
            <a:r>
              <a:rPr lang="en-IN" sz="1600">
                <a:solidFill>
                  <a:schemeClr val="tx2"/>
                </a:solidFill>
              </a:rPr>
              <a:t>	    ---</a:t>
            </a:r>
          </a:p>
          <a:p>
            <a:pPr marL="342900" indent="-342900"/>
            <a:r>
              <a:rPr lang="en-IN" sz="1600">
                <a:solidFill>
                  <a:schemeClr val="tx2"/>
                </a:solidFill>
              </a:rPr>
              <a:t>          ---</a:t>
            </a:r>
          </a:p>
          <a:p>
            <a:pPr marL="342900" indent="-342900"/>
            <a:r>
              <a:rPr lang="en-IN" sz="1600">
                <a:solidFill>
                  <a:schemeClr val="tx2"/>
                </a:solidFill>
              </a:rPr>
              <a:t>	</a:t>
            </a:r>
            <a:r>
              <a:rPr lang="en-IN" sz="1600" b="1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22533" name="TextBox 21"/>
          <p:cNvSpPr txBox="1">
            <a:spLocks noChangeArrowheads="1"/>
          </p:cNvSpPr>
          <p:nvPr/>
        </p:nvSpPr>
        <p:spPr bwMode="auto">
          <a:xfrm>
            <a:off x="4683125" y="2632075"/>
            <a:ext cx="3795713" cy="10779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IN" sz="1600" b="1">
                <a:solidFill>
                  <a:schemeClr val="tx2"/>
                </a:solidFill>
              </a:rPr>
              <a:t>b)</a:t>
            </a:r>
            <a:r>
              <a:rPr lang="en-IN" sz="1600" b="1">
                <a:solidFill>
                  <a:srgbClr val="0000FF"/>
                </a:solidFill>
              </a:rPr>
              <a:t>   class </a:t>
            </a:r>
            <a:r>
              <a:rPr lang="en-IN" sz="1600" b="1">
                <a:solidFill>
                  <a:schemeClr val="tx2"/>
                </a:solidFill>
              </a:rPr>
              <a:t>Manager </a:t>
            </a:r>
            <a:r>
              <a:rPr lang="en-IN" sz="1600" b="1">
                <a:solidFill>
                  <a:srgbClr val="FF0000"/>
                </a:solidFill>
              </a:rPr>
              <a:t>imports</a:t>
            </a:r>
            <a:r>
              <a:rPr lang="en-IN" sz="1600" b="1">
                <a:solidFill>
                  <a:schemeClr val="tx2"/>
                </a:solidFill>
              </a:rPr>
              <a:t> Salary {</a:t>
            </a:r>
          </a:p>
          <a:p>
            <a:pPr marL="342900" indent="-342900"/>
            <a:r>
              <a:rPr lang="en-IN" sz="1600">
                <a:solidFill>
                  <a:schemeClr val="tx2"/>
                </a:solidFill>
              </a:rPr>
              <a:t>	    ---</a:t>
            </a:r>
          </a:p>
          <a:p>
            <a:pPr marL="342900" indent="-342900"/>
            <a:r>
              <a:rPr lang="en-IN" sz="1600">
                <a:solidFill>
                  <a:schemeClr val="tx2"/>
                </a:solidFill>
              </a:rPr>
              <a:t>          ---</a:t>
            </a:r>
          </a:p>
          <a:p>
            <a:pPr marL="342900" indent="-342900"/>
            <a:r>
              <a:rPr lang="en-IN" sz="1600">
                <a:solidFill>
                  <a:schemeClr val="tx2"/>
                </a:solidFill>
              </a:rPr>
              <a:t>	</a:t>
            </a:r>
            <a:r>
              <a:rPr lang="en-IN" sz="1600" b="1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22534" name="TextBox 22"/>
          <p:cNvSpPr txBox="1">
            <a:spLocks noChangeArrowheads="1"/>
          </p:cNvSpPr>
          <p:nvPr/>
        </p:nvSpPr>
        <p:spPr bwMode="auto">
          <a:xfrm>
            <a:off x="222250" y="4087813"/>
            <a:ext cx="3962400" cy="1076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IN" sz="1600" b="1">
                <a:solidFill>
                  <a:schemeClr val="tx2"/>
                </a:solidFill>
              </a:rPr>
              <a:t>c)</a:t>
            </a:r>
            <a:r>
              <a:rPr lang="en-IN" sz="1600" b="1">
                <a:solidFill>
                  <a:srgbClr val="0000FF"/>
                </a:solidFill>
              </a:rPr>
              <a:t>   class </a:t>
            </a:r>
            <a:r>
              <a:rPr lang="en-IN" sz="1600" b="1">
                <a:solidFill>
                  <a:schemeClr val="tx2"/>
                </a:solidFill>
              </a:rPr>
              <a:t>Manager </a:t>
            </a:r>
            <a:r>
              <a:rPr lang="en-IN" sz="1600" b="1">
                <a:solidFill>
                  <a:srgbClr val="FF0000"/>
                </a:solidFill>
              </a:rPr>
              <a:t>implements</a:t>
            </a:r>
            <a:r>
              <a:rPr lang="en-IN" sz="1600" b="1">
                <a:solidFill>
                  <a:schemeClr val="tx2"/>
                </a:solidFill>
              </a:rPr>
              <a:t> Salary {</a:t>
            </a:r>
          </a:p>
          <a:p>
            <a:pPr marL="342900" indent="-342900"/>
            <a:r>
              <a:rPr lang="en-IN" sz="1600">
                <a:solidFill>
                  <a:schemeClr val="tx2"/>
                </a:solidFill>
              </a:rPr>
              <a:t>	    ---</a:t>
            </a:r>
          </a:p>
          <a:p>
            <a:pPr marL="342900" indent="-342900"/>
            <a:r>
              <a:rPr lang="en-IN" sz="1600">
                <a:solidFill>
                  <a:schemeClr val="tx2"/>
                </a:solidFill>
              </a:rPr>
              <a:t>          ---</a:t>
            </a:r>
          </a:p>
          <a:p>
            <a:pPr marL="342900" indent="-342900"/>
            <a:r>
              <a:rPr lang="en-IN" sz="1600">
                <a:solidFill>
                  <a:schemeClr val="tx2"/>
                </a:solidFill>
              </a:rPr>
              <a:t>	</a:t>
            </a:r>
            <a:r>
              <a:rPr lang="en-IN" sz="1600" b="1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22535" name="TextBox 23"/>
          <p:cNvSpPr txBox="1">
            <a:spLocks noChangeArrowheads="1"/>
          </p:cNvSpPr>
          <p:nvPr/>
        </p:nvSpPr>
        <p:spPr bwMode="auto">
          <a:xfrm>
            <a:off x="4697413" y="4114800"/>
            <a:ext cx="3795712" cy="10779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IN" sz="1600" b="1">
                <a:solidFill>
                  <a:schemeClr val="tx2"/>
                </a:solidFill>
              </a:rPr>
              <a:t>d)</a:t>
            </a:r>
            <a:r>
              <a:rPr lang="en-IN" sz="1600" b="1">
                <a:solidFill>
                  <a:srgbClr val="0000FF"/>
                </a:solidFill>
              </a:rPr>
              <a:t>   class </a:t>
            </a:r>
            <a:r>
              <a:rPr lang="en-IN" sz="1600" b="1">
                <a:solidFill>
                  <a:schemeClr val="tx2"/>
                </a:solidFill>
              </a:rPr>
              <a:t>Manager </a:t>
            </a:r>
            <a:r>
              <a:rPr lang="en-IN" sz="1600" b="1">
                <a:solidFill>
                  <a:srgbClr val="FF0000"/>
                </a:solidFill>
              </a:rPr>
              <a:t>inherit</a:t>
            </a:r>
            <a:r>
              <a:rPr lang="en-IN" sz="1600" b="1">
                <a:solidFill>
                  <a:schemeClr val="tx2"/>
                </a:solidFill>
              </a:rPr>
              <a:t> Salary {</a:t>
            </a:r>
          </a:p>
          <a:p>
            <a:pPr marL="342900" indent="-342900"/>
            <a:r>
              <a:rPr lang="en-IN" sz="1600">
                <a:solidFill>
                  <a:schemeClr val="tx2"/>
                </a:solidFill>
              </a:rPr>
              <a:t>	    ---</a:t>
            </a:r>
          </a:p>
          <a:p>
            <a:pPr marL="342900" indent="-342900"/>
            <a:r>
              <a:rPr lang="en-IN" sz="1600">
                <a:solidFill>
                  <a:schemeClr val="tx2"/>
                </a:solidFill>
              </a:rPr>
              <a:t>          ---</a:t>
            </a:r>
          </a:p>
          <a:p>
            <a:pPr marL="342900" indent="-342900"/>
            <a:r>
              <a:rPr lang="en-IN" sz="1600">
                <a:solidFill>
                  <a:schemeClr val="tx2"/>
                </a:solidFill>
              </a:rPr>
              <a:t>	</a:t>
            </a:r>
            <a:r>
              <a:rPr lang="en-IN" sz="1600" b="1">
                <a:solidFill>
                  <a:srgbClr val="0000FF"/>
                </a:solidFill>
              </a:rPr>
              <a:t>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Test yourself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2250" y="1357313"/>
          <a:ext cx="8506691" cy="5084452"/>
        </p:xfrm>
        <a:graphic>
          <a:graphicData uri="http://schemas.openxmlformats.org/drawingml/2006/table">
            <a:tbl>
              <a:tblPr/>
              <a:tblGrid>
                <a:gridCol w="5818909"/>
                <a:gridCol w="2687782"/>
              </a:tblGrid>
              <a:tr h="706554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45128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06554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06554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06554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06554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06554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589" name="Rectangle 8"/>
          <p:cNvSpPr>
            <a:spLocks noChangeArrowheads="1"/>
          </p:cNvSpPr>
          <p:nvPr/>
        </p:nvSpPr>
        <p:spPr bwMode="auto">
          <a:xfrm>
            <a:off x="360363" y="1527175"/>
            <a:ext cx="57499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b="1">
                <a:solidFill>
                  <a:schemeClr val="tx2"/>
                </a:solidFill>
              </a:rPr>
              <a:t>Can we create non static variable in interface?</a:t>
            </a:r>
          </a:p>
        </p:txBody>
      </p:sp>
      <p:sp>
        <p:nvSpPr>
          <p:cNvPr id="23590" name="Rectangle 9"/>
          <p:cNvSpPr>
            <a:spLocks noChangeArrowheads="1"/>
          </p:cNvSpPr>
          <p:nvPr/>
        </p:nvSpPr>
        <p:spPr bwMode="auto">
          <a:xfrm>
            <a:off x="346075" y="2163763"/>
            <a:ext cx="58197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b="1">
                <a:solidFill>
                  <a:schemeClr val="tx2"/>
                </a:solidFill>
              </a:rPr>
              <a:t>What will happen if we not initialize variables in an interface?</a:t>
            </a:r>
            <a:endParaRPr lang="en-IN">
              <a:solidFill>
                <a:schemeClr val="tx2"/>
              </a:solidFill>
            </a:endParaRPr>
          </a:p>
        </p:txBody>
      </p:sp>
      <p:sp>
        <p:nvSpPr>
          <p:cNvPr id="23591" name="Rectangle 10"/>
          <p:cNvSpPr>
            <a:spLocks noChangeArrowheads="1"/>
          </p:cNvSpPr>
          <p:nvPr/>
        </p:nvSpPr>
        <p:spPr bwMode="auto">
          <a:xfrm>
            <a:off x="400050" y="3119438"/>
            <a:ext cx="4352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b="1">
                <a:solidFill>
                  <a:schemeClr val="tx2"/>
                </a:solidFill>
              </a:rPr>
              <a:t>Can we create object for an interface?</a:t>
            </a:r>
            <a:endParaRPr lang="en-IN">
              <a:solidFill>
                <a:schemeClr val="tx2"/>
              </a:solidFill>
            </a:endParaRPr>
          </a:p>
        </p:txBody>
      </p:sp>
      <p:sp>
        <p:nvSpPr>
          <p:cNvPr id="23592" name="Rectangle 11"/>
          <p:cNvSpPr>
            <a:spLocks noChangeArrowheads="1"/>
          </p:cNvSpPr>
          <p:nvPr/>
        </p:nvSpPr>
        <p:spPr bwMode="auto">
          <a:xfrm>
            <a:off x="414338" y="3770313"/>
            <a:ext cx="38909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b="1">
                <a:solidFill>
                  <a:schemeClr val="tx2"/>
                </a:solidFill>
              </a:rPr>
              <a:t>How to access interface variable?</a:t>
            </a:r>
            <a:endParaRPr lang="en-IN">
              <a:solidFill>
                <a:schemeClr val="tx2"/>
              </a:solidFill>
            </a:endParaRPr>
          </a:p>
        </p:txBody>
      </p:sp>
      <p:sp>
        <p:nvSpPr>
          <p:cNvPr id="23593" name="Rectangle 12"/>
          <p:cNvSpPr>
            <a:spLocks noChangeArrowheads="1"/>
          </p:cNvSpPr>
          <p:nvPr/>
        </p:nvSpPr>
        <p:spPr bwMode="auto">
          <a:xfrm>
            <a:off x="6178550" y="3784600"/>
            <a:ext cx="208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b="1">
                <a:solidFill>
                  <a:schemeClr val="tx2"/>
                </a:solidFill>
              </a:rPr>
              <a:t>Interface.variable</a:t>
            </a:r>
            <a:endParaRPr lang="en-IN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smtClean="0"/>
              <a:t>Unit 5- Interface</a:t>
            </a:r>
            <a:endParaRPr lang="en-US" smtClean="0"/>
          </a:p>
        </p:txBody>
      </p:sp>
      <p:sp>
        <p:nvSpPr>
          <p:cNvPr id="24579" name="Content Placeholder 5"/>
          <p:cNvSpPr>
            <a:spLocks noGrp="1"/>
          </p:cNvSpPr>
          <p:nvPr>
            <p:ph idx="1"/>
          </p:nvPr>
        </p:nvSpPr>
        <p:spPr>
          <a:xfrm>
            <a:off x="266700" y="1219200"/>
            <a:ext cx="8447088" cy="4953000"/>
          </a:xfrm>
        </p:spPr>
        <p:txBody>
          <a:bodyPr/>
          <a:lstStyle/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Fundamentals</a:t>
            </a:r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Implementing interface</a:t>
            </a:r>
            <a:endParaRPr sz="2400"/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>
                <a:solidFill>
                  <a:srgbClr val="F703C9"/>
                </a:solidFill>
              </a:rPr>
              <a:t>Using interface reference</a:t>
            </a:r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Interface can be extended</a:t>
            </a:r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Implementing multiple inheritance</a:t>
            </a:r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Constants in interface</a:t>
            </a:r>
            <a:endParaRPr sz="2400"/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Interface can be extended</a:t>
            </a:r>
            <a:endParaRPr sz="2400"/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Nested interface</a:t>
            </a:r>
            <a:endParaRPr sz="2400"/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Final thoughts on interface</a:t>
            </a:r>
            <a:endParaRPr sz="24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mtClean="0"/>
              <a:t>3. Program : using interface reference</a:t>
            </a:r>
            <a:endParaRPr lang="en-US" smtClean="0"/>
          </a:p>
        </p:txBody>
      </p:sp>
      <p:sp>
        <p:nvSpPr>
          <p:cNvPr id="24579" name="Content Placeholder 5"/>
          <p:cNvSpPr>
            <a:spLocks noGrp="1"/>
          </p:cNvSpPr>
          <p:nvPr>
            <p:ph idx="1"/>
          </p:nvPr>
        </p:nvSpPr>
        <p:spPr>
          <a:xfrm>
            <a:off x="4763" y="2065338"/>
            <a:ext cx="8447087" cy="4391025"/>
          </a:xfrm>
        </p:spPr>
        <p:txBody>
          <a:bodyPr/>
          <a:lstStyle/>
          <a:p>
            <a:pPr lvl="1">
              <a:spcBef>
                <a:spcPts val="2400"/>
              </a:spcBef>
              <a:defRPr/>
            </a:pPr>
            <a:r>
              <a:rPr sz="1800">
                <a:solidFill>
                  <a:srgbClr val="FF0000"/>
                </a:solidFill>
              </a:rPr>
              <a:t>Interface Shape </a:t>
            </a:r>
          </a:p>
          <a:p>
            <a:pPr marL="1025525" lvl="2">
              <a:defRPr/>
            </a:pPr>
            <a:r>
              <a:rPr sz="1600"/>
              <a:t>abstract method   </a:t>
            </a:r>
            <a:r>
              <a:rPr sz="1600">
                <a:solidFill>
                  <a:srgbClr val="0000FF"/>
                </a:solidFill>
              </a:rPr>
              <a:t>void  </a:t>
            </a:r>
            <a:r>
              <a:rPr sz="1600" err="1">
                <a:solidFill>
                  <a:srgbClr val="0000FF"/>
                </a:solidFill>
              </a:rPr>
              <a:t>getArea</a:t>
            </a:r>
            <a:r>
              <a:rPr sz="1600">
                <a:solidFill>
                  <a:srgbClr val="0000FF"/>
                </a:solidFill>
              </a:rPr>
              <a:t>()</a:t>
            </a:r>
          </a:p>
          <a:p>
            <a:pPr lvl="1">
              <a:lnSpc>
                <a:spcPct val="120000"/>
              </a:lnSpc>
              <a:spcBef>
                <a:spcPts val="2400"/>
              </a:spcBef>
              <a:defRPr/>
            </a:pPr>
            <a:r>
              <a:rPr sz="1800">
                <a:solidFill>
                  <a:srgbClr val="FF0000"/>
                </a:solidFill>
              </a:rPr>
              <a:t>Rectangle class </a:t>
            </a:r>
          </a:p>
          <a:p>
            <a:pPr marL="1025525" lvl="2">
              <a:lnSpc>
                <a:spcPct val="120000"/>
              </a:lnSpc>
              <a:spcBef>
                <a:spcPts val="600"/>
              </a:spcBef>
              <a:defRPr/>
            </a:pPr>
            <a:r>
              <a:rPr sz="1600"/>
              <a:t>constructor to set </a:t>
            </a:r>
            <a:r>
              <a:rPr sz="1600">
                <a:solidFill>
                  <a:srgbClr val="0000FF"/>
                </a:solidFill>
              </a:rPr>
              <a:t>length </a:t>
            </a:r>
            <a:r>
              <a:rPr sz="1600"/>
              <a:t>and </a:t>
            </a:r>
            <a:r>
              <a:rPr sz="1600">
                <a:solidFill>
                  <a:srgbClr val="0000FF"/>
                </a:solidFill>
              </a:rPr>
              <a:t>width</a:t>
            </a:r>
          </a:p>
          <a:p>
            <a:pPr marL="1025525" lvl="2">
              <a:lnSpc>
                <a:spcPct val="120000"/>
              </a:lnSpc>
              <a:spcBef>
                <a:spcPts val="600"/>
              </a:spcBef>
              <a:defRPr/>
            </a:pPr>
            <a:r>
              <a:rPr sz="1600"/>
              <a:t>implement above interface</a:t>
            </a:r>
          </a:p>
          <a:p>
            <a:pPr lvl="1">
              <a:lnSpc>
                <a:spcPct val="120000"/>
              </a:lnSpc>
              <a:spcBef>
                <a:spcPts val="2400"/>
              </a:spcBef>
              <a:defRPr/>
            </a:pPr>
            <a:r>
              <a:rPr sz="1800">
                <a:solidFill>
                  <a:srgbClr val="FF0000"/>
                </a:solidFill>
              </a:rPr>
              <a:t>Square class </a:t>
            </a:r>
          </a:p>
          <a:p>
            <a:pPr marL="1025525" lvl="2">
              <a:lnSpc>
                <a:spcPct val="120000"/>
              </a:lnSpc>
              <a:spcBef>
                <a:spcPts val="600"/>
              </a:spcBef>
              <a:defRPr/>
            </a:pPr>
            <a:r>
              <a:rPr sz="1600"/>
              <a:t>constructor to set </a:t>
            </a:r>
            <a:r>
              <a:rPr sz="1600">
                <a:solidFill>
                  <a:srgbClr val="0000FF"/>
                </a:solidFill>
              </a:rPr>
              <a:t>side</a:t>
            </a:r>
            <a:r>
              <a:rPr sz="1600">
                <a:solidFill>
                  <a:srgbClr val="FF0000"/>
                </a:solidFill>
              </a:rPr>
              <a:t> </a:t>
            </a:r>
            <a:r>
              <a:rPr sz="1600"/>
              <a:t>of Square</a:t>
            </a:r>
          </a:p>
          <a:p>
            <a:pPr marL="1025525" lvl="2">
              <a:lnSpc>
                <a:spcPct val="120000"/>
              </a:lnSpc>
              <a:spcBef>
                <a:spcPts val="600"/>
              </a:spcBef>
              <a:defRPr/>
            </a:pPr>
            <a:r>
              <a:rPr sz="1600"/>
              <a:t>implement above interface</a:t>
            </a:r>
          </a:p>
          <a:p>
            <a:pPr marL="796925" lvl="1">
              <a:lnSpc>
                <a:spcPct val="120000"/>
              </a:lnSpc>
              <a:spcBef>
                <a:spcPts val="1800"/>
              </a:spcBef>
              <a:defRPr/>
            </a:pPr>
            <a:r>
              <a:rPr sz="1800">
                <a:solidFill>
                  <a:srgbClr val="FF0000"/>
                </a:solidFill>
              </a:rPr>
              <a:t>Demo class</a:t>
            </a:r>
          </a:p>
          <a:p>
            <a:pPr marL="1025525" lvl="2">
              <a:lnSpc>
                <a:spcPct val="120000"/>
              </a:lnSpc>
              <a:spcBef>
                <a:spcPts val="0"/>
              </a:spcBef>
              <a:defRPr/>
            </a:pPr>
            <a:r>
              <a:rPr>
                <a:solidFill>
                  <a:srgbClr val="0000FF"/>
                </a:solidFill>
              </a:rPr>
              <a:t>main</a:t>
            </a:r>
            <a:r>
              <a:rPr/>
              <a:t>() method : </a:t>
            </a:r>
            <a:r>
              <a:rPr sz="1600"/>
              <a:t>calls </a:t>
            </a:r>
            <a:r>
              <a:rPr sz="1600" err="1"/>
              <a:t>getArea</a:t>
            </a:r>
            <a:r>
              <a:rPr sz="1600"/>
              <a:t>() for both class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7325" y="1071563"/>
            <a:ext cx="8678863" cy="8270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anchor="ctr"/>
          <a:lstStyle/>
          <a:p>
            <a:pPr algn="ctr">
              <a:lnSpc>
                <a:spcPct val="150000"/>
              </a:lnSpc>
              <a:defRPr/>
            </a:pPr>
            <a:r>
              <a:rPr lang="en-IN" b="1" i="1" dirty="0">
                <a:solidFill>
                  <a:schemeClr val="tx2"/>
                </a:solidFill>
                <a:latin typeface="Trebuchet MS" pitchFamily="34" charset="0"/>
              </a:rPr>
              <a:t>in</a:t>
            </a:r>
            <a:r>
              <a:rPr lang="en-IN" b="1" i="1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r>
              <a:rPr lang="en-IN" b="1" i="1" dirty="0">
                <a:solidFill>
                  <a:srgbClr val="FF0000"/>
                </a:solidFill>
                <a:latin typeface="Trebuchet MS" pitchFamily="34" charset="0"/>
              </a:rPr>
              <a:t>Hierarchical inheritance</a:t>
            </a:r>
            <a:r>
              <a:rPr lang="en-IN" b="1" i="1" dirty="0">
                <a:solidFill>
                  <a:schemeClr val="tx2"/>
                </a:solidFill>
                <a:latin typeface="Trebuchet MS" pitchFamily="34" charset="0"/>
              </a:rPr>
              <a:t>, use of </a:t>
            </a:r>
            <a:r>
              <a:rPr lang="en-IN" b="1" i="1" dirty="0">
                <a:solidFill>
                  <a:srgbClr val="0000FF"/>
                </a:solidFill>
                <a:latin typeface="Trebuchet MS" pitchFamily="34" charset="0"/>
              </a:rPr>
              <a:t>interface reference </a:t>
            </a:r>
            <a:r>
              <a:rPr lang="en-IN" b="1" i="1" dirty="0">
                <a:solidFill>
                  <a:schemeClr val="tx2"/>
                </a:solidFill>
                <a:latin typeface="Trebuchet MS" pitchFamily="34" charset="0"/>
              </a:rPr>
              <a:t>helps to achieve </a:t>
            </a:r>
          </a:p>
          <a:p>
            <a:pPr algn="ctr">
              <a:lnSpc>
                <a:spcPct val="150000"/>
              </a:lnSpc>
              <a:defRPr/>
            </a:pPr>
            <a:r>
              <a:rPr lang="en-IN" b="1" i="1" dirty="0">
                <a:solidFill>
                  <a:srgbClr val="0000FF"/>
                </a:solidFill>
                <a:latin typeface="Trebuchet MS" pitchFamily="34" charset="0"/>
              </a:rPr>
              <a:t>run-time </a:t>
            </a:r>
            <a:r>
              <a:rPr lang="en-IN" b="1" i="1" dirty="0">
                <a:solidFill>
                  <a:srgbClr val="FF0000"/>
                </a:solidFill>
                <a:latin typeface="Trebuchet MS" pitchFamily="34" charset="0"/>
              </a:rPr>
              <a:t>polymorphism</a:t>
            </a:r>
            <a:r>
              <a:rPr lang="en-IN" b="1" i="1" dirty="0">
                <a:solidFill>
                  <a:srgbClr val="0000FF"/>
                </a:solidFill>
                <a:latin typeface="Trebuchet MS" pitchFamily="34" charset="0"/>
              </a:rPr>
              <a:t>.</a:t>
            </a:r>
            <a:endParaRPr lang="en-US" b="1" i="1" dirty="0">
              <a:solidFill>
                <a:srgbClr val="0000FF"/>
              </a:solidFill>
              <a:latin typeface="Trebuchet MS" pitchFamily="34" charset="0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154613" y="2901950"/>
            <a:ext cx="3863975" cy="2640013"/>
            <a:chOff x="152400" y="3562066"/>
            <a:chExt cx="4760794" cy="2823828"/>
          </a:xfrm>
        </p:grpSpPr>
        <p:sp>
          <p:nvSpPr>
            <p:cNvPr id="21" name="Rectangle 20"/>
            <p:cNvSpPr/>
            <p:nvPr/>
          </p:nvSpPr>
          <p:spPr>
            <a:xfrm>
              <a:off x="152400" y="3562066"/>
              <a:ext cx="4760794" cy="28238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28175" y="3862618"/>
              <a:ext cx="2538829" cy="4363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i="1" dirty="0">
                  <a:solidFill>
                    <a:srgbClr val="0000FF"/>
                  </a:solidFill>
                  <a:latin typeface="Trebuchet MS" pitchFamily="34" charset="0"/>
                </a:rPr>
                <a:t>interface</a:t>
              </a:r>
              <a:r>
                <a:rPr lang="en-US" sz="1400" b="1" i="1" dirty="0">
                  <a:solidFill>
                    <a:srgbClr val="FF0000"/>
                  </a:solidFill>
                  <a:latin typeface="Trebuchet MS" pitchFamily="34" charset="0"/>
                </a:rPr>
                <a:t>:  Shape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4744" y="5008789"/>
              <a:ext cx="2075269" cy="4363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i="1" dirty="0">
                  <a:solidFill>
                    <a:srgbClr val="0000FF"/>
                  </a:solidFill>
                  <a:latin typeface="Trebuchet MS" pitchFamily="34" charset="0"/>
                </a:rPr>
                <a:t>class</a:t>
              </a:r>
              <a:r>
                <a:rPr lang="en-US" sz="1400" b="1" i="1" dirty="0">
                  <a:solidFill>
                    <a:srgbClr val="FF0000"/>
                  </a:solidFill>
                  <a:latin typeface="Trebuchet MS" pitchFamily="34" charset="0"/>
                </a:rPr>
                <a:t>:  Rectangle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59934" y="4995205"/>
              <a:ext cx="2063532" cy="4363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i="1" dirty="0">
                  <a:solidFill>
                    <a:srgbClr val="0000FF"/>
                  </a:solidFill>
                  <a:latin typeface="Trebuchet MS" pitchFamily="34" charset="0"/>
                </a:rPr>
                <a:t>class</a:t>
              </a:r>
              <a:r>
                <a:rPr lang="en-US" sz="1400" b="1" i="1" dirty="0">
                  <a:solidFill>
                    <a:srgbClr val="FF0000"/>
                  </a:solidFill>
                  <a:latin typeface="Trebuchet MS" pitchFamily="34" charset="0"/>
                </a:rPr>
                <a:t>:  Square</a:t>
              </a:r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rot="16200000" flipV="1">
              <a:off x="3026631" y="4329158"/>
              <a:ext cx="669025" cy="663069"/>
            </a:xfrm>
            <a:prstGeom prst="straightConnector1">
              <a:avLst/>
            </a:prstGeom>
            <a:ln w="25400">
              <a:solidFill>
                <a:srgbClr val="CC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091258" y="4312596"/>
              <a:ext cx="819544" cy="682609"/>
            </a:xfrm>
            <a:prstGeom prst="straightConnector1">
              <a:avLst/>
            </a:prstGeom>
            <a:ln w="25400">
              <a:solidFill>
                <a:srgbClr val="CC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13" name="TextBox 19"/>
            <p:cNvSpPr txBox="1">
              <a:spLocks noChangeArrowheads="1"/>
            </p:cNvSpPr>
            <p:nvPr/>
          </p:nvSpPr>
          <p:spPr bwMode="auto">
            <a:xfrm>
              <a:off x="1760560" y="4503762"/>
              <a:ext cx="1569493" cy="329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 i="1">
                  <a:solidFill>
                    <a:schemeClr val="tx2"/>
                  </a:solidFill>
                  <a:latin typeface="Trebuchet MS" pitchFamily="34" charset="0"/>
                </a:rPr>
                <a:t>implements</a:t>
              </a:r>
            </a:p>
          </p:txBody>
        </p:sp>
      </p:grpSp>
      <p:sp>
        <p:nvSpPr>
          <p:cNvPr id="25606" name="Rectangle 13"/>
          <p:cNvSpPr>
            <a:spLocks noChangeArrowheads="1"/>
          </p:cNvSpPr>
          <p:nvPr/>
        </p:nvSpPr>
        <p:spPr bwMode="auto">
          <a:xfrm>
            <a:off x="5837238" y="5141913"/>
            <a:ext cx="2844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b="1" i="1">
                <a:solidFill>
                  <a:schemeClr val="tx2"/>
                </a:solidFill>
                <a:latin typeface="Trebuchet MS" pitchFamily="34" charset="0"/>
              </a:rPr>
              <a:t>Hierarchical inheritance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167438" y="630238"/>
            <a:ext cx="2895600" cy="1670050"/>
            <a:chOff x="152400" y="3562067"/>
            <a:chExt cx="4760794" cy="2093883"/>
          </a:xfrm>
        </p:grpSpPr>
        <p:sp>
          <p:nvSpPr>
            <p:cNvPr id="21" name="Rectangle 20"/>
            <p:cNvSpPr/>
            <p:nvPr/>
          </p:nvSpPr>
          <p:spPr>
            <a:xfrm>
              <a:off x="152400" y="3562067"/>
              <a:ext cx="4760794" cy="20938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27755" y="3862614"/>
              <a:ext cx="2539611" cy="4358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i="1" dirty="0">
                  <a:solidFill>
                    <a:srgbClr val="0000FF"/>
                  </a:solidFill>
                  <a:latin typeface="Trebuchet MS" pitchFamily="34" charset="0"/>
                </a:rPr>
                <a:t>interface</a:t>
              </a:r>
              <a:r>
                <a:rPr lang="en-US" sz="1100" b="1" i="1" dirty="0">
                  <a:solidFill>
                    <a:srgbClr val="FF0000"/>
                  </a:solidFill>
                  <a:latin typeface="Trebuchet MS" pitchFamily="34" charset="0"/>
                </a:rPr>
                <a:t>:  Shape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4225" y="5009075"/>
              <a:ext cx="2075016" cy="4358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i="1" dirty="0">
                  <a:solidFill>
                    <a:srgbClr val="FF0000"/>
                  </a:solidFill>
                  <a:latin typeface="Trebuchet MS" pitchFamily="34" charset="0"/>
                </a:rPr>
                <a:t>Rectangle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60690" y="4995143"/>
              <a:ext cx="2061967" cy="435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i="1" dirty="0">
                  <a:solidFill>
                    <a:srgbClr val="FF0000"/>
                  </a:solidFill>
                  <a:latin typeface="Trebuchet MS" pitchFamily="34" charset="0"/>
                </a:rPr>
                <a:t> Square</a:t>
              </a:r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rot="16200000" flipV="1">
              <a:off x="3027114" y="4330582"/>
              <a:ext cx="668769" cy="660352"/>
            </a:xfrm>
            <a:prstGeom prst="straightConnector1">
              <a:avLst/>
            </a:prstGeom>
            <a:ln w="25400">
              <a:solidFill>
                <a:srgbClr val="CC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092030" y="4312441"/>
              <a:ext cx="819567" cy="682702"/>
            </a:xfrm>
            <a:prstGeom prst="straightConnector1">
              <a:avLst/>
            </a:prstGeom>
            <a:ln w="25400">
              <a:solidFill>
                <a:srgbClr val="CC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46" name="TextBox 19"/>
            <p:cNvSpPr txBox="1">
              <a:spLocks noChangeArrowheads="1"/>
            </p:cNvSpPr>
            <p:nvPr/>
          </p:nvSpPr>
          <p:spPr bwMode="auto">
            <a:xfrm>
              <a:off x="1760561" y="4503762"/>
              <a:ext cx="1569493" cy="540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100" b="1" i="1">
                  <a:solidFill>
                    <a:schemeClr val="tx2"/>
                  </a:solidFill>
                  <a:latin typeface="Trebuchet MS" pitchFamily="34" charset="0"/>
                </a:rPr>
                <a:t>implements</a:t>
              </a:r>
            </a:p>
          </p:txBody>
        </p:sp>
      </p:grp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/>
          <a:srcRect l="12628" r="66289" b="85938"/>
          <a:stretch>
            <a:fillRect/>
          </a:stretch>
        </p:blipFill>
        <p:spPr bwMode="auto">
          <a:xfrm>
            <a:off x="0" y="0"/>
            <a:ext cx="2819400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 l="12628" t="57292" r="38615" b="2473"/>
          <a:stretch>
            <a:fillRect/>
          </a:stretch>
        </p:blipFill>
        <p:spPr bwMode="auto">
          <a:xfrm>
            <a:off x="12700" y="3559175"/>
            <a:ext cx="5138738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/>
          <a:srcRect l="12628" t="13477" r="38615" b="43555"/>
          <a:stretch>
            <a:fillRect/>
          </a:stretch>
        </p:blipFill>
        <p:spPr bwMode="auto">
          <a:xfrm>
            <a:off x="0" y="928688"/>
            <a:ext cx="4972050" cy="247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/>
          <a:srcRect l="12628" t="13086" r="47182" b="44531"/>
          <a:stretch>
            <a:fillRect/>
          </a:stretch>
        </p:blipFill>
        <p:spPr bwMode="auto">
          <a:xfrm>
            <a:off x="5207000" y="3575050"/>
            <a:ext cx="3937000" cy="22574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24" name="Straight Connector 23"/>
          <p:cNvCxnSpPr/>
          <p:nvPr/>
        </p:nvCxnSpPr>
        <p:spPr>
          <a:xfrm rot="16200000" flipV="1">
            <a:off x="1773238" y="3422650"/>
            <a:ext cx="68580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35013" y="1509713"/>
            <a:ext cx="3532187" cy="8874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788988" y="2520950"/>
            <a:ext cx="4213225" cy="6524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609600" y="3865563"/>
            <a:ext cx="4211638" cy="996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735013" y="4973638"/>
            <a:ext cx="4211637" cy="817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5764213" y="4141788"/>
            <a:ext cx="3186112" cy="250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IN" sz="1050" b="1" i="1" dirty="0">
                <a:solidFill>
                  <a:srgbClr val="0000FF"/>
                </a:solidFill>
                <a:latin typeface="Trebuchet MS" pitchFamily="34" charset="0"/>
              </a:rPr>
              <a:t>        //   </a:t>
            </a:r>
            <a:r>
              <a:rPr lang="en-IN" sz="1200" b="1" i="1" dirty="0">
                <a:solidFill>
                  <a:schemeClr val="tx2"/>
                </a:solidFill>
                <a:latin typeface="Trebuchet MS" pitchFamily="34" charset="0"/>
              </a:rPr>
              <a:t>Create</a:t>
            </a:r>
            <a:r>
              <a:rPr lang="en-IN" sz="1200" b="1" i="1" dirty="0">
                <a:solidFill>
                  <a:srgbClr val="0000FF"/>
                </a:solidFill>
                <a:latin typeface="Trebuchet MS" pitchFamily="34" charset="0"/>
              </a:rPr>
              <a:t> interface </a:t>
            </a:r>
            <a:r>
              <a:rPr lang="en-IN" sz="1200" b="1" i="1" dirty="0">
                <a:solidFill>
                  <a:srgbClr val="FF0000"/>
                </a:solidFill>
                <a:latin typeface="Trebuchet MS" pitchFamily="34" charset="0"/>
              </a:rPr>
              <a:t>reference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54725" y="4433888"/>
            <a:ext cx="3006725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IN" sz="1100" b="1" i="1" dirty="0">
                <a:solidFill>
                  <a:srgbClr val="0000FF"/>
                </a:solidFill>
                <a:latin typeface="Trebuchet MS" pitchFamily="34" charset="0"/>
              </a:rPr>
              <a:t>//   </a:t>
            </a:r>
            <a:r>
              <a:rPr lang="en-IN" sz="1200" b="1" i="1" dirty="0">
                <a:solidFill>
                  <a:schemeClr val="tx2"/>
                </a:solidFill>
                <a:latin typeface="Trebuchet MS" pitchFamily="34" charset="0"/>
              </a:rPr>
              <a:t>allocate memory of </a:t>
            </a:r>
            <a:r>
              <a:rPr lang="en-IN" sz="1200" b="1" i="1" dirty="0">
                <a:solidFill>
                  <a:srgbClr val="FF0000"/>
                </a:solidFill>
                <a:latin typeface="Trebuchet MS" pitchFamily="34" charset="0"/>
              </a:rPr>
              <a:t>Rectangle</a:t>
            </a:r>
          </a:p>
          <a:p>
            <a:pPr>
              <a:defRPr/>
            </a:pPr>
            <a:r>
              <a:rPr lang="en-IN" sz="1200" b="1" i="1" dirty="0">
                <a:solidFill>
                  <a:schemeClr val="tx2"/>
                </a:solidFill>
                <a:latin typeface="Trebuchet MS" pitchFamily="34" charset="0"/>
              </a:rPr>
              <a:t>     call </a:t>
            </a:r>
            <a:r>
              <a:rPr lang="en-IN" sz="1200" b="1" i="1" dirty="0" err="1">
                <a:solidFill>
                  <a:srgbClr val="0000FF"/>
                </a:solidFill>
                <a:latin typeface="Trebuchet MS" pitchFamily="34" charset="0"/>
              </a:rPr>
              <a:t>getArea</a:t>
            </a:r>
            <a:r>
              <a:rPr lang="en-IN" sz="1200" b="1" i="1" dirty="0">
                <a:solidFill>
                  <a:schemeClr val="tx2"/>
                </a:solidFill>
                <a:latin typeface="Trebuchet MS" pitchFamily="34" charset="0"/>
              </a:rPr>
              <a:t>()</a:t>
            </a:r>
            <a:endParaRPr lang="en-IN" sz="1400" b="1" i="1" dirty="0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40438" y="4959350"/>
            <a:ext cx="3006725" cy="4714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IN" sz="1100" b="1" i="1" dirty="0">
                <a:solidFill>
                  <a:srgbClr val="0000FF"/>
                </a:solidFill>
                <a:latin typeface="Trebuchet MS" pitchFamily="34" charset="0"/>
              </a:rPr>
              <a:t>//  </a:t>
            </a:r>
            <a:r>
              <a:rPr lang="en-IN" sz="1200" b="1" i="1" dirty="0">
                <a:solidFill>
                  <a:schemeClr val="tx2"/>
                </a:solidFill>
                <a:latin typeface="Trebuchet MS" pitchFamily="34" charset="0"/>
              </a:rPr>
              <a:t>allocate memory of </a:t>
            </a:r>
            <a:r>
              <a:rPr lang="en-IN" sz="1200" b="1" i="1" dirty="0">
                <a:solidFill>
                  <a:srgbClr val="FF0000"/>
                </a:solidFill>
                <a:latin typeface="Trebuchet MS" pitchFamily="34" charset="0"/>
              </a:rPr>
              <a:t>Square</a:t>
            </a:r>
          </a:p>
          <a:p>
            <a:pPr>
              <a:defRPr/>
            </a:pPr>
            <a:r>
              <a:rPr lang="en-IN" sz="1200" b="1" i="1" dirty="0">
                <a:solidFill>
                  <a:schemeClr val="tx2"/>
                </a:solidFill>
                <a:latin typeface="Trebuchet MS" pitchFamily="34" charset="0"/>
              </a:rPr>
              <a:t>     call </a:t>
            </a:r>
            <a:r>
              <a:rPr lang="en-IN" sz="1200" b="1" i="1" dirty="0" err="1">
                <a:solidFill>
                  <a:srgbClr val="0000FF"/>
                </a:solidFill>
                <a:latin typeface="Trebuchet MS" pitchFamily="34" charset="0"/>
              </a:rPr>
              <a:t>getArea</a:t>
            </a:r>
            <a:r>
              <a:rPr lang="en-IN" sz="1200" b="1" i="1" dirty="0">
                <a:solidFill>
                  <a:schemeClr val="tx2"/>
                </a:solidFill>
                <a:latin typeface="Trebuchet MS" pitchFamily="34" charset="0"/>
              </a:rPr>
              <a:t>()</a:t>
            </a:r>
            <a:endParaRPr lang="en-IN" sz="1400" b="1" i="1" dirty="0">
              <a:solidFill>
                <a:schemeClr val="tx2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5"/>
          <p:cNvSpPr>
            <a:spLocks noGrp="1"/>
          </p:cNvSpPr>
          <p:nvPr>
            <p:ph idx="1"/>
          </p:nvPr>
        </p:nvSpPr>
        <p:spPr>
          <a:xfrm>
            <a:off x="266700" y="1204913"/>
            <a:ext cx="8447088" cy="2330450"/>
          </a:xfrm>
        </p:spPr>
        <p:txBody>
          <a:bodyPr/>
          <a:lstStyle/>
          <a:p>
            <a:r>
              <a:rPr lang="en-IN" sz="2000"/>
              <a:t>Interface cannot be instantiated. </a:t>
            </a:r>
          </a:p>
          <a:p>
            <a:r>
              <a:rPr lang="en-IN" sz="2000"/>
              <a:t>But we can declare a reference of an interface type.</a:t>
            </a:r>
          </a:p>
          <a:p>
            <a:r>
              <a:rPr lang="en-IN" sz="2000"/>
              <a:t>Interface references are used to refer to objects of types that implement the interface.</a:t>
            </a:r>
            <a:endParaRPr sz="2000"/>
          </a:p>
        </p:txBody>
      </p:sp>
      <p:sp>
        <p:nvSpPr>
          <p:cNvPr id="2765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mtClean="0"/>
              <a:t>3. Program : using interface reference</a:t>
            </a:r>
            <a:endParaRPr lang="en-US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smtClean="0"/>
              <a:t>Unit 5- Interface</a:t>
            </a:r>
            <a:endParaRPr lang="en-US" smtClean="0"/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266700" y="1219200"/>
            <a:ext cx="8447088" cy="4953000"/>
          </a:xfrm>
        </p:spPr>
        <p:txBody>
          <a:bodyPr/>
          <a:lstStyle/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>
                <a:solidFill>
                  <a:srgbClr val="F703C9"/>
                </a:solidFill>
              </a:rPr>
              <a:t>Fundamentals</a:t>
            </a:r>
            <a:endParaRPr sz="2400">
              <a:solidFill>
                <a:srgbClr val="F703C9"/>
              </a:solidFill>
            </a:endParaRPr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Implementing interface</a:t>
            </a:r>
            <a:endParaRPr sz="2400"/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Using interface reference</a:t>
            </a:r>
            <a:endParaRPr sz="2400"/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Interface can be extended</a:t>
            </a:r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Implementing multiple inheritance</a:t>
            </a:r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Constants in interface</a:t>
            </a:r>
            <a:endParaRPr sz="2400"/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Interface can be extended</a:t>
            </a:r>
            <a:endParaRPr sz="2400"/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Nested interface</a:t>
            </a:r>
            <a:endParaRPr sz="2400"/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Final thoughts on interface</a:t>
            </a:r>
            <a:endParaRPr sz="24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smtClean="0"/>
              <a:t>Unit 5- Interface</a:t>
            </a:r>
            <a:endParaRPr lang="en-US" smtClean="0"/>
          </a:p>
        </p:txBody>
      </p:sp>
      <p:sp>
        <p:nvSpPr>
          <p:cNvPr id="28675" name="Content Placeholder 5"/>
          <p:cNvSpPr>
            <a:spLocks noGrp="1"/>
          </p:cNvSpPr>
          <p:nvPr>
            <p:ph idx="1"/>
          </p:nvPr>
        </p:nvSpPr>
        <p:spPr>
          <a:xfrm>
            <a:off x="266700" y="1219200"/>
            <a:ext cx="8447088" cy="4953000"/>
          </a:xfrm>
        </p:spPr>
        <p:txBody>
          <a:bodyPr/>
          <a:lstStyle/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Fundamentals</a:t>
            </a:r>
            <a:endParaRPr sz="2400"/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Implementing interface</a:t>
            </a:r>
            <a:endParaRPr sz="2400"/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Using interface reference</a:t>
            </a:r>
            <a:endParaRPr sz="2400"/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>
                <a:solidFill>
                  <a:srgbClr val="F703C9"/>
                </a:solidFill>
              </a:rPr>
              <a:t>Interface can be extended</a:t>
            </a:r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Implementing multiple inheritance</a:t>
            </a:r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Constants in interface</a:t>
            </a:r>
            <a:endParaRPr sz="2400"/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Nested interface</a:t>
            </a:r>
            <a:endParaRPr sz="2400"/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Final thoughts on interface</a:t>
            </a:r>
            <a:endParaRPr sz="24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4</a:t>
            </a:r>
            <a:r>
              <a:rPr lang="en-IN" sz="4000" dirty="0" smtClean="0"/>
              <a:t>.    Example: interface extends interface</a:t>
            </a:r>
            <a:endParaRPr lang="en-US" dirty="0" smtClean="0"/>
          </a:p>
        </p:txBody>
      </p:sp>
      <p:sp>
        <p:nvSpPr>
          <p:cNvPr id="26627" name="Content Placeholder 5"/>
          <p:cNvSpPr>
            <a:spLocks noGrp="1"/>
          </p:cNvSpPr>
          <p:nvPr>
            <p:ph idx="1"/>
          </p:nvPr>
        </p:nvSpPr>
        <p:spPr>
          <a:xfrm>
            <a:off x="246063" y="1208088"/>
            <a:ext cx="8607425" cy="16510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IN" sz="1800"/>
              <a:t>An interface can extend another interface.</a:t>
            </a:r>
            <a:endParaRPr sz="1800"/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IN" sz="1800">
                <a:solidFill>
                  <a:srgbClr val="F703C9"/>
                </a:solidFill>
              </a:rPr>
              <a:t>extends</a:t>
            </a:r>
            <a:r>
              <a:rPr lang="en-IN" sz="1800"/>
              <a:t> keyword is used so that child interface inherits the methods of the parent interface.</a:t>
            </a:r>
            <a:endParaRPr sz="1800"/>
          </a:p>
          <a:p>
            <a:pPr marL="234950" indent="-234950">
              <a:lnSpc>
                <a:spcPct val="120000"/>
              </a:lnSpc>
              <a:spcBef>
                <a:spcPts val="600"/>
              </a:spcBef>
              <a:defRPr/>
            </a:pPr>
            <a:r>
              <a:rPr sz="1800">
                <a:solidFill>
                  <a:srgbClr val="F703C9"/>
                </a:solidFill>
              </a:rPr>
              <a:t>Example</a:t>
            </a:r>
            <a:r>
              <a:rPr sz="1800"/>
              <a:t>: implement following structure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231775" y="3135313"/>
            <a:ext cx="3030538" cy="2989262"/>
            <a:chOff x="395171" y="2279344"/>
            <a:chExt cx="3030418" cy="2988692"/>
          </a:xfrm>
        </p:grpSpPr>
        <p:sp>
          <p:nvSpPr>
            <p:cNvPr id="5" name="Rectangle 4"/>
            <p:cNvSpPr/>
            <p:nvPr/>
          </p:nvSpPr>
          <p:spPr bwMode="auto">
            <a:xfrm>
              <a:off x="395171" y="2279344"/>
              <a:ext cx="3030418" cy="29886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693609" y="2533296"/>
              <a:ext cx="2390680" cy="4079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anchor="ctr"/>
            <a:lstStyle/>
            <a:p>
              <a:pPr algn="ctr">
                <a:defRPr/>
              </a:pPr>
              <a:r>
                <a:rPr lang="en-US" sz="1600" b="1" i="1" dirty="0">
                  <a:solidFill>
                    <a:srgbClr val="0000FF"/>
                  </a:solidFill>
                  <a:latin typeface="Trebuchet MS" pitchFamily="34" charset="0"/>
                </a:rPr>
                <a:t>interface</a:t>
              </a:r>
              <a:r>
                <a:rPr lang="en-US" sz="1600" b="1" i="1" dirty="0">
                  <a:solidFill>
                    <a:schemeClr val="tx2"/>
                  </a:solidFill>
                  <a:latin typeface="Trebuchet MS" pitchFamily="34" charset="0"/>
                </a:rPr>
                <a:t>:  </a:t>
              </a:r>
              <a:r>
                <a:rPr lang="en-US" sz="1600" b="1" i="1" dirty="0">
                  <a:solidFill>
                    <a:srgbClr val="FF0000"/>
                  </a:solidFill>
                  <a:latin typeface="Trebuchet MS" pitchFamily="34" charset="0"/>
                </a:rPr>
                <a:t>Shape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707212" y="2941023"/>
              <a:ext cx="2418118" cy="976028"/>
              <a:chOff x="2099291" y="2504294"/>
              <a:chExt cx="2418118" cy="976028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2099976" y="3072693"/>
                <a:ext cx="2363693" cy="40791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anchor="ctr"/>
              <a:lstStyle/>
              <a:p>
                <a:pPr algn="ctr">
                  <a:defRPr/>
                </a:pPr>
                <a:r>
                  <a:rPr lang="en-US" sz="1600" b="1" i="1" dirty="0">
                    <a:solidFill>
                      <a:srgbClr val="0000FF"/>
                    </a:solidFill>
                    <a:latin typeface="Trebuchet MS" pitchFamily="34" charset="0"/>
                  </a:rPr>
                  <a:t>interface</a:t>
                </a:r>
                <a:r>
                  <a:rPr lang="en-US" sz="1600" b="1" i="1" dirty="0">
                    <a:solidFill>
                      <a:schemeClr val="tx2"/>
                    </a:solidFill>
                    <a:latin typeface="Trebuchet MS" pitchFamily="34" charset="0"/>
                  </a:rPr>
                  <a:t>:  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Trebuchet MS" pitchFamily="34" charset="0"/>
                  </a:rPr>
                  <a:t>ColorShape</a:t>
                </a:r>
                <a:endParaRPr lang="en-US" sz="1600" b="1" i="1" dirty="0">
                  <a:solidFill>
                    <a:srgbClr val="FF0000"/>
                  </a:solidFill>
                  <a:latin typeface="Trebuchet MS" pitchFamily="34" charset="0"/>
                </a:endParaRPr>
              </a:p>
            </p:txBody>
          </p:sp>
          <p:cxnSp>
            <p:nvCxnSpPr>
              <p:cNvPr id="9" name="Straight Arrow Connector 8"/>
              <p:cNvCxnSpPr>
                <a:stCxn id="7" idx="0"/>
                <a:endCxn id="6" idx="2"/>
              </p:cNvCxnSpPr>
              <p:nvPr/>
            </p:nvCxnSpPr>
            <p:spPr bwMode="auto">
              <a:xfrm rot="16200000" flipV="1">
                <a:off x="2990570" y="2782235"/>
                <a:ext cx="568217" cy="12699"/>
              </a:xfrm>
              <a:prstGeom prst="straightConnector1">
                <a:avLst/>
              </a:prstGeom>
              <a:ln w="25400">
                <a:solidFill>
                  <a:srgbClr val="CC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11" name="TextBox 13"/>
              <p:cNvSpPr txBox="1">
                <a:spLocks noChangeArrowheads="1"/>
              </p:cNvSpPr>
              <p:nvPr/>
            </p:nvSpPr>
            <p:spPr bwMode="auto">
              <a:xfrm>
                <a:off x="3384645" y="2647666"/>
                <a:ext cx="11327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b="1" i="1">
                    <a:solidFill>
                      <a:schemeClr val="tx2"/>
                    </a:solidFill>
                  </a:rPr>
                  <a:t>extends</a:t>
                </a:r>
              </a:p>
            </p:txBody>
          </p:sp>
        </p:grp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707212" y="3917051"/>
              <a:ext cx="2650130" cy="982639"/>
              <a:chOff x="2099291" y="2497683"/>
              <a:chExt cx="2650130" cy="982639"/>
            </a:xfrm>
          </p:grpSpPr>
          <p:sp>
            <p:nvSpPr>
              <p:cNvPr id="22" name="Rectangle 21"/>
              <p:cNvSpPr/>
              <p:nvPr/>
            </p:nvSpPr>
            <p:spPr bwMode="auto">
              <a:xfrm>
                <a:off x="2099976" y="3072530"/>
                <a:ext cx="2363693" cy="4079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anchor="ctr"/>
              <a:lstStyle/>
              <a:p>
                <a:pPr algn="ctr">
                  <a:defRPr/>
                </a:pPr>
                <a:r>
                  <a:rPr lang="en-US" sz="1600" b="1" i="1" dirty="0">
                    <a:solidFill>
                      <a:srgbClr val="0000FF"/>
                    </a:solidFill>
                    <a:latin typeface="Trebuchet MS" pitchFamily="34" charset="0"/>
                  </a:rPr>
                  <a:t>class</a:t>
                </a:r>
                <a:r>
                  <a:rPr lang="en-US" sz="1600" b="1" i="1" dirty="0">
                    <a:solidFill>
                      <a:schemeClr val="tx2"/>
                    </a:solidFill>
                    <a:latin typeface="Trebuchet MS" pitchFamily="34" charset="0"/>
                  </a:rPr>
                  <a:t>:  </a:t>
                </a:r>
                <a:r>
                  <a:rPr lang="en-US" sz="1600" b="1" i="1" dirty="0">
                    <a:solidFill>
                      <a:srgbClr val="FF0000"/>
                    </a:solidFill>
                    <a:latin typeface="Trebuchet MS" pitchFamily="34" charset="0"/>
                  </a:rPr>
                  <a:t>Rectangle</a:t>
                </a:r>
              </a:p>
            </p:txBody>
          </p:sp>
          <p:cxnSp>
            <p:nvCxnSpPr>
              <p:cNvPr id="23" name="Straight Arrow Connector 22"/>
              <p:cNvCxnSpPr>
                <a:stCxn id="22" idx="0"/>
                <a:endCxn id="7" idx="2"/>
              </p:cNvCxnSpPr>
              <p:nvPr/>
            </p:nvCxnSpPr>
            <p:spPr bwMode="auto">
              <a:xfrm rot="16200000" flipV="1">
                <a:off x="2987396" y="2778898"/>
                <a:ext cx="574566" cy="12699"/>
              </a:xfrm>
              <a:prstGeom prst="straightConnector1">
                <a:avLst/>
              </a:prstGeom>
              <a:ln w="25400">
                <a:solidFill>
                  <a:srgbClr val="CC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08" name="TextBox 23"/>
              <p:cNvSpPr txBox="1">
                <a:spLocks noChangeArrowheads="1"/>
              </p:cNvSpPr>
              <p:nvPr/>
            </p:nvSpPr>
            <p:spPr bwMode="auto">
              <a:xfrm>
                <a:off x="3384645" y="2647666"/>
                <a:ext cx="136477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b="1" i="1">
                    <a:solidFill>
                      <a:schemeClr val="tx2"/>
                    </a:solidFill>
                  </a:rPr>
                  <a:t>implements</a:t>
                </a:r>
              </a:p>
            </p:txBody>
          </p:sp>
        </p:grpSp>
      </p:grpSp>
      <p:sp>
        <p:nvSpPr>
          <p:cNvPr id="41" name="Content Placeholder 5"/>
          <p:cNvSpPr txBox="1">
            <a:spLocks/>
          </p:cNvSpPr>
          <p:nvPr/>
        </p:nvSpPr>
        <p:spPr bwMode="auto">
          <a:xfrm>
            <a:off x="3506788" y="2905125"/>
            <a:ext cx="5418137" cy="335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800" lvl="1" indent="-228600" defTabSz="685800" eaLnBrk="0" hangingPunct="0">
              <a:lnSpc>
                <a:spcPct val="9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sz="1600" b="1" i="1">
                <a:solidFill>
                  <a:srgbClr val="FF0000"/>
                </a:solidFill>
                <a:latin typeface="Trebuchet MS" pitchFamily="34" charset="0"/>
              </a:rPr>
              <a:t>Shape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 Interface</a:t>
            </a:r>
          </a:p>
          <a:p>
            <a:pPr marL="1143000" lvl="2" indent="-228600" defTabSz="685800" eaLnBrk="0" hangingPunct="0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1600" b="1" i="1">
                <a:solidFill>
                  <a:srgbClr val="0000FF"/>
                </a:solidFill>
                <a:latin typeface="Trebuchet MS" pitchFamily="34" charset="0"/>
              </a:rPr>
              <a:t>setName(name)  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- abstract method</a:t>
            </a:r>
          </a:p>
          <a:p>
            <a:pPr marL="685800" lvl="1" indent="-228600" defTabSz="685800" eaLnBrk="0" hangingPunct="0">
              <a:lnSpc>
                <a:spcPct val="90000"/>
              </a:lnSpc>
              <a:spcBef>
                <a:spcPts val="2400"/>
              </a:spcBef>
              <a:buFont typeface="Arial" charset="0"/>
              <a:buChar char="•"/>
            </a:pPr>
            <a:r>
              <a:rPr lang="en-US" sz="1600" b="1" i="1">
                <a:solidFill>
                  <a:srgbClr val="FF0000"/>
                </a:solidFill>
                <a:latin typeface="Trebuchet MS" pitchFamily="34" charset="0"/>
              </a:rPr>
              <a:t>Colorshape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 Interface</a:t>
            </a:r>
          </a:p>
          <a:p>
            <a:pPr marL="1143000" lvl="2" indent="-228600" defTabSz="685800" eaLnBrk="0" hangingPunct="0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1600" b="1" i="1">
                <a:solidFill>
                  <a:srgbClr val="0000FF"/>
                </a:solidFill>
                <a:latin typeface="Trebuchet MS" pitchFamily="34" charset="0"/>
              </a:rPr>
              <a:t>setColor(color) 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- abstract method</a:t>
            </a:r>
          </a:p>
          <a:p>
            <a:pPr marL="685800" lvl="1" indent="-228600" defTabSz="685800" eaLnBrk="0" hangingPunct="0">
              <a:lnSpc>
                <a:spcPct val="120000"/>
              </a:lnSpc>
              <a:spcBef>
                <a:spcPts val="2400"/>
              </a:spcBef>
              <a:buFont typeface="Arial" charset="0"/>
              <a:buChar char="•"/>
            </a:pPr>
            <a:r>
              <a:rPr lang="en-US" sz="1600" b="1" i="1">
                <a:solidFill>
                  <a:srgbClr val="FF0000"/>
                </a:solidFill>
                <a:latin typeface="Trebuchet MS" pitchFamily="34" charset="0"/>
              </a:rPr>
              <a:t>Rectangle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 class </a:t>
            </a:r>
          </a:p>
          <a:p>
            <a:pPr marL="1143000" lvl="2" indent="-228600" defTabSz="685800" eaLnBrk="0" hangingPunct="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Implement the interface</a:t>
            </a:r>
          </a:p>
          <a:p>
            <a:pPr marL="1143000" lvl="2" indent="-228600" defTabSz="685800" eaLnBrk="0" hangingPunct="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600" b="1" i="1">
                <a:solidFill>
                  <a:srgbClr val="0000FF"/>
                </a:solidFill>
                <a:latin typeface="Trebuchet MS" pitchFamily="34" charset="0"/>
              </a:rPr>
              <a:t>display()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 method - shows name and color</a:t>
            </a:r>
          </a:p>
          <a:p>
            <a:pPr marL="1143000" lvl="2" indent="-228600" defTabSz="685800" eaLnBrk="0" hangingPunct="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600" b="1" i="1">
                <a:solidFill>
                  <a:srgbClr val="0000FF"/>
                </a:solidFill>
                <a:latin typeface="Trebuchet MS" pitchFamily="34" charset="0"/>
              </a:rPr>
              <a:t>main()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 method – calls all these methods</a:t>
            </a:r>
          </a:p>
          <a:p>
            <a:pPr marL="1143000" lvl="2" indent="-228600" defTabSz="685800" eaLnBrk="0" hangingPunct="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All interface methods must be </a:t>
            </a:r>
            <a:r>
              <a:rPr lang="en-US" sz="1600" b="1" i="1">
                <a:solidFill>
                  <a:srgbClr val="F703C9"/>
                </a:solidFill>
                <a:latin typeface="Trebuchet MS" pitchFamily="34" charset="0"/>
              </a:rPr>
              <a:t>public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-14288" y="14288"/>
            <a:ext cx="9144001" cy="6908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1200" b="1" dirty="0">
                <a:solidFill>
                  <a:srgbClr val="3333FF"/>
                </a:solidFill>
                <a:latin typeface="Trebuchet MS" pitchFamily="34" charset="0"/>
              </a:rPr>
              <a:t>interface</a:t>
            </a:r>
            <a:r>
              <a:rPr lang="en-US" sz="1200" b="1" dirty="0">
                <a:solidFill>
                  <a:srgbClr val="FF0000"/>
                </a:solidFill>
                <a:latin typeface="Trebuchet MS" pitchFamily="34" charset="0"/>
              </a:rPr>
              <a:t> Shape</a:t>
            </a:r>
            <a:r>
              <a:rPr lang="en-US" sz="1100" b="1" dirty="0">
                <a:solidFill>
                  <a:srgbClr val="FF0000"/>
                </a:solidFill>
                <a:latin typeface="Trebuchet MS" pitchFamily="34" charset="0"/>
              </a:rPr>
              <a:t>   </a:t>
            </a:r>
            <a:r>
              <a:rPr lang="en-US" sz="1100" b="1" dirty="0">
                <a:solidFill>
                  <a:schemeClr val="tx2"/>
                </a:solidFill>
                <a:latin typeface="Trebuchet MS" pitchFamily="34" charset="0"/>
              </a:rPr>
              <a:t>{</a:t>
            </a:r>
          </a:p>
          <a:p>
            <a:pPr>
              <a:spcBef>
                <a:spcPts val="1200"/>
              </a:spcBef>
              <a:spcAft>
                <a:spcPts val="0"/>
              </a:spcAft>
              <a:tabLst>
                <a:tab pos="692150" algn="l"/>
              </a:tabLst>
              <a:defRPr/>
            </a:pPr>
            <a:r>
              <a:rPr lang="en-US" sz="1100" b="1" i="1" dirty="0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void</a:t>
            </a:r>
            <a:r>
              <a:rPr lang="en-US" sz="1100" b="1" i="1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sz="1100" b="1" i="1" dirty="0" err="1">
                <a:solidFill>
                  <a:srgbClr val="3333FF"/>
                </a:solidFill>
                <a:latin typeface="Trebuchet MS" pitchFamily="34" charset="0"/>
              </a:rPr>
              <a:t>setName</a:t>
            </a:r>
            <a:r>
              <a:rPr lang="en-US" sz="1100" b="1" i="1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( String name ) ;</a:t>
            </a:r>
          </a:p>
          <a:p>
            <a:pPr>
              <a:spcBef>
                <a:spcPts val="0"/>
              </a:spcBef>
              <a:defRPr/>
            </a:pPr>
            <a:r>
              <a:rPr lang="en-US" sz="1200" b="1" dirty="0">
                <a:solidFill>
                  <a:schemeClr val="tx2"/>
                </a:solidFill>
                <a:latin typeface="Trebuchet MS" pitchFamily="34" charset="0"/>
              </a:rPr>
              <a:t>}</a:t>
            </a:r>
          </a:p>
          <a:p>
            <a:pPr>
              <a:spcBef>
                <a:spcPts val="1200"/>
              </a:spcBef>
              <a:defRPr/>
            </a:pPr>
            <a:r>
              <a:rPr lang="en-US" sz="1200" b="1" dirty="0">
                <a:solidFill>
                  <a:srgbClr val="3333FF"/>
                </a:solidFill>
                <a:latin typeface="Trebuchet MS" pitchFamily="34" charset="0"/>
              </a:rPr>
              <a:t>interface</a:t>
            </a:r>
            <a:r>
              <a:rPr lang="en-US" sz="1200" b="1" dirty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Trebuchet MS" pitchFamily="34" charset="0"/>
              </a:rPr>
              <a:t>ColorShape</a:t>
            </a:r>
            <a:r>
              <a:rPr lang="en-US" sz="1100" b="1" dirty="0">
                <a:solidFill>
                  <a:srgbClr val="FF0000"/>
                </a:solidFill>
                <a:latin typeface="Trebuchet MS" pitchFamily="34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Trebuchet MS" pitchFamily="34" charset="0"/>
              </a:rPr>
              <a:t>extends</a:t>
            </a:r>
            <a:r>
              <a:rPr lang="en-US" sz="1200" b="1" dirty="0">
                <a:solidFill>
                  <a:srgbClr val="FF0000"/>
                </a:solidFill>
                <a:latin typeface="Trebuchet MS" pitchFamily="34" charset="0"/>
              </a:rPr>
              <a:t> Shape</a:t>
            </a:r>
            <a:r>
              <a:rPr lang="en-US" sz="1100" b="1" dirty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en-US" sz="1100" b="1" dirty="0">
                <a:solidFill>
                  <a:schemeClr val="tx2"/>
                </a:solidFill>
                <a:latin typeface="Trebuchet MS" pitchFamily="34" charset="0"/>
              </a:rPr>
              <a:t>{</a:t>
            </a:r>
          </a:p>
          <a:p>
            <a:pPr>
              <a:spcBef>
                <a:spcPts val="1200"/>
              </a:spcBef>
              <a:spcAft>
                <a:spcPts val="0"/>
              </a:spcAft>
              <a:tabLst>
                <a:tab pos="692150" algn="l"/>
              </a:tabLst>
              <a:defRPr/>
            </a:pPr>
            <a:r>
              <a:rPr lang="en-US" sz="1100" b="1" i="1" dirty="0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void</a:t>
            </a:r>
            <a:r>
              <a:rPr lang="en-US" sz="1100" b="1" i="1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sz="1100" b="1" i="1" dirty="0" err="1">
                <a:solidFill>
                  <a:srgbClr val="3333FF"/>
                </a:solidFill>
                <a:latin typeface="Trebuchet MS" pitchFamily="34" charset="0"/>
              </a:rPr>
              <a:t>setColor</a:t>
            </a:r>
            <a:r>
              <a:rPr lang="en-US" sz="1100" b="1" i="1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( String color) ;</a:t>
            </a:r>
          </a:p>
          <a:p>
            <a:pPr>
              <a:spcBef>
                <a:spcPts val="0"/>
              </a:spcBef>
              <a:defRPr/>
            </a:pPr>
            <a:r>
              <a:rPr lang="en-US" sz="1200" b="1" dirty="0">
                <a:solidFill>
                  <a:schemeClr val="tx2"/>
                </a:solidFill>
                <a:latin typeface="Trebuchet MS" pitchFamily="34" charset="0"/>
              </a:rPr>
              <a:t>}</a:t>
            </a:r>
            <a:endParaRPr lang="en-US" sz="1100" b="1" dirty="0">
              <a:solidFill>
                <a:schemeClr val="tx2"/>
              </a:solidFill>
              <a:latin typeface="Trebuchet MS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sz="1200" b="1" dirty="0">
                <a:solidFill>
                  <a:srgbClr val="3333FF"/>
                </a:solidFill>
                <a:latin typeface="Trebuchet MS" pitchFamily="34" charset="0"/>
              </a:rPr>
              <a:t>class</a:t>
            </a:r>
            <a:r>
              <a:rPr lang="en-US" sz="1200" b="1" dirty="0">
                <a:solidFill>
                  <a:srgbClr val="FF0000"/>
                </a:solidFill>
                <a:latin typeface="Trebuchet MS" pitchFamily="34" charset="0"/>
              </a:rPr>
              <a:t> Rectangle</a:t>
            </a:r>
            <a:r>
              <a:rPr lang="en-US" sz="1100" b="1" dirty="0">
                <a:solidFill>
                  <a:srgbClr val="FF0000"/>
                </a:solidFill>
                <a:latin typeface="Trebuchet MS" pitchFamily="34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Trebuchet MS" pitchFamily="34" charset="0"/>
              </a:rPr>
              <a:t>implements</a:t>
            </a:r>
            <a:r>
              <a:rPr lang="en-US" sz="1100" b="1" dirty="0">
                <a:solidFill>
                  <a:srgbClr val="FF0000"/>
                </a:solidFill>
                <a:latin typeface="Trebuchet MS" pitchFamily="34" charset="0"/>
              </a:rPr>
              <a:t>  </a:t>
            </a:r>
            <a:r>
              <a:rPr lang="en-US" sz="1200" b="1" dirty="0" err="1">
                <a:solidFill>
                  <a:srgbClr val="FF0000"/>
                </a:solidFill>
                <a:latin typeface="Trebuchet MS" pitchFamily="34" charset="0"/>
              </a:rPr>
              <a:t>ColorShape</a:t>
            </a:r>
            <a:r>
              <a:rPr lang="en-US" sz="1050" b="1" dirty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en-US" sz="1050" b="1" dirty="0">
                <a:solidFill>
                  <a:schemeClr val="tx2"/>
                </a:solidFill>
                <a:latin typeface="Trebuchet MS" pitchFamily="34" charset="0"/>
              </a:rPr>
              <a:t>{</a:t>
            </a:r>
          </a:p>
          <a:p>
            <a:pPr>
              <a:spcBef>
                <a:spcPts val="1200"/>
              </a:spcBef>
              <a:defRPr/>
            </a:pPr>
            <a:r>
              <a:rPr lang="en-US" sz="1100" b="1" dirty="0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String  name, color ;</a:t>
            </a:r>
          </a:p>
          <a:p>
            <a:pPr>
              <a:spcBef>
                <a:spcPts val="1200"/>
              </a:spcBef>
              <a:spcAft>
                <a:spcPts val="0"/>
              </a:spcAft>
              <a:tabLst>
                <a:tab pos="692150" algn="l"/>
              </a:tabLst>
              <a:defRPr/>
            </a:pPr>
            <a:r>
              <a:rPr lang="en-US" sz="1200" b="1" i="1" dirty="0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sz="1200" b="1" i="1" dirty="0">
                <a:solidFill>
                  <a:srgbClr val="0000FF"/>
                </a:solidFill>
                <a:latin typeface="Trebuchet MS" pitchFamily="34" charset="0"/>
              </a:rPr>
              <a:t>void </a:t>
            </a:r>
            <a:r>
              <a:rPr lang="en-US" sz="1200" b="1" i="1" dirty="0" err="1">
                <a:solidFill>
                  <a:srgbClr val="0000FF"/>
                </a:solidFill>
                <a:latin typeface="Trebuchet MS" pitchFamily="34" charset="0"/>
              </a:rPr>
              <a:t>setName</a:t>
            </a:r>
            <a:r>
              <a:rPr lang="en-US" sz="1200" b="1" i="1" dirty="0">
                <a:solidFill>
                  <a:srgbClr val="0000FF"/>
                </a:solidFill>
                <a:latin typeface="Trebuchet MS" pitchFamily="34" charset="0"/>
              </a:rPr>
              <a:t>( String  name)   </a:t>
            </a: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692150" algn="l"/>
              </a:tabLst>
              <a:defRPr/>
            </a:pP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		   this.name = name 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92150" algn="l"/>
              </a:tabLst>
              <a:defRPr/>
            </a:pP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	}		</a:t>
            </a:r>
          </a:p>
          <a:p>
            <a:pPr>
              <a:spcBef>
                <a:spcPts val="1200"/>
              </a:spcBef>
              <a:spcAft>
                <a:spcPts val="0"/>
              </a:spcAft>
              <a:tabLst>
                <a:tab pos="692150" algn="l"/>
              </a:tabLst>
              <a:defRPr/>
            </a:pP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sz="1200" b="1" i="1" dirty="0">
                <a:solidFill>
                  <a:srgbClr val="0000FF"/>
                </a:solidFill>
                <a:latin typeface="Trebuchet MS" pitchFamily="34" charset="0"/>
              </a:rPr>
              <a:t>public void </a:t>
            </a:r>
            <a:r>
              <a:rPr lang="en-US" sz="1200" b="1" i="1" dirty="0" err="1">
                <a:solidFill>
                  <a:srgbClr val="0000FF"/>
                </a:solidFill>
                <a:latin typeface="Trebuchet MS" pitchFamily="34" charset="0"/>
              </a:rPr>
              <a:t>setColor</a:t>
            </a:r>
            <a:r>
              <a:rPr lang="en-US" sz="1200" b="1" i="1" dirty="0">
                <a:solidFill>
                  <a:srgbClr val="0000FF"/>
                </a:solidFill>
                <a:latin typeface="Trebuchet MS" pitchFamily="34" charset="0"/>
              </a:rPr>
              <a:t> ( String color)   </a:t>
            </a: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692150" algn="l"/>
              </a:tabLst>
              <a:defRPr/>
            </a:pP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		   </a:t>
            </a:r>
            <a:r>
              <a:rPr lang="en-US" sz="1200" b="1" i="1" dirty="0" err="1">
                <a:solidFill>
                  <a:srgbClr val="000000"/>
                </a:solidFill>
                <a:latin typeface="Trebuchet MS" pitchFamily="34" charset="0"/>
              </a:rPr>
              <a:t>this.color</a:t>
            </a: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 = color 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92150" algn="l"/>
              </a:tabLst>
              <a:defRPr/>
            </a:pP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	}		</a:t>
            </a:r>
          </a:p>
          <a:p>
            <a:pPr>
              <a:spcBef>
                <a:spcPts val="1200"/>
              </a:spcBef>
              <a:spcAft>
                <a:spcPts val="0"/>
              </a:spcAft>
              <a:tabLst>
                <a:tab pos="692150" algn="l"/>
              </a:tabLst>
              <a:defRPr/>
            </a:pP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sz="1200" b="1" i="1" dirty="0">
                <a:solidFill>
                  <a:srgbClr val="0000FF"/>
                </a:solidFill>
                <a:latin typeface="Trebuchet MS" pitchFamily="34" charset="0"/>
              </a:rPr>
              <a:t>public void display ( String color)   </a:t>
            </a: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692150" algn="l"/>
              </a:tabLst>
              <a:defRPr/>
            </a:pP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		   </a:t>
            </a:r>
            <a:r>
              <a:rPr lang="en-US" sz="1200" b="1" i="1" dirty="0" err="1">
                <a:solidFill>
                  <a:srgbClr val="000000"/>
                </a:solidFill>
                <a:latin typeface="Trebuchet MS" pitchFamily="34" charset="0"/>
              </a:rPr>
              <a:t>System.out.println</a:t>
            </a: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 (“Shape Name = ” +   name ) ;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692150" algn="l"/>
              </a:tabLst>
              <a:defRPr/>
            </a:pP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		   </a:t>
            </a:r>
            <a:r>
              <a:rPr lang="en-US" sz="1200" b="1" i="1" dirty="0" err="1">
                <a:solidFill>
                  <a:srgbClr val="000000"/>
                </a:solidFill>
                <a:latin typeface="Trebuchet MS" pitchFamily="34" charset="0"/>
              </a:rPr>
              <a:t>System.out.println</a:t>
            </a: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 (“Shape Color = ” +   color ) 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92150" algn="l"/>
              </a:tabLst>
              <a:defRPr/>
            </a:pP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	}		</a:t>
            </a:r>
          </a:p>
          <a:p>
            <a:pPr>
              <a:spcBef>
                <a:spcPts val="1200"/>
              </a:spcBef>
              <a:spcAft>
                <a:spcPts val="0"/>
              </a:spcAft>
              <a:tabLst>
                <a:tab pos="692150" algn="l"/>
              </a:tabLst>
              <a:defRPr/>
            </a:pP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sz="1200" b="1" i="1" dirty="0">
                <a:solidFill>
                  <a:srgbClr val="0000FF"/>
                </a:solidFill>
                <a:latin typeface="Trebuchet MS" pitchFamily="34" charset="0"/>
              </a:rPr>
              <a:t>public static void main ( String [] </a:t>
            </a:r>
            <a:r>
              <a:rPr lang="en-US" sz="1200" b="1" i="1" dirty="0" err="1">
                <a:solidFill>
                  <a:srgbClr val="0000FF"/>
                </a:solidFill>
                <a:latin typeface="Trebuchet MS" pitchFamily="34" charset="0"/>
              </a:rPr>
              <a:t>args</a:t>
            </a:r>
            <a:r>
              <a:rPr lang="en-US" sz="1200" b="1" i="1" dirty="0">
                <a:solidFill>
                  <a:srgbClr val="0000FF"/>
                </a:solidFill>
                <a:latin typeface="Trebuchet MS" pitchFamily="34" charset="0"/>
              </a:rPr>
              <a:t>)   </a:t>
            </a: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692150" algn="l"/>
              </a:tabLst>
              <a:defRPr/>
            </a:pP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		   Rectangle   </a:t>
            </a:r>
            <a:r>
              <a:rPr lang="en-US" sz="1200" b="1" i="1" dirty="0" err="1">
                <a:solidFill>
                  <a:srgbClr val="FF0000"/>
                </a:solidFill>
                <a:latin typeface="Trebuchet MS" pitchFamily="34" charset="0"/>
              </a:rPr>
              <a:t>rect</a:t>
            </a: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 = </a:t>
            </a:r>
            <a:r>
              <a:rPr lang="en-US" sz="1200" b="1" i="1" dirty="0">
                <a:solidFill>
                  <a:srgbClr val="FF0000"/>
                </a:solidFill>
                <a:latin typeface="Trebuchet MS" pitchFamily="34" charset="0"/>
              </a:rPr>
              <a:t>new</a:t>
            </a: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  Rectangle();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692150" algn="l"/>
              </a:tabLst>
              <a:defRPr/>
            </a:pP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		   </a:t>
            </a:r>
            <a:r>
              <a:rPr lang="en-US" sz="1200" b="1" i="1" dirty="0" err="1">
                <a:solidFill>
                  <a:srgbClr val="FF0000"/>
                </a:solidFill>
                <a:latin typeface="Trebuchet MS" pitchFamily="34" charset="0"/>
              </a:rPr>
              <a:t>rect.</a:t>
            </a:r>
            <a:r>
              <a:rPr lang="en-US" sz="1200" b="1" i="1" dirty="0" err="1">
                <a:solidFill>
                  <a:srgbClr val="000000"/>
                </a:solidFill>
                <a:latin typeface="Trebuchet MS" pitchFamily="34" charset="0"/>
              </a:rPr>
              <a:t>setName</a:t>
            </a: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(“</a:t>
            </a:r>
            <a:r>
              <a:rPr lang="en-US" sz="1200" b="1" i="1" dirty="0" err="1">
                <a:solidFill>
                  <a:srgbClr val="000000"/>
                </a:solidFill>
                <a:latin typeface="Trebuchet MS" pitchFamily="34" charset="0"/>
              </a:rPr>
              <a:t>Ractangle</a:t>
            </a: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”);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692150" algn="l"/>
              </a:tabLst>
              <a:defRPr/>
            </a:pP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		   </a:t>
            </a:r>
            <a:r>
              <a:rPr lang="en-US" sz="1200" b="1" i="1" dirty="0" err="1">
                <a:solidFill>
                  <a:srgbClr val="FF0000"/>
                </a:solidFill>
                <a:latin typeface="Trebuchet MS" pitchFamily="34" charset="0"/>
              </a:rPr>
              <a:t>rect.</a:t>
            </a:r>
            <a:r>
              <a:rPr lang="en-US" sz="1200" b="1" i="1" dirty="0" err="1">
                <a:solidFill>
                  <a:srgbClr val="000000"/>
                </a:solidFill>
                <a:latin typeface="Trebuchet MS" pitchFamily="34" charset="0"/>
              </a:rPr>
              <a:t>setColor</a:t>
            </a: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(“Red”);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692150" algn="l"/>
              </a:tabLst>
              <a:defRPr/>
            </a:pP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		   </a:t>
            </a:r>
            <a:r>
              <a:rPr lang="en-US" sz="1200" b="1" i="1" dirty="0" err="1">
                <a:solidFill>
                  <a:srgbClr val="FF0000"/>
                </a:solidFill>
                <a:latin typeface="Trebuchet MS" pitchFamily="34" charset="0"/>
              </a:rPr>
              <a:t>rect.</a:t>
            </a:r>
            <a:r>
              <a:rPr lang="en-US" sz="1200" b="1" i="1" dirty="0" err="1">
                <a:solidFill>
                  <a:srgbClr val="000000"/>
                </a:solidFill>
                <a:latin typeface="Trebuchet MS" pitchFamily="34" charset="0"/>
              </a:rPr>
              <a:t>display</a:t>
            </a: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92150" algn="l"/>
              </a:tabLst>
              <a:defRPr/>
            </a:pP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	}		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692150" algn="l"/>
              </a:tabLst>
              <a:defRPr/>
            </a:pP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5621338" y="2303463"/>
            <a:ext cx="3030537" cy="3765550"/>
            <a:chOff x="395171" y="2279344"/>
            <a:chExt cx="3030418" cy="3763532"/>
          </a:xfrm>
        </p:grpSpPr>
        <p:sp>
          <p:nvSpPr>
            <p:cNvPr id="19" name="Rectangle 18"/>
            <p:cNvSpPr/>
            <p:nvPr/>
          </p:nvSpPr>
          <p:spPr bwMode="auto">
            <a:xfrm>
              <a:off x="395171" y="2279344"/>
              <a:ext cx="3030418" cy="37635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93609" y="2533208"/>
              <a:ext cx="2390681" cy="4077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anchor="ctr"/>
            <a:lstStyle/>
            <a:p>
              <a:pPr algn="ctr">
                <a:defRPr/>
              </a:pPr>
              <a:r>
                <a:rPr lang="en-US" sz="1600" b="1" i="1" dirty="0">
                  <a:solidFill>
                    <a:srgbClr val="0000FF"/>
                  </a:solidFill>
                  <a:latin typeface="Trebuchet MS" pitchFamily="34" charset="0"/>
                </a:rPr>
                <a:t>interface</a:t>
              </a:r>
              <a:r>
                <a:rPr lang="en-US" sz="1600" b="1" i="1" dirty="0">
                  <a:solidFill>
                    <a:schemeClr val="tx2"/>
                  </a:solidFill>
                  <a:latin typeface="Trebuchet MS" pitchFamily="34" charset="0"/>
                </a:rPr>
                <a:t>:  </a:t>
              </a:r>
              <a:r>
                <a:rPr lang="en-US" sz="1600" b="1" i="1" dirty="0">
                  <a:solidFill>
                    <a:srgbClr val="FF0000"/>
                  </a:solidFill>
                  <a:latin typeface="Trebuchet MS" pitchFamily="34" charset="0"/>
                </a:rPr>
                <a:t>Shape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707212" y="2941023"/>
              <a:ext cx="2418118" cy="976028"/>
              <a:chOff x="2099291" y="2504294"/>
              <a:chExt cx="2418118" cy="976028"/>
            </a:xfrm>
          </p:grpSpPr>
          <p:sp>
            <p:nvSpPr>
              <p:cNvPr id="27" name="Rectangle 6"/>
              <p:cNvSpPr/>
              <p:nvPr/>
            </p:nvSpPr>
            <p:spPr bwMode="auto">
              <a:xfrm>
                <a:off x="2099975" y="3072268"/>
                <a:ext cx="2363695" cy="40776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anchor="ctr"/>
              <a:lstStyle/>
              <a:p>
                <a:pPr algn="ctr">
                  <a:defRPr/>
                </a:pPr>
                <a:r>
                  <a:rPr lang="en-US" sz="1600" b="1" i="1" dirty="0">
                    <a:solidFill>
                      <a:srgbClr val="0000FF"/>
                    </a:solidFill>
                    <a:latin typeface="Trebuchet MS" pitchFamily="34" charset="0"/>
                  </a:rPr>
                  <a:t>interface</a:t>
                </a:r>
                <a:r>
                  <a:rPr lang="en-US" sz="1600" b="1" i="1" dirty="0">
                    <a:solidFill>
                      <a:schemeClr val="tx2"/>
                    </a:solidFill>
                    <a:latin typeface="Trebuchet MS" pitchFamily="34" charset="0"/>
                  </a:rPr>
                  <a:t>:  </a:t>
                </a:r>
                <a:r>
                  <a:rPr lang="en-US" sz="1600" b="1" i="1" dirty="0" err="1">
                    <a:solidFill>
                      <a:srgbClr val="FF0000"/>
                    </a:solidFill>
                    <a:latin typeface="Trebuchet MS" pitchFamily="34" charset="0"/>
                  </a:rPr>
                  <a:t>ColorShape</a:t>
                </a:r>
                <a:endParaRPr lang="en-US" sz="1600" b="1" i="1" dirty="0">
                  <a:solidFill>
                    <a:srgbClr val="FF0000"/>
                  </a:solidFill>
                  <a:latin typeface="Trebuchet MS" pitchFamily="34" charset="0"/>
                </a:endParaRPr>
              </a:p>
            </p:txBody>
          </p:sp>
          <p:cxnSp>
            <p:nvCxnSpPr>
              <p:cNvPr id="28" name="Straight Arrow Connector 27"/>
              <p:cNvCxnSpPr>
                <a:endCxn id="20" idx="2"/>
              </p:cNvCxnSpPr>
              <p:nvPr/>
            </p:nvCxnSpPr>
            <p:spPr bwMode="auto">
              <a:xfrm rot="16200000" flipV="1">
                <a:off x="2990668" y="2781908"/>
                <a:ext cx="568021" cy="12700"/>
              </a:xfrm>
              <a:prstGeom prst="straightConnector1">
                <a:avLst/>
              </a:prstGeom>
              <a:ln w="25400">
                <a:solidFill>
                  <a:srgbClr val="CC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34" name="TextBox 13"/>
              <p:cNvSpPr txBox="1">
                <a:spLocks noChangeArrowheads="1"/>
              </p:cNvSpPr>
              <p:nvPr/>
            </p:nvSpPr>
            <p:spPr bwMode="auto">
              <a:xfrm>
                <a:off x="3384645" y="2647666"/>
                <a:ext cx="11327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b="1" i="1">
                    <a:solidFill>
                      <a:schemeClr val="tx2"/>
                    </a:solidFill>
                  </a:rPr>
                  <a:t>extends</a:t>
                </a:r>
              </a:p>
            </p:txBody>
          </p:sp>
        </p:grp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707212" y="3917051"/>
              <a:ext cx="2650130" cy="982639"/>
              <a:chOff x="2099291" y="2497683"/>
              <a:chExt cx="2650130" cy="982639"/>
            </a:xfrm>
          </p:grpSpPr>
          <p:sp>
            <p:nvSpPr>
              <p:cNvPr id="24" name="Rectangle 23"/>
              <p:cNvSpPr/>
              <p:nvPr/>
            </p:nvSpPr>
            <p:spPr bwMode="auto">
              <a:xfrm>
                <a:off x="2099975" y="3071765"/>
                <a:ext cx="2363695" cy="40776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anchor="ctr"/>
              <a:lstStyle/>
              <a:p>
                <a:pPr algn="ctr">
                  <a:defRPr/>
                </a:pPr>
                <a:r>
                  <a:rPr lang="en-US" sz="1600" b="1" i="1" dirty="0">
                    <a:solidFill>
                      <a:srgbClr val="0000FF"/>
                    </a:solidFill>
                    <a:latin typeface="Trebuchet MS" pitchFamily="34" charset="0"/>
                  </a:rPr>
                  <a:t>class</a:t>
                </a:r>
                <a:r>
                  <a:rPr lang="en-US" sz="1600" b="1" i="1" dirty="0">
                    <a:solidFill>
                      <a:schemeClr val="tx2"/>
                    </a:solidFill>
                    <a:latin typeface="Trebuchet MS" pitchFamily="34" charset="0"/>
                  </a:rPr>
                  <a:t>:  </a:t>
                </a:r>
                <a:r>
                  <a:rPr lang="en-US" sz="1600" b="1" i="1" dirty="0">
                    <a:solidFill>
                      <a:srgbClr val="FF0000"/>
                    </a:solidFill>
                    <a:latin typeface="Trebuchet MS" pitchFamily="34" charset="0"/>
                  </a:rPr>
                  <a:t>Rectangle</a:t>
                </a:r>
              </a:p>
            </p:txBody>
          </p:sp>
          <p:cxnSp>
            <p:nvCxnSpPr>
              <p:cNvPr id="25" name="Straight Arrow Connector 24"/>
              <p:cNvCxnSpPr>
                <a:stCxn id="24" idx="0"/>
              </p:cNvCxnSpPr>
              <p:nvPr/>
            </p:nvCxnSpPr>
            <p:spPr bwMode="auto">
              <a:xfrm rot="16200000" flipV="1">
                <a:off x="2987495" y="2778232"/>
                <a:ext cx="574367" cy="12700"/>
              </a:xfrm>
              <a:prstGeom prst="straightConnector1">
                <a:avLst/>
              </a:prstGeom>
              <a:ln w="25400">
                <a:solidFill>
                  <a:srgbClr val="CC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31" name="TextBox 23"/>
              <p:cNvSpPr txBox="1">
                <a:spLocks noChangeArrowheads="1"/>
              </p:cNvSpPr>
              <p:nvPr/>
            </p:nvSpPr>
            <p:spPr bwMode="auto">
              <a:xfrm>
                <a:off x="3384645" y="2647666"/>
                <a:ext cx="136477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b="1" i="1">
                    <a:solidFill>
                      <a:schemeClr val="tx2"/>
                    </a:solidFill>
                  </a:rPr>
                  <a:t>implements</a:t>
                </a:r>
              </a:p>
            </p:txBody>
          </p:sp>
        </p:grpSp>
      </p:grpSp>
      <p:sp>
        <p:nvSpPr>
          <p:cNvPr id="30724" name="Rectangle 29"/>
          <p:cNvSpPr>
            <a:spLocks noChangeArrowheads="1"/>
          </p:cNvSpPr>
          <p:nvPr/>
        </p:nvSpPr>
        <p:spPr bwMode="auto">
          <a:xfrm>
            <a:off x="6073775" y="5627688"/>
            <a:ext cx="22066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400" b="1" i="1">
                <a:solidFill>
                  <a:schemeClr val="tx2"/>
                </a:solidFill>
                <a:latin typeface="Trebuchet MS" pitchFamily="34" charset="0"/>
              </a:rPr>
              <a:t>Multi Level  inheritance</a:t>
            </a:r>
            <a:endParaRPr 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smtClean="0"/>
              <a:t>Unit 5- Interface</a:t>
            </a:r>
            <a:endParaRPr lang="en-US" smtClean="0"/>
          </a:p>
        </p:txBody>
      </p:sp>
      <p:sp>
        <p:nvSpPr>
          <p:cNvPr id="31747" name="Content Placeholder 5"/>
          <p:cNvSpPr>
            <a:spLocks noGrp="1"/>
          </p:cNvSpPr>
          <p:nvPr>
            <p:ph idx="1"/>
          </p:nvPr>
        </p:nvSpPr>
        <p:spPr>
          <a:xfrm>
            <a:off x="266700" y="1219200"/>
            <a:ext cx="8447088" cy="4953000"/>
          </a:xfrm>
        </p:spPr>
        <p:txBody>
          <a:bodyPr/>
          <a:lstStyle/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Fundamentals</a:t>
            </a:r>
            <a:endParaRPr sz="2400"/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Implementing interface</a:t>
            </a:r>
            <a:endParaRPr sz="2400"/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Using interface reference</a:t>
            </a:r>
            <a:endParaRPr sz="2400"/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Interface can be extended</a:t>
            </a:r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>
                <a:solidFill>
                  <a:srgbClr val="F703C9"/>
                </a:solidFill>
              </a:rPr>
              <a:t>Implementing multiple inheritance</a:t>
            </a:r>
            <a:endParaRPr sz="2400">
              <a:solidFill>
                <a:srgbClr val="F703C9"/>
              </a:solidFill>
            </a:endParaRPr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Constants in interface</a:t>
            </a:r>
            <a:endParaRPr sz="2400"/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Nested interface</a:t>
            </a:r>
            <a:endParaRPr sz="2400"/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Final thoughts on interface</a:t>
            </a:r>
            <a:endParaRPr sz="24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mtClean="0"/>
              <a:t>5.    Implementing multiple inheritance</a:t>
            </a:r>
            <a:endParaRPr lang="en-US" smtClean="0"/>
          </a:p>
        </p:txBody>
      </p:sp>
      <p:sp>
        <p:nvSpPr>
          <p:cNvPr id="32771" name="Content Placeholder 5"/>
          <p:cNvSpPr>
            <a:spLocks noGrp="1"/>
          </p:cNvSpPr>
          <p:nvPr>
            <p:ph idx="1"/>
          </p:nvPr>
        </p:nvSpPr>
        <p:spPr>
          <a:xfrm>
            <a:off x="252413" y="4614863"/>
            <a:ext cx="8447087" cy="1408112"/>
          </a:xfrm>
        </p:spPr>
        <p:txBody>
          <a:bodyPr/>
          <a:lstStyle/>
          <a:p>
            <a:pPr marL="290513" indent="-231775"/>
            <a:r>
              <a:rPr sz="2000"/>
              <a:t>Multiple inheritance can be achieved in following situation</a:t>
            </a:r>
          </a:p>
          <a:p>
            <a:pPr marL="749300" lvl="1" indent="-342900">
              <a:spcBef>
                <a:spcPts val="1800"/>
              </a:spcBef>
              <a:buClr>
                <a:srgbClr val="0000FF"/>
              </a:buClr>
              <a:buFont typeface="Arial" charset="0"/>
              <a:buNone/>
            </a:pPr>
            <a:r>
              <a:rPr sz="1800">
                <a:solidFill>
                  <a:srgbClr val="FF0000"/>
                </a:solidFill>
              </a:rPr>
              <a:t>5.1. </a:t>
            </a:r>
            <a:r>
              <a:rPr sz="1800"/>
              <a:t>  class </a:t>
            </a:r>
            <a:r>
              <a:rPr sz="1800">
                <a:solidFill>
                  <a:srgbClr val="FF0000"/>
                </a:solidFill>
              </a:rPr>
              <a:t>implements</a:t>
            </a:r>
            <a:r>
              <a:rPr sz="1800"/>
              <a:t> more than one interface</a:t>
            </a:r>
          </a:p>
          <a:p>
            <a:pPr marL="749300" lvl="1" indent="-342900">
              <a:spcBef>
                <a:spcPts val="1800"/>
              </a:spcBef>
              <a:buClr>
                <a:srgbClr val="0000FF"/>
              </a:buClr>
              <a:buFont typeface="Arial" charset="0"/>
              <a:buNone/>
            </a:pPr>
            <a:r>
              <a:rPr sz="1800">
                <a:solidFill>
                  <a:srgbClr val="FF0000"/>
                </a:solidFill>
              </a:rPr>
              <a:t>5.2 .</a:t>
            </a:r>
            <a:r>
              <a:rPr sz="1800"/>
              <a:t>  An interface  </a:t>
            </a:r>
            <a:r>
              <a:rPr sz="1800">
                <a:solidFill>
                  <a:srgbClr val="FF0000"/>
                </a:solidFill>
              </a:rPr>
              <a:t>extends</a:t>
            </a:r>
            <a:r>
              <a:rPr sz="1800"/>
              <a:t> more than one interface</a:t>
            </a:r>
          </a:p>
        </p:txBody>
      </p:sp>
      <p:pic>
        <p:nvPicPr>
          <p:cNvPr id="32772" name="Picture 2" descr=" multiple inheritance in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663" y="1273175"/>
            <a:ext cx="68961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mtClean="0"/>
              <a:t>5.      Syntax: Multiple inheritance</a:t>
            </a:r>
            <a:endParaRPr lang="en-US" smtClean="0"/>
          </a:p>
        </p:txBody>
      </p:sp>
      <p:sp>
        <p:nvSpPr>
          <p:cNvPr id="33795" name="Content Placeholder 5"/>
          <p:cNvSpPr>
            <a:spLocks noGrp="1"/>
          </p:cNvSpPr>
          <p:nvPr>
            <p:ph idx="1"/>
          </p:nvPr>
        </p:nvSpPr>
        <p:spPr>
          <a:xfrm>
            <a:off x="207963" y="1219200"/>
            <a:ext cx="8447087" cy="914400"/>
          </a:xfrm>
        </p:spPr>
        <p:txBody>
          <a:bodyPr/>
          <a:lstStyle/>
          <a:p>
            <a:pPr marL="292100" indent="-342900">
              <a:buSzPct val="100000"/>
              <a:buFont typeface="Wingdings" pitchFamily="2" charset="2"/>
              <a:buNone/>
            </a:pPr>
            <a:r>
              <a:rPr>
                <a:solidFill>
                  <a:srgbClr val="FF0000"/>
                </a:solidFill>
              </a:rPr>
              <a:t>5.1.</a:t>
            </a:r>
            <a:r>
              <a:t>  class </a:t>
            </a:r>
            <a:r>
              <a:rPr>
                <a:solidFill>
                  <a:srgbClr val="FF0000"/>
                </a:solidFill>
              </a:rPr>
              <a:t>implements</a:t>
            </a:r>
            <a:r>
              <a:t> more than one interface</a:t>
            </a: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598488" y="1881188"/>
            <a:ext cx="7312025" cy="158432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>
              <a:spcBef>
                <a:spcPts val="1200"/>
              </a:spcBef>
            </a:pPr>
            <a:r>
              <a:rPr lang="en-US" b="1">
                <a:solidFill>
                  <a:srgbClr val="F703C9"/>
                </a:solidFill>
                <a:latin typeface="Trebuchet MS" pitchFamily="34" charset="0"/>
              </a:rPr>
              <a:t>class</a:t>
            </a:r>
            <a:r>
              <a:rPr lang="en-US" b="1">
                <a:solidFill>
                  <a:srgbClr val="3333FF"/>
                </a:solidFill>
                <a:latin typeface="Trebuchet MS" pitchFamily="34" charset="0"/>
              </a:rPr>
              <a:t>  ClassName  </a:t>
            </a:r>
            <a:r>
              <a:rPr lang="en-US" b="1">
                <a:solidFill>
                  <a:srgbClr val="FF0000"/>
                </a:solidFill>
                <a:latin typeface="Trebuchet MS" pitchFamily="34" charset="0"/>
              </a:rPr>
              <a:t>implements </a:t>
            </a:r>
            <a:r>
              <a:rPr lang="en-US" b="1">
                <a:solidFill>
                  <a:srgbClr val="0000FF"/>
                </a:solidFill>
                <a:latin typeface="Trebuchet MS" pitchFamily="34" charset="0"/>
              </a:rPr>
              <a:t> </a:t>
            </a:r>
            <a:r>
              <a:rPr lang="en-US" b="1" i="1">
                <a:solidFill>
                  <a:srgbClr val="0000FF"/>
                </a:solidFill>
                <a:latin typeface="Trebuchet MS" pitchFamily="34" charset="0"/>
              </a:rPr>
              <a:t>interface1, interface2</a:t>
            </a:r>
            <a:r>
              <a:rPr lang="en-US" b="1">
                <a:solidFill>
                  <a:srgbClr val="FF0000"/>
                </a:solidFill>
                <a:latin typeface="Trebuchet MS" pitchFamily="34" charset="0"/>
              </a:rPr>
              <a:t>    </a:t>
            </a: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{</a:t>
            </a: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b="1">
                <a:solidFill>
                  <a:srgbClr val="339966"/>
                </a:solidFill>
                <a:latin typeface="Trebuchet MS" pitchFamily="34" charset="0"/>
              </a:rPr>
              <a:t>// code</a:t>
            </a:r>
          </a:p>
          <a:p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33797" name="Content Placeholder 5"/>
          <p:cNvSpPr txBox="1">
            <a:spLocks/>
          </p:cNvSpPr>
          <p:nvPr/>
        </p:nvSpPr>
        <p:spPr bwMode="auto">
          <a:xfrm>
            <a:off x="252413" y="3825875"/>
            <a:ext cx="8447087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92100" indent="-342900" defTabSz="685800" eaLnBrk="0" hangingPunct="0">
              <a:lnSpc>
                <a:spcPct val="90000"/>
              </a:lnSpc>
              <a:spcBef>
                <a:spcPts val="1800"/>
              </a:spcBef>
              <a:buClr>
                <a:srgbClr val="0000FF"/>
              </a:buClr>
              <a:buFont typeface="Arial" charset="0"/>
              <a:buNone/>
            </a:pPr>
            <a:r>
              <a:rPr lang="en-US" sz="2000" b="1" i="1">
                <a:solidFill>
                  <a:srgbClr val="FF0000"/>
                </a:solidFill>
                <a:latin typeface="Trebuchet MS" pitchFamily="34" charset="0"/>
              </a:rPr>
              <a:t>5.2 .</a:t>
            </a:r>
            <a:r>
              <a:rPr lang="en-US" sz="2000" b="1" i="1">
                <a:solidFill>
                  <a:schemeClr val="tx2"/>
                </a:solidFill>
                <a:latin typeface="Trebuchet MS" pitchFamily="34" charset="0"/>
              </a:rPr>
              <a:t>  An interface  </a:t>
            </a:r>
            <a:r>
              <a:rPr lang="en-US" sz="2000" b="1" i="1">
                <a:solidFill>
                  <a:srgbClr val="FF0000"/>
                </a:solidFill>
                <a:latin typeface="Trebuchet MS" pitchFamily="34" charset="0"/>
              </a:rPr>
              <a:t>extends</a:t>
            </a:r>
            <a:r>
              <a:rPr lang="en-US" sz="2000" b="1" i="1">
                <a:solidFill>
                  <a:schemeClr val="tx2"/>
                </a:solidFill>
                <a:latin typeface="Trebuchet MS" pitchFamily="34" charset="0"/>
              </a:rPr>
              <a:t> more than one interface</a:t>
            </a: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598488" y="4403725"/>
            <a:ext cx="7312025" cy="150812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>
              <a:spcBef>
                <a:spcPts val="1200"/>
              </a:spcBef>
            </a:pPr>
            <a:r>
              <a:rPr lang="en-US" b="1">
                <a:solidFill>
                  <a:srgbClr val="F703C9"/>
                </a:solidFill>
                <a:latin typeface="Trebuchet MS" pitchFamily="34" charset="0"/>
              </a:rPr>
              <a:t>interface</a:t>
            </a:r>
            <a:r>
              <a:rPr lang="en-US" b="1">
                <a:solidFill>
                  <a:srgbClr val="3333FF"/>
                </a:solidFill>
                <a:latin typeface="Trebuchet MS" pitchFamily="34" charset="0"/>
              </a:rPr>
              <a:t>  InterfaceName  </a:t>
            </a:r>
            <a:r>
              <a:rPr lang="en-US" b="1">
                <a:solidFill>
                  <a:srgbClr val="FF0000"/>
                </a:solidFill>
                <a:latin typeface="Trebuchet MS" pitchFamily="34" charset="0"/>
              </a:rPr>
              <a:t>extends  </a:t>
            </a:r>
            <a:r>
              <a:rPr lang="en-US" b="1" i="1">
                <a:solidFill>
                  <a:srgbClr val="0000FF"/>
                </a:solidFill>
                <a:latin typeface="Trebuchet MS" pitchFamily="34" charset="0"/>
              </a:rPr>
              <a:t>interface1, interface2</a:t>
            </a:r>
            <a:r>
              <a:rPr lang="en-US" b="1">
                <a:solidFill>
                  <a:srgbClr val="FF0000"/>
                </a:solidFill>
                <a:latin typeface="Trebuchet MS" pitchFamily="34" charset="0"/>
              </a:rPr>
              <a:t>    </a:t>
            </a: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{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	// code</a:t>
            </a:r>
          </a:p>
          <a:p>
            <a:pPr>
              <a:spcBef>
                <a:spcPts val="600"/>
              </a:spcBef>
            </a:pP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5"/>
          <p:cNvSpPr>
            <a:spLocks noGrp="1"/>
          </p:cNvSpPr>
          <p:nvPr>
            <p:ph idx="1"/>
          </p:nvPr>
        </p:nvSpPr>
        <p:spPr>
          <a:xfrm>
            <a:off x="266700" y="1219200"/>
            <a:ext cx="8447088" cy="4953000"/>
          </a:xfrm>
        </p:spPr>
        <p:txBody>
          <a:bodyPr/>
          <a:lstStyle/>
          <a:p>
            <a:pPr>
              <a:spcBef>
                <a:spcPts val="2400"/>
              </a:spcBef>
              <a:defRPr/>
            </a:pPr>
            <a:r>
              <a:rPr lang="en-IN">
                <a:solidFill>
                  <a:srgbClr val="F703C9"/>
                </a:solidFill>
              </a:rPr>
              <a:t>Lab Example</a:t>
            </a:r>
            <a:r>
              <a:rPr lang="en-IN"/>
              <a:t>:</a:t>
            </a:r>
          </a:p>
          <a:p>
            <a:pPr indent="6350">
              <a:spcBef>
                <a:spcPts val="600"/>
              </a:spcBef>
              <a:buFont typeface="Wingdings" pitchFamily="2" charset="2"/>
              <a:buNone/>
              <a:defRPr/>
            </a:pPr>
            <a:r>
              <a:rPr sz="2000" i="1"/>
              <a:t>Implement Multiple inheritance using interfaces to calculate the area of a rectangle and triangle</a:t>
            </a:r>
          </a:p>
        </p:txBody>
      </p:sp>
      <p:sp>
        <p:nvSpPr>
          <p:cNvPr id="34819" name="Title 4"/>
          <p:cNvSpPr>
            <a:spLocks noGrp="1"/>
          </p:cNvSpPr>
          <p:nvPr>
            <p:ph type="title"/>
          </p:nvPr>
        </p:nvSpPr>
        <p:spPr>
          <a:xfrm>
            <a:off x="215900" y="0"/>
            <a:ext cx="8761413" cy="914400"/>
          </a:xfrm>
        </p:spPr>
        <p:txBody>
          <a:bodyPr>
            <a:noAutofit/>
          </a:bodyPr>
          <a:lstStyle/>
          <a:p>
            <a:pPr marL="292100" indent="-342900"/>
            <a:r>
              <a:rPr lang="en-IN" sz="3200" dirty="0" smtClean="0"/>
              <a:t>5.1.   Example:    </a:t>
            </a:r>
            <a:r>
              <a:rPr lang="en-US" sz="3200" dirty="0" smtClean="0"/>
              <a:t>class </a:t>
            </a:r>
            <a:r>
              <a:rPr lang="en-US" sz="3200" dirty="0" smtClean="0">
                <a:solidFill>
                  <a:srgbClr val="FFFF00"/>
                </a:solidFill>
              </a:rPr>
              <a:t>implements</a:t>
            </a:r>
            <a:r>
              <a:rPr lang="en-US" sz="3200" dirty="0" smtClean="0"/>
              <a:t> more than one interface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3570288" y="2801938"/>
            <a:ext cx="5246687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defTabSz="685800" eaLnBrk="0" hangingPunct="0">
              <a:lnSpc>
                <a:spcPct val="9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sz="1600" b="1" i="1">
                <a:solidFill>
                  <a:srgbClr val="0000FF"/>
                </a:solidFill>
                <a:latin typeface="Trebuchet MS" pitchFamily="34" charset="0"/>
              </a:rPr>
              <a:t>Rectangle 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Interface has  methods</a:t>
            </a:r>
          </a:p>
          <a:p>
            <a:pPr marL="685800" lvl="1" indent="-228600" defTabSz="685800" eaLnBrk="0" hangingPunct="0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areaRect()</a:t>
            </a:r>
          </a:p>
          <a:p>
            <a:pPr marL="228600" indent="-228600" defTabSz="685800" eaLnBrk="0" hangingPunct="0">
              <a:lnSpc>
                <a:spcPct val="90000"/>
              </a:lnSpc>
              <a:spcBef>
                <a:spcPts val="2400"/>
              </a:spcBef>
              <a:buFont typeface="Arial" charset="0"/>
              <a:buChar char="•"/>
            </a:pPr>
            <a:r>
              <a:rPr lang="en-US" sz="1600" b="1" i="1">
                <a:solidFill>
                  <a:srgbClr val="0000FF"/>
                </a:solidFill>
                <a:latin typeface="Trebuchet MS" pitchFamily="34" charset="0"/>
              </a:rPr>
              <a:t>Triangle 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Interface has methods</a:t>
            </a:r>
          </a:p>
          <a:p>
            <a:pPr marL="685800" lvl="1" indent="-228600" defTabSz="685800" eaLnBrk="0" hangingPunct="0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areaTriangle()</a:t>
            </a:r>
          </a:p>
          <a:p>
            <a:pPr marL="228600" indent="-228600" defTabSz="685800" eaLnBrk="0" hangingPunct="0">
              <a:lnSpc>
                <a:spcPct val="120000"/>
              </a:lnSpc>
              <a:spcBef>
                <a:spcPts val="2400"/>
              </a:spcBef>
              <a:buFont typeface="Arial" charset="0"/>
              <a:buChar char="•"/>
            </a:pPr>
            <a:r>
              <a:rPr lang="en-US" sz="1600" b="1" i="1">
                <a:solidFill>
                  <a:srgbClr val="0000FF"/>
                </a:solidFill>
                <a:latin typeface="Trebuchet MS" pitchFamily="34" charset="0"/>
              </a:rPr>
              <a:t>Shape 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class implements both interfaces</a:t>
            </a:r>
          </a:p>
          <a:p>
            <a:pPr marL="685800" lvl="1" indent="-228600" defTabSz="685800" eaLnBrk="0" hangingPunct="0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Implements all methods</a:t>
            </a:r>
          </a:p>
          <a:p>
            <a:pPr marL="685800" lvl="1" indent="-228600" defTabSz="685800" eaLnBrk="0" hangingPunct="0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Includes main to implement structure</a:t>
            </a:r>
          </a:p>
          <a:p>
            <a:pPr marL="685800" lvl="1" indent="-228600" defTabSz="685800" eaLnBrk="0" hangingPunct="0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All interface methods must be </a:t>
            </a:r>
            <a:r>
              <a:rPr lang="en-US" sz="1600" b="1" i="1">
                <a:solidFill>
                  <a:srgbClr val="F703C9"/>
                </a:solidFill>
                <a:latin typeface="Trebuchet MS" pitchFamily="34" charset="0"/>
              </a:rPr>
              <a:t>public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31775" y="2882900"/>
            <a:ext cx="3116263" cy="2701925"/>
            <a:chOff x="231395" y="1910688"/>
            <a:chExt cx="3318823" cy="2702257"/>
          </a:xfrm>
        </p:grpSpPr>
        <p:sp>
          <p:nvSpPr>
            <p:cNvPr id="9" name="Rectangle 8"/>
            <p:cNvSpPr/>
            <p:nvPr/>
          </p:nvSpPr>
          <p:spPr bwMode="auto">
            <a:xfrm>
              <a:off x="231395" y="1910688"/>
              <a:ext cx="3256267" cy="27022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34278" y="2533064"/>
              <a:ext cx="1298449" cy="4080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i="1" dirty="0">
                  <a:solidFill>
                    <a:srgbClr val="FF0000"/>
                  </a:solidFill>
                  <a:latin typeface="Trebuchet MS" pitchFamily="34" charset="0"/>
                </a:rPr>
                <a:t>Rectangle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816397" y="2941023"/>
              <a:ext cx="1831274" cy="1371820"/>
              <a:chOff x="2372252" y="2504294"/>
              <a:chExt cx="1831274" cy="1371820"/>
            </a:xfrm>
          </p:grpSpPr>
          <p:sp>
            <p:nvSpPr>
              <p:cNvPr id="22" name="Rectangle 6"/>
              <p:cNvSpPr/>
              <p:nvPr/>
            </p:nvSpPr>
            <p:spPr bwMode="auto">
              <a:xfrm>
                <a:off x="2372229" y="3468105"/>
                <a:ext cx="1831016" cy="40803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anchor="ctr"/>
              <a:lstStyle/>
              <a:p>
                <a:pPr algn="ctr">
                  <a:defRPr/>
                </a:pPr>
                <a:r>
                  <a:rPr lang="en-US" sz="1600" b="1" i="1" dirty="0">
                    <a:solidFill>
                      <a:srgbClr val="0000FF"/>
                    </a:solidFill>
                    <a:latin typeface="Trebuchet MS" pitchFamily="34" charset="0"/>
                  </a:rPr>
                  <a:t>class</a:t>
                </a:r>
                <a:r>
                  <a:rPr lang="en-US" sz="1600" b="1" i="1" dirty="0">
                    <a:solidFill>
                      <a:srgbClr val="FF0000"/>
                    </a:solidFill>
                    <a:latin typeface="Trebuchet MS" pitchFamily="34" charset="0"/>
                  </a:rPr>
                  <a:t>: Shape</a:t>
                </a:r>
              </a:p>
            </p:txBody>
          </p:sp>
          <p:cxnSp>
            <p:nvCxnSpPr>
              <p:cNvPr id="23" name="Straight Arrow Connector 22"/>
              <p:cNvCxnSpPr>
                <a:stCxn id="22" idx="0"/>
                <a:endCxn id="10" idx="2"/>
              </p:cNvCxnSpPr>
              <p:nvPr/>
            </p:nvCxnSpPr>
            <p:spPr bwMode="auto">
              <a:xfrm rot="16200000" flipV="1">
                <a:off x="2482104" y="2661627"/>
                <a:ext cx="963731" cy="649224"/>
              </a:xfrm>
              <a:prstGeom prst="straightConnector1">
                <a:avLst/>
              </a:prstGeom>
              <a:ln w="25400">
                <a:solidFill>
                  <a:srgbClr val="CC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825" name="TextBox 20"/>
            <p:cNvSpPr txBox="1">
              <a:spLocks noChangeArrowheads="1"/>
            </p:cNvSpPr>
            <p:nvPr/>
          </p:nvSpPr>
          <p:spPr bwMode="auto">
            <a:xfrm>
              <a:off x="2185442" y="3364068"/>
              <a:ext cx="136477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 i="1">
                  <a:solidFill>
                    <a:schemeClr val="tx2"/>
                  </a:solidFill>
                </a:rPr>
                <a:t>implements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812190" y="2547354"/>
              <a:ext cx="1421869" cy="4080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anchor="ctr"/>
            <a:lstStyle/>
            <a:p>
              <a:pPr algn="ctr">
                <a:defRPr/>
              </a:pPr>
              <a:r>
                <a:rPr lang="en-US" sz="1600" b="1" i="1" dirty="0">
                  <a:solidFill>
                    <a:srgbClr val="FF0000"/>
                  </a:solidFill>
                  <a:latin typeface="Trebuchet MS" pitchFamily="34" charset="0"/>
                </a:rPr>
                <a:t>Triangle</a:t>
              </a:r>
            </a:p>
          </p:txBody>
        </p:sp>
        <p:cxnSp>
          <p:nvCxnSpPr>
            <p:cNvPr id="14" name="Straight Arrow Connector 13"/>
            <p:cNvCxnSpPr>
              <a:stCxn id="22" idx="0"/>
              <a:endCxn id="13" idx="2"/>
            </p:cNvCxnSpPr>
            <p:nvPr/>
          </p:nvCxnSpPr>
          <p:spPr bwMode="auto">
            <a:xfrm rot="5400000" flipH="1" flipV="1">
              <a:off x="1653627" y="3034491"/>
              <a:ext cx="949442" cy="791242"/>
            </a:xfrm>
            <a:prstGeom prst="straightConnector1">
              <a:avLst/>
            </a:prstGeom>
            <a:ln w="25400">
              <a:solidFill>
                <a:srgbClr val="CC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28" name="Rectangle 14"/>
            <p:cNvSpPr>
              <a:spLocks noChangeArrowheads="1"/>
            </p:cNvSpPr>
            <p:nvPr/>
          </p:nvSpPr>
          <p:spPr bwMode="auto">
            <a:xfrm>
              <a:off x="590121" y="2193457"/>
              <a:ext cx="101502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i="1">
                  <a:solidFill>
                    <a:srgbClr val="0000FF"/>
                  </a:solidFill>
                  <a:latin typeface="Trebuchet MS" pitchFamily="34" charset="0"/>
                </a:rPr>
                <a:t>Interface </a:t>
              </a:r>
              <a:endParaRPr lang="en-US" sz="1400">
                <a:solidFill>
                  <a:srgbClr val="0000FF"/>
                </a:solidFill>
              </a:endParaRPr>
            </a:p>
          </p:txBody>
        </p:sp>
        <p:sp>
          <p:nvSpPr>
            <p:cNvPr id="34829" name="Rectangle 15"/>
            <p:cNvSpPr>
              <a:spLocks noChangeArrowheads="1"/>
            </p:cNvSpPr>
            <p:nvPr/>
          </p:nvSpPr>
          <p:spPr bwMode="auto">
            <a:xfrm>
              <a:off x="2064079" y="2220754"/>
              <a:ext cx="101502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i="1">
                  <a:solidFill>
                    <a:srgbClr val="0000FF"/>
                  </a:solidFill>
                  <a:latin typeface="Trebuchet MS" pitchFamily="34" charset="0"/>
                </a:rPr>
                <a:t>Interface </a:t>
              </a:r>
              <a:endParaRPr lang="en-US" sz="140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-14288" y="14288"/>
            <a:ext cx="9144001" cy="7032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>
                <a:solidFill>
                  <a:srgbClr val="3333FF"/>
                </a:solidFill>
                <a:latin typeface="Trebuchet MS" pitchFamily="34" charset="0"/>
              </a:rPr>
              <a:t>interface</a:t>
            </a:r>
            <a:r>
              <a:rPr lang="en-US" sz="1400" b="1">
                <a:solidFill>
                  <a:srgbClr val="FF0000"/>
                </a:solidFill>
                <a:latin typeface="Trebuchet MS" pitchFamily="34" charset="0"/>
              </a:rPr>
              <a:t>  Rectangle  </a:t>
            </a:r>
            <a:r>
              <a:rPr lang="en-US" sz="1400" b="1">
                <a:latin typeface="Trebuchet MS" pitchFamily="34" charset="0"/>
              </a:rPr>
              <a:t>{</a:t>
            </a:r>
            <a:endParaRPr lang="en-US" sz="1200" b="1">
              <a:latin typeface="Trebuchet MS" pitchFamily="34" charset="0"/>
            </a:endParaRPr>
          </a:p>
          <a:p>
            <a:pPr>
              <a:spcBef>
                <a:spcPts val="1800"/>
              </a:spcBef>
            </a:pPr>
            <a:r>
              <a:rPr lang="en-US" sz="1200" b="1" i="1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sz="1400" b="1" i="1">
                <a:solidFill>
                  <a:srgbClr val="000000"/>
                </a:solidFill>
                <a:latin typeface="Trebuchet MS" pitchFamily="34" charset="0"/>
              </a:rPr>
              <a:t>void</a:t>
            </a:r>
            <a:r>
              <a:rPr lang="en-US" sz="1200" b="1" i="1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sz="1200" b="1" i="1">
                <a:solidFill>
                  <a:srgbClr val="3333FF"/>
                </a:solidFill>
                <a:latin typeface="Trebuchet MS" pitchFamily="34" charset="0"/>
              </a:rPr>
              <a:t>areaRect</a:t>
            </a:r>
            <a:r>
              <a:rPr lang="en-US" sz="1200" b="1" i="1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sz="1400" b="1" i="1">
                <a:solidFill>
                  <a:srgbClr val="000000"/>
                </a:solidFill>
                <a:latin typeface="Trebuchet MS" pitchFamily="34" charset="0"/>
              </a:rPr>
              <a:t>( double  height, double  weight ) ;</a:t>
            </a:r>
          </a:p>
          <a:p>
            <a:r>
              <a:rPr lang="en-US" sz="1400" b="1">
                <a:latin typeface="Trebuchet MS" pitchFamily="34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1400" b="1">
                <a:solidFill>
                  <a:srgbClr val="3333FF"/>
                </a:solidFill>
                <a:latin typeface="Trebuchet MS" pitchFamily="34" charset="0"/>
              </a:rPr>
              <a:t>interface</a:t>
            </a:r>
            <a:r>
              <a:rPr lang="en-US" sz="1400" b="1">
                <a:solidFill>
                  <a:srgbClr val="FF0000"/>
                </a:solidFill>
                <a:latin typeface="Trebuchet MS" pitchFamily="34" charset="0"/>
              </a:rPr>
              <a:t> Triangle</a:t>
            </a:r>
            <a:r>
              <a:rPr lang="en-US" sz="1200" b="1">
                <a:solidFill>
                  <a:srgbClr val="FF0000"/>
                </a:solidFill>
                <a:latin typeface="Trebuchet MS" pitchFamily="34" charset="0"/>
              </a:rPr>
              <a:t>   </a:t>
            </a:r>
            <a:r>
              <a:rPr lang="en-US" sz="1400" b="1">
                <a:latin typeface="Trebuchet MS" pitchFamily="34" charset="0"/>
              </a:rPr>
              <a:t>{</a:t>
            </a:r>
            <a:endParaRPr lang="en-US" sz="1200" b="1">
              <a:latin typeface="Trebuchet MS" pitchFamily="34" charset="0"/>
            </a:endParaRPr>
          </a:p>
          <a:p>
            <a:pPr>
              <a:spcBef>
                <a:spcPts val="1800"/>
              </a:spcBef>
            </a:pPr>
            <a:r>
              <a:rPr lang="en-US" sz="1100" b="1" i="1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sz="1200" b="1" i="1">
                <a:solidFill>
                  <a:srgbClr val="000000"/>
                </a:solidFill>
                <a:latin typeface="Trebuchet MS" pitchFamily="34" charset="0"/>
              </a:rPr>
              <a:t>void</a:t>
            </a:r>
            <a:r>
              <a:rPr lang="en-US" sz="1100" b="1" i="1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sz="1200" b="1" i="1">
                <a:solidFill>
                  <a:srgbClr val="3333FF"/>
                </a:solidFill>
                <a:latin typeface="Trebuchet MS" pitchFamily="34" charset="0"/>
              </a:rPr>
              <a:t>areaTriangle</a:t>
            </a:r>
            <a:r>
              <a:rPr lang="en-US" sz="1100" b="1" i="1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sz="1200" b="1" i="1">
                <a:solidFill>
                  <a:srgbClr val="000000"/>
                </a:solidFill>
                <a:latin typeface="Trebuchet MS" pitchFamily="34" charset="0"/>
              </a:rPr>
              <a:t>( double  height, double  base ) ;</a:t>
            </a:r>
          </a:p>
          <a:p>
            <a:r>
              <a:rPr lang="en-US" sz="1400" b="1">
                <a:latin typeface="Trebuchet MS" pitchFamily="34" charset="0"/>
              </a:rPr>
              <a:t>}</a:t>
            </a:r>
            <a:endParaRPr lang="en-US" sz="1200" b="1">
              <a:latin typeface="Trebuchet MS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1400" b="1">
                <a:solidFill>
                  <a:srgbClr val="3333FF"/>
                </a:solidFill>
                <a:latin typeface="Trebuchet MS" pitchFamily="34" charset="0"/>
              </a:rPr>
              <a:t>class</a:t>
            </a:r>
            <a:r>
              <a:rPr lang="en-US" sz="1400" b="1">
                <a:solidFill>
                  <a:srgbClr val="FF0000"/>
                </a:solidFill>
                <a:latin typeface="Trebuchet MS" pitchFamily="34" charset="0"/>
              </a:rPr>
              <a:t> Shape</a:t>
            </a:r>
            <a:r>
              <a:rPr lang="en-US" sz="1200" b="1">
                <a:solidFill>
                  <a:srgbClr val="FF0000"/>
                </a:solidFill>
                <a:latin typeface="Trebuchet MS" pitchFamily="34" charset="0"/>
              </a:rPr>
              <a:t>  </a:t>
            </a:r>
            <a:r>
              <a:rPr lang="en-US" sz="1400" b="1">
                <a:solidFill>
                  <a:srgbClr val="0000FF"/>
                </a:solidFill>
                <a:latin typeface="Trebuchet MS" pitchFamily="34" charset="0"/>
              </a:rPr>
              <a:t>implements</a:t>
            </a:r>
            <a:r>
              <a:rPr lang="en-US" sz="1200" b="1">
                <a:solidFill>
                  <a:srgbClr val="FF0000"/>
                </a:solidFill>
                <a:latin typeface="Trebuchet MS" pitchFamily="34" charset="0"/>
              </a:rPr>
              <a:t>  </a:t>
            </a:r>
            <a:r>
              <a:rPr lang="en-US" sz="1400" b="1">
                <a:solidFill>
                  <a:srgbClr val="FF0000"/>
                </a:solidFill>
                <a:latin typeface="Trebuchet MS" pitchFamily="34" charset="0"/>
              </a:rPr>
              <a:t>Rectangle, Triangle</a:t>
            </a:r>
            <a:r>
              <a:rPr lang="en-US" sz="1100" b="1">
                <a:solidFill>
                  <a:srgbClr val="FF0000"/>
                </a:solidFill>
                <a:latin typeface="Trebuchet MS" pitchFamily="34" charset="0"/>
              </a:rPr>
              <a:t>   </a:t>
            </a:r>
            <a:r>
              <a:rPr lang="en-US" sz="1400" b="1">
                <a:latin typeface="Trebuchet MS" pitchFamily="34" charset="0"/>
              </a:rPr>
              <a:t>{</a:t>
            </a:r>
            <a:endParaRPr lang="en-US" sz="1100" b="1">
              <a:latin typeface="Trebuchet MS" pitchFamily="34" charset="0"/>
            </a:endParaRPr>
          </a:p>
          <a:p>
            <a:pPr>
              <a:spcBef>
                <a:spcPts val="600"/>
              </a:spcBef>
            </a:pPr>
            <a:endParaRPr lang="en-US" sz="1400" b="1" i="1">
              <a:solidFill>
                <a:srgbClr val="000000"/>
              </a:solidFill>
              <a:latin typeface="Trebuchet MS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400" b="1" i="1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sz="1400" b="1" i="1">
                <a:solidFill>
                  <a:srgbClr val="00B050"/>
                </a:solidFill>
                <a:latin typeface="Trebuchet MS" pitchFamily="34" charset="0"/>
              </a:rPr>
              <a:t>public void </a:t>
            </a:r>
            <a:r>
              <a:rPr lang="en-US" sz="1400" b="1" i="1">
                <a:solidFill>
                  <a:srgbClr val="0000FF"/>
                </a:solidFill>
                <a:latin typeface="Trebuchet MS" pitchFamily="34" charset="0"/>
              </a:rPr>
              <a:t>areaRect (</a:t>
            </a:r>
            <a:r>
              <a:rPr lang="en-US" sz="1400" b="1" i="1">
                <a:solidFill>
                  <a:srgbClr val="00B050"/>
                </a:solidFill>
                <a:latin typeface="Trebuchet MS" pitchFamily="34" charset="0"/>
              </a:rPr>
              <a:t> double height, double weight</a:t>
            </a:r>
            <a:r>
              <a:rPr lang="en-US" sz="1400" b="1" i="1">
                <a:solidFill>
                  <a:srgbClr val="0000FF"/>
                </a:solidFill>
                <a:latin typeface="Trebuchet MS" pitchFamily="34" charset="0"/>
              </a:rPr>
              <a:t>)   </a:t>
            </a:r>
            <a:r>
              <a:rPr lang="en-US" sz="1400" b="1" i="1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sz="1400" b="1" i="1">
                <a:solidFill>
                  <a:srgbClr val="000000"/>
                </a:solidFill>
                <a:latin typeface="Trebuchet MS" pitchFamily="34" charset="0"/>
              </a:rPr>
              <a:t>		   System.out.println (“Rectangle Area = ” +   height * weidth ) ;</a:t>
            </a:r>
          </a:p>
          <a:p>
            <a:r>
              <a:rPr lang="en-US" sz="1400" b="1" i="1">
                <a:solidFill>
                  <a:srgbClr val="000000"/>
                </a:solidFill>
                <a:latin typeface="Trebuchet MS" pitchFamily="34" charset="0"/>
              </a:rPr>
              <a:t>	}		</a:t>
            </a:r>
          </a:p>
          <a:p>
            <a:pPr>
              <a:spcBef>
                <a:spcPts val="1800"/>
              </a:spcBef>
            </a:pPr>
            <a:r>
              <a:rPr lang="en-US" sz="1400" b="1" i="1">
                <a:solidFill>
                  <a:srgbClr val="00B050"/>
                </a:solidFill>
                <a:latin typeface="Trebuchet MS" pitchFamily="34" charset="0"/>
              </a:rPr>
              <a:t>	public void</a:t>
            </a:r>
            <a:r>
              <a:rPr lang="en-US" sz="1400" b="1" i="1">
                <a:solidFill>
                  <a:srgbClr val="0000FF"/>
                </a:solidFill>
                <a:latin typeface="Trebuchet MS" pitchFamily="34" charset="0"/>
              </a:rPr>
              <a:t> areaTriangle ( </a:t>
            </a:r>
            <a:r>
              <a:rPr lang="en-US" sz="1400" b="1" i="1">
                <a:solidFill>
                  <a:srgbClr val="00B050"/>
                </a:solidFill>
                <a:latin typeface="Trebuchet MS" pitchFamily="34" charset="0"/>
              </a:rPr>
              <a:t>double height, double base</a:t>
            </a:r>
            <a:r>
              <a:rPr lang="en-US" sz="1400" b="1" i="1">
                <a:solidFill>
                  <a:srgbClr val="0000FF"/>
                </a:solidFill>
                <a:latin typeface="Trebuchet MS" pitchFamily="34" charset="0"/>
              </a:rPr>
              <a:t>)   </a:t>
            </a:r>
            <a:r>
              <a:rPr lang="en-US" sz="1400" b="1" i="1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sz="1400" b="1" i="1">
                <a:solidFill>
                  <a:srgbClr val="000000"/>
                </a:solidFill>
                <a:latin typeface="Trebuchet MS" pitchFamily="34" charset="0"/>
              </a:rPr>
              <a:t>		   System.out.println (“Triangle area = ” +   0.5 * height * base ) ;</a:t>
            </a:r>
          </a:p>
          <a:p>
            <a:r>
              <a:rPr lang="en-US" sz="1400" b="1" i="1">
                <a:solidFill>
                  <a:srgbClr val="000000"/>
                </a:solidFill>
                <a:latin typeface="Trebuchet MS" pitchFamily="34" charset="0"/>
              </a:rPr>
              <a:t>	}		</a:t>
            </a:r>
          </a:p>
          <a:p>
            <a:pPr>
              <a:spcBef>
                <a:spcPts val="1800"/>
              </a:spcBef>
            </a:pPr>
            <a:r>
              <a:rPr lang="en-US" sz="1400" b="1" i="1">
                <a:solidFill>
                  <a:srgbClr val="00B050"/>
                </a:solidFill>
                <a:latin typeface="Trebuchet MS" pitchFamily="34" charset="0"/>
              </a:rPr>
              <a:t>	public static</a:t>
            </a:r>
            <a:r>
              <a:rPr lang="en-US" sz="1400" b="1" i="1">
                <a:solidFill>
                  <a:srgbClr val="0000FF"/>
                </a:solidFill>
                <a:latin typeface="Trebuchet MS" pitchFamily="34" charset="0"/>
              </a:rPr>
              <a:t> </a:t>
            </a:r>
            <a:r>
              <a:rPr lang="en-US" sz="1400" b="1" i="1">
                <a:solidFill>
                  <a:srgbClr val="00B050"/>
                </a:solidFill>
                <a:latin typeface="Trebuchet MS" pitchFamily="34" charset="0"/>
              </a:rPr>
              <a:t>void</a:t>
            </a:r>
            <a:r>
              <a:rPr lang="en-US" sz="1400" b="1" i="1">
                <a:solidFill>
                  <a:srgbClr val="0000FF"/>
                </a:solidFill>
                <a:latin typeface="Trebuchet MS" pitchFamily="34" charset="0"/>
              </a:rPr>
              <a:t> main ( </a:t>
            </a:r>
            <a:r>
              <a:rPr lang="en-US" sz="1400" b="1" i="1">
                <a:solidFill>
                  <a:srgbClr val="00B050"/>
                </a:solidFill>
                <a:latin typeface="Trebuchet MS" pitchFamily="34" charset="0"/>
              </a:rPr>
              <a:t>String [] args</a:t>
            </a:r>
            <a:r>
              <a:rPr lang="en-US" sz="1400" b="1" i="1">
                <a:solidFill>
                  <a:srgbClr val="0000FF"/>
                </a:solidFill>
                <a:latin typeface="Trebuchet MS" pitchFamily="34" charset="0"/>
              </a:rPr>
              <a:t>)   </a:t>
            </a:r>
            <a:r>
              <a:rPr lang="en-US" sz="1400" b="1" i="1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>
              <a:spcBef>
                <a:spcPts val="1800"/>
              </a:spcBef>
            </a:pPr>
            <a:r>
              <a:rPr lang="en-US" sz="1400" b="1" i="1">
                <a:solidFill>
                  <a:srgbClr val="000000"/>
                </a:solidFill>
                <a:latin typeface="Trebuchet MS" pitchFamily="34" charset="0"/>
              </a:rPr>
              <a:t>		   Shape   sh = new  Shape();</a:t>
            </a:r>
          </a:p>
          <a:p>
            <a:pPr>
              <a:spcBef>
                <a:spcPts val="1200"/>
              </a:spcBef>
            </a:pPr>
            <a:r>
              <a:rPr lang="en-US" sz="1400" b="1" i="1">
                <a:solidFill>
                  <a:srgbClr val="000000"/>
                </a:solidFill>
                <a:latin typeface="Trebuchet MS" pitchFamily="34" charset="0"/>
              </a:rPr>
              <a:t>		   sh.</a:t>
            </a:r>
            <a:r>
              <a:rPr lang="en-US" sz="1400" b="1" i="1">
                <a:solidFill>
                  <a:srgbClr val="F703C9"/>
                </a:solidFill>
                <a:latin typeface="Trebuchet MS" pitchFamily="34" charset="0"/>
              </a:rPr>
              <a:t>areaRect </a:t>
            </a:r>
            <a:r>
              <a:rPr lang="en-US" sz="1400" b="1" i="1">
                <a:solidFill>
                  <a:srgbClr val="000000"/>
                </a:solidFill>
                <a:latin typeface="Trebuchet MS" pitchFamily="34" charset="0"/>
              </a:rPr>
              <a:t>( 20, 30 );</a:t>
            </a:r>
          </a:p>
          <a:p>
            <a:pPr>
              <a:spcBef>
                <a:spcPts val="1200"/>
              </a:spcBef>
            </a:pPr>
            <a:r>
              <a:rPr lang="en-US" sz="1400" b="1" i="1">
                <a:solidFill>
                  <a:srgbClr val="000000"/>
                </a:solidFill>
                <a:latin typeface="Trebuchet MS" pitchFamily="34" charset="0"/>
              </a:rPr>
              <a:t>		   sh.</a:t>
            </a:r>
            <a:r>
              <a:rPr lang="en-US" sz="1400" b="1" i="1">
                <a:solidFill>
                  <a:srgbClr val="F703C9"/>
                </a:solidFill>
                <a:latin typeface="Trebuchet MS" pitchFamily="34" charset="0"/>
              </a:rPr>
              <a:t>areaTriangle</a:t>
            </a:r>
            <a:r>
              <a:rPr lang="en-US" sz="1400" b="1" i="1">
                <a:solidFill>
                  <a:srgbClr val="000000"/>
                </a:solidFill>
                <a:latin typeface="Trebuchet MS" pitchFamily="34" charset="0"/>
              </a:rPr>
              <a:t> ( 40, 20 );</a:t>
            </a:r>
          </a:p>
          <a:p>
            <a:pPr>
              <a:spcBef>
                <a:spcPts val="1800"/>
              </a:spcBef>
            </a:pPr>
            <a:r>
              <a:rPr lang="en-US" sz="1400" b="1" i="1">
                <a:solidFill>
                  <a:srgbClr val="000000"/>
                </a:solidFill>
                <a:latin typeface="Trebuchet MS" pitchFamily="34" charset="0"/>
              </a:rPr>
              <a:t>	}		</a:t>
            </a:r>
          </a:p>
          <a:p>
            <a:pPr>
              <a:spcAft>
                <a:spcPts val="600"/>
              </a:spcAft>
            </a:pPr>
            <a:r>
              <a:rPr lang="en-US" sz="1400" b="1" i="1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594475" y="166688"/>
            <a:ext cx="2378075" cy="2438400"/>
            <a:chOff x="231395" y="1910688"/>
            <a:chExt cx="3318823" cy="3005651"/>
          </a:xfrm>
        </p:grpSpPr>
        <p:sp>
          <p:nvSpPr>
            <p:cNvPr id="20" name="Rectangle 19"/>
            <p:cNvSpPr/>
            <p:nvPr/>
          </p:nvSpPr>
          <p:spPr bwMode="auto">
            <a:xfrm>
              <a:off x="231395" y="1910688"/>
              <a:ext cx="3256789" cy="30056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35221" y="2532952"/>
              <a:ext cx="1298285" cy="408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i="1" dirty="0">
                  <a:solidFill>
                    <a:srgbClr val="FF0000"/>
                  </a:solidFill>
                  <a:latin typeface="Trebuchet MS" pitchFamily="34" charset="0"/>
                </a:rPr>
                <a:t>Rectangle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816397" y="2941023"/>
              <a:ext cx="1831274" cy="1371820"/>
              <a:chOff x="2372252" y="2504294"/>
              <a:chExt cx="1831274" cy="1371820"/>
            </a:xfrm>
          </p:grpSpPr>
          <p:sp>
            <p:nvSpPr>
              <p:cNvPr id="30" name="Rectangle 6"/>
              <p:cNvSpPr/>
              <p:nvPr/>
            </p:nvSpPr>
            <p:spPr bwMode="auto">
              <a:xfrm>
                <a:off x="2372143" y="3469899"/>
                <a:ext cx="1832222" cy="4070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anchor="ctr"/>
              <a:lstStyle/>
              <a:p>
                <a:pPr algn="ctr">
                  <a:defRPr/>
                </a:pPr>
                <a:r>
                  <a:rPr lang="en-US" sz="1200" b="1" i="1" dirty="0">
                    <a:solidFill>
                      <a:srgbClr val="0000FF"/>
                    </a:solidFill>
                    <a:latin typeface="Trebuchet MS" pitchFamily="34" charset="0"/>
                  </a:rPr>
                  <a:t>class</a:t>
                </a:r>
                <a:r>
                  <a:rPr lang="en-US" sz="1200" b="1" i="1" dirty="0">
                    <a:solidFill>
                      <a:srgbClr val="FF0000"/>
                    </a:solidFill>
                    <a:latin typeface="Trebuchet MS" pitchFamily="34" charset="0"/>
                  </a:rPr>
                  <a:t>: Shape</a:t>
                </a:r>
              </a:p>
            </p:txBody>
          </p:sp>
          <p:cxnSp>
            <p:nvCxnSpPr>
              <p:cNvPr id="38" name="Straight Arrow Connector 37"/>
              <p:cNvCxnSpPr>
                <a:stCxn id="30" idx="0"/>
                <a:endCxn id="21" idx="2"/>
              </p:cNvCxnSpPr>
              <p:nvPr/>
            </p:nvCxnSpPr>
            <p:spPr bwMode="auto">
              <a:xfrm rot="16200000" flipV="1">
                <a:off x="2482439" y="2662975"/>
                <a:ext cx="964705" cy="649142"/>
              </a:xfrm>
              <a:prstGeom prst="straightConnector1">
                <a:avLst/>
              </a:prstGeom>
              <a:ln w="25400">
                <a:solidFill>
                  <a:srgbClr val="CC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848" name="TextBox 20"/>
            <p:cNvSpPr txBox="1">
              <a:spLocks noChangeArrowheads="1"/>
            </p:cNvSpPr>
            <p:nvPr/>
          </p:nvSpPr>
          <p:spPr bwMode="auto">
            <a:xfrm>
              <a:off x="2185441" y="3364068"/>
              <a:ext cx="1364777" cy="322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100" b="1" i="1">
                  <a:solidFill>
                    <a:schemeClr val="tx2"/>
                  </a:solidFill>
                </a:rPr>
                <a:t>implements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813264" y="2546649"/>
              <a:ext cx="1420138" cy="4089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anchor="ctr"/>
            <a:lstStyle/>
            <a:p>
              <a:pPr algn="ctr">
                <a:defRPr/>
              </a:pPr>
              <a:r>
                <a:rPr lang="en-US" sz="1200" b="1" i="1" dirty="0">
                  <a:solidFill>
                    <a:srgbClr val="FF0000"/>
                  </a:solidFill>
                  <a:latin typeface="Trebuchet MS" pitchFamily="34" charset="0"/>
                </a:rPr>
                <a:t>Triangle</a:t>
              </a:r>
            </a:p>
          </p:txBody>
        </p:sp>
        <p:cxnSp>
          <p:nvCxnSpPr>
            <p:cNvPr id="27" name="Straight Arrow Connector 26"/>
            <p:cNvCxnSpPr>
              <a:stCxn id="30" idx="0"/>
              <a:endCxn id="26" idx="2"/>
            </p:cNvCxnSpPr>
            <p:nvPr/>
          </p:nvCxnSpPr>
          <p:spPr bwMode="auto">
            <a:xfrm rot="5400000" flipH="1" flipV="1">
              <a:off x="1654448" y="3034679"/>
              <a:ext cx="949049" cy="790935"/>
            </a:xfrm>
            <a:prstGeom prst="straightConnector1">
              <a:avLst/>
            </a:prstGeom>
            <a:ln w="25400">
              <a:solidFill>
                <a:srgbClr val="CC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51" name="Rectangle 14"/>
            <p:cNvSpPr>
              <a:spLocks noChangeArrowheads="1"/>
            </p:cNvSpPr>
            <p:nvPr/>
          </p:nvSpPr>
          <p:spPr bwMode="auto">
            <a:xfrm>
              <a:off x="590121" y="2193457"/>
              <a:ext cx="1168161" cy="322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i="1">
                  <a:solidFill>
                    <a:srgbClr val="0000FF"/>
                  </a:solidFill>
                  <a:latin typeface="Trebuchet MS" pitchFamily="34" charset="0"/>
                </a:rPr>
                <a:t>Interface </a:t>
              </a:r>
              <a:endParaRPr lang="en-US" sz="1100">
                <a:solidFill>
                  <a:srgbClr val="0000FF"/>
                </a:solidFill>
              </a:endParaRPr>
            </a:p>
          </p:txBody>
        </p:sp>
        <p:sp>
          <p:nvSpPr>
            <p:cNvPr id="35852" name="Rectangle 15"/>
            <p:cNvSpPr>
              <a:spLocks noChangeArrowheads="1"/>
            </p:cNvSpPr>
            <p:nvPr/>
          </p:nvSpPr>
          <p:spPr bwMode="auto">
            <a:xfrm>
              <a:off x="2064079" y="2220754"/>
              <a:ext cx="1168161" cy="322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i="1">
                  <a:solidFill>
                    <a:srgbClr val="0000FF"/>
                  </a:solidFill>
                  <a:latin typeface="Trebuchet MS" pitchFamily="34" charset="0"/>
                </a:rPr>
                <a:t>Interface </a:t>
              </a:r>
              <a:endParaRPr lang="en-US" sz="1100">
                <a:solidFill>
                  <a:srgbClr val="0000FF"/>
                </a:solidFill>
              </a:endParaRPr>
            </a:p>
          </p:txBody>
        </p:sp>
      </p:grpSp>
      <p:sp>
        <p:nvSpPr>
          <p:cNvPr id="35844" name="Rectangle 38"/>
          <p:cNvSpPr>
            <a:spLocks noChangeArrowheads="1"/>
          </p:cNvSpPr>
          <p:nvPr/>
        </p:nvSpPr>
        <p:spPr bwMode="auto">
          <a:xfrm>
            <a:off x="6794500" y="2246313"/>
            <a:ext cx="2024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400" b="1" i="1">
                <a:solidFill>
                  <a:schemeClr val="tx2"/>
                </a:solidFill>
                <a:latin typeface="Trebuchet MS" pitchFamily="34" charset="0"/>
              </a:rPr>
              <a:t>Multiple  inheritance</a:t>
            </a:r>
            <a:endParaRPr 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4"/>
          <p:cNvSpPr>
            <a:spLocks noGrp="1"/>
          </p:cNvSpPr>
          <p:nvPr>
            <p:ph type="title"/>
          </p:nvPr>
        </p:nvSpPr>
        <p:spPr>
          <a:xfrm>
            <a:off x="90488" y="0"/>
            <a:ext cx="8928100" cy="723900"/>
          </a:xfrm>
        </p:spPr>
        <p:txBody>
          <a:bodyPr>
            <a:noAutofit/>
          </a:bodyPr>
          <a:lstStyle/>
          <a:p>
            <a:pPr marL="292100" indent="-342900"/>
            <a:r>
              <a:rPr lang="en-IN" sz="3200" dirty="0" smtClean="0"/>
              <a:t>5.2.     </a:t>
            </a:r>
            <a:r>
              <a:rPr lang="en-US" sz="3200" dirty="0" smtClean="0"/>
              <a:t>interface </a:t>
            </a:r>
            <a:r>
              <a:rPr lang="en-US" sz="3200" dirty="0" smtClean="0">
                <a:solidFill>
                  <a:srgbClr val="FF0000"/>
                </a:solidFill>
              </a:rPr>
              <a:t>extends</a:t>
            </a:r>
            <a:r>
              <a:rPr lang="en-US" sz="3200" dirty="0" smtClean="0"/>
              <a:t> more than one interface</a:t>
            </a:r>
          </a:p>
        </p:txBody>
      </p:sp>
      <p:sp>
        <p:nvSpPr>
          <p:cNvPr id="36867" name="Content Placeholder 5"/>
          <p:cNvSpPr>
            <a:spLocks noGrp="1"/>
          </p:cNvSpPr>
          <p:nvPr>
            <p:ph idx="1"/>
          </p:nvPr>
        </p:nvSpPr>
        <p:spPr>
          <a:xfrm>
            <a:off x="0" y="1165225"/>
            <a:ext cx="8447088" cy="622300"/>
          </a:xfrm>
        </p:spPr>
        <p:txBody>
          <a:bodyPr/>
          <a:lstStyle/>
          <a:p>
            <a:pPr marL="292100" indent="-342900">
              <a:buFont typeface="Wingdings" pitchFamily="2" charset="2"/>
              <a:buNone/>
            </a:pPr>
            <a:r>
              <a:rPr>
                <a:solidFill>
                  <a:srgbClr val="FF0000"/>
                </a:solidFill>
              </a:rPr>
              <a:t>  5.2. </a:t>
            </a:r>
            <a:r>
              <a:rPr sz="1600">
                <a:solidFill>
                  <a:srgbClr val="F703C9"/>
                </a:solidFill>
              </a:rPr>
              <a:t>Example</a:t>
            </a:r>
            <a:r>
              <a:rPr sz="1600"/>
              <a:t>: implement following structure</a:t>
            </a:r>
          </a:p>
          <a:p>
            <a:pPr marL="749300" lvl="1" indent="-342900">
              <a:spcBef>
                <a:spcPts val="1800"/>
              </a:spcBef>
              <a:buFont typeface="Arial" charset="0"/>
              <a:buNone/>
            </a:pPr>
            <a:endParaRPr sz="1800"/>
          </a:p>
        </p:txBody>
      </p:sp>
      <p:sp>
        <p:nvSpPr>
          <p:cNvPr id="41" name="Content Placeholder 5"/>
          <p:cNvSpPr txBox="1">
            <a:spLocks/>
          </p:cNvSpPr>
          <p:nvPr/>
        </p:nvSpPr>
        <p:spPr bwMode="auto">
          <a:xfrm>
            <a:off x="3990975" y="1816100"/>
            <a:ext cx="4781550" cy="40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defTabSz="685800" eaLnBrk="0" hangingPunct="0">
              <a:lnSpc>
                <a:spcPct val="9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sz="1600" b="1" i="1">
                <a:solidFill>
                  <a:srgbClr val="0000FF"/>
                </a:solidFill>
                <a:latin typeface="Trebuchet MS" pitchFamily="34" charset="0"/>
              </a:rPr>
              <a:t>Rectangle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 Interface has method</a:t>
            </a:r>
          </a:p>
          <a:p>
            <a:pPr marL="685800" lvl="1" indent="-228600" defTabSz="685800" eaLnBrk="0" hangingPunct="0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areaRectangle()</a:t>
            </a:r>
          </a:p>
          <a:p>
            <a:pPr marL="228600" indent="-228600" defTabSz="685800" eaLnBrk="0" hangingPunct="0">
              <a:lnSpc>
                <a:spcPct val="90000"/>
              </a:lnSpc>
              <a:spcBef>
                <a:spcPts val="2400"/>
              </a:spcBef>
              <a:buFont typeface="Arial" charset="0"/>
              <a:buChar char="•"/>
            </a:pPr>
            <a:r>
              <a:rPr lang="en-US" sz="1600" b="1" i="1">
                <a:solidFill>
                  <a:srgbClr val="0000FF"/>
                </a:solidFill>
                <a:latin typeface="Trebuchet MS" pitchFamily="34" charset="0"/>
              </a:rPr>
              <a:t>Triangle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 Interface has method</a:t>
            </a:r>
          </a:p>
          <a:p>
            <a:pPr marL="685800" lvl="1" indent="-228600" defTabSz="685800" eaLnBrk="0" hangingPunct="0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areaTriangle()</a:t>
            </a:r>
          </a:p>
          <a:p>
            <a:pPr marL="228600" indent="-228600" defTabSz="685800" eaLnBrk="0" hangingPunct="0">
              <a:lnSpc>
                <a:spcPct val="120000"/>
              </a:lnSpc>
              <a:spcBef>
                <a:spcPts val="2400"/>
              </a:spcBef>
              <a:buFont typeface="Arial" charset="0"/>
              <a:buChar char="•"/>
            </a:pPr>
            <a:r>
              <a:rPr lang="en-US" sz="1600" b="1" i="1">
                <a:solidFill>
                  <a:srgbClr val="0000FF"/>
                </a:solidFill>
                <a:latin typeface="Trebuchet MS" pitchFamily="34" charset="0"/>
              </a:rPr>
              <a:t>Box 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 interface extends both interfaces</a:t>
            </a:r>
          </a:p>
          <a:p>
            <a:pPr marL="685800" lvl="1" indent="-228600" defTabSz="685800" eaLnBrk="0" hangingPunct="0">
              <a:lnSpc>
                <a:spcPct val="9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showName(String)</a:t>
            </a:r>
          </a:p>
          <a:p>
            <a:pPr marL="228600" indent="-228600" defTabSz="685800" eaLnBrk="0" hangingPunct="0">
              <a:lnSpc>
                <a:spcPct val="120000"/>
              </a:lnSpc>
              <a:spcBef>
                <a:spcPts val="2400"/>
              </a:spcBef>
              <a:buFont typeface="Arial" charset="0"/>
              <a:buChar char="•"/>
            </a:pPr>
            <a:r>
              <a:rPr lang="en-US" sz="1600" b="1" i="1">
                <a:solidFill>
                  <a:srgbClr val="0000FF"/>
                </a:solidFill>
                <a:latin typeface="Trebuchet MS" pitchFamily="34" charset="0"/>
              </a:rPr>
              <a:t>Shape 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class </a:t>
            </a:r>
          </a:p>
          <a:p>
            <a:pPr marL="685800" lvl="1" indent="-228600" defTabSz="685800" eaLnBrk="0" hangingPunct="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Implement the Box interface</a:t>
            </a:r>
          </a:p>
          <a:p>
            <a:pPr marL="685800" lvl="1" indent="-228600" defTabSz="685800" eaLnBrk="0" hangingPunct="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main method to demonstrate</a:t>
            </a:r>
          </a:p>
          <a:p>
            <a:pPr marL="685800" lvl="1" indent="-228600" defTabSz="685800" eaLnBrk="0" hangingPunct="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All interface methods must be </a:t>
            </a:r>
            <a:r>
              <a:rPr lang="en-US" sz="1600" b="1" i="1">
                <a:solidFill>
                  <a:srgbClr val="F703C9"/>
                </a:solidFill>
                <a:latin typeface="Trebuchet MS" pitchFamily="34" charset="0"/>
              </a:rPr>
              <a:t>public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46063" y="2278063"/>
            <a:ext cx="3576637" cy="3000375"/>
            <a:chOff x="231395" y="1886856"/>
            <a:chExt cx="3576330" cy="2351312"/>
          </a:xfrm>
        </p:grpSpPr>
        <p:sp>
          <p:nvSpPr>
            <p:cNvPr id="5" name="Rectangle 4"/>
            <p:cNvSpPr/>
            <p:nvPr/>
          </p:nvSpPr>
          <p:spPr bwMode="auto">
            <a:xfrm>
              <a:off x="231395" y="1886856"/>
              <a:ext cx="3576330" cy="23513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420291" y="2207829"/>
              <a:ext cx="1298464" cy="4827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anchor="ctr"/>
            <a:lstStyle/>
            <a:p>
              <a:pPr algn="ctr">
                <a:defRPr/>
              </a:pPr>
              <a:r>
                <a:rPr lang="en-US" sz="1400" b="1" i="1" dirty="0">
                  <a:solidFill>
                    <a:srgbClr val="0000FF"/>
                  </a:solidFill>
                  <a:latin typeface="Trebuchet MS" pitchFamily="34" charset="0"/>
                </a:rPr>
                <a:t>Interface</a:t>
              </a:r>
              <a:r>
                <a:rPr lang="en-US" sz="1600" b="1" i="1" dirty="0">
                  <a:solidFill>
                    <a:srgbClr val="0000FF"/>
                  </a:solidFill>
                  <a:latin typeface="Trebuchet MS" pitchFamily="34" charset="0"/>
                </a:rPr>
                <a:t> </a:t>
              </a:r>
              <a:r>
                <a:rPr lang="en-US" sz="1600" b="1" i="1" dirty="0">
                  <a:solidFill>
                    <a:srgbClr val="FF0000"/>
                  </a:solidFill>
                  <a:latin typeface="Trebuchet MS" pitchFamily="34" charset="0"/>
                </a:rPr>
                <a:t>Rectangle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678021" y="2690629"/>
              <a:ext cx="2216537" cy="1357338"/>
              <a:chOff x="2233876" y="2253900"/>
              <a:chExt cx="2216537" cy="1357338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2233299" y="3096045"/>
                <a:ext cx="2217548" cy="51504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anchor="ctr"/>
              <a:lstStyle/>
              <a:p>
                <a:pPr algn="ctr">
                  <a:defRPr/>
                </a:pPr>
                <a:r>
                  <a:rPr lang="en-US" sz="1600" b="1" i="1" dirty="0">
                    <a:solidFill>
                      <a:srgbClr val="0000FF"/>
                    </a:solidFill>
                    <a:latin typeface="Trebuchet MS" pitchFamily="34" charset="0"/>
                  </a:rPr>
                  <a:t>Interface </a:t>
                </a:r>
              </a:p>
              <a:p>
                <a:pPr algn="ctr">
                  <a:defRPr/>
                </a:pPr>
                <a:r>
                  <a:rPr lang="en-US" sz="1600" b="1" i="1" dirty="0">
                    <a:solidFill>
                      <a:srgbClr val="FF0000"/>
                    </a:solidFill>
                    <a:latin typeface="Trebuchet MS" pitchFamily="34" charset="0"/>
                  </a:rPr>
                  <a:t>Box</a:t>
                </a:r>
              </a:p>
            </p:txBody>
          </p:sp>
          <p:cxnSp>
            <p:nvCxnSpPr>
              <p:cNvPr id="9" name="Straight Arrow Connector 8"/>
              <p:cNvCxnSpPr>
                <a:stCxn id="7" idx="0"/>
                <a:endCxn id="6" idx="2"/>
              </p:cNvCxnSpPr>
              <p:nvPr/>
            </p:nvCxnSpPr>
            <p:spPr bwMode="auto">
              <a:xfrm flipH="1" flipV="1">
                <a:off x="2625378" y="2253803"/>
                <a:ext cx="717488" cy="842242"/>
              </a:xfrm>
              <a:prstGeom prst="straightConnector1">
                <a:avLst/>
              </a:prstGeom>
              <a:ln w="25400">
                <a:solidFill>
                  <a:srgbClr val="CC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877" name="TextBox 13"/>
              <p:cNvSpPr txBox="1">
                <a:spLocks noChangeArrowheads="1"/>
              </p:cNvSpPr>
              <p:nvPr/>
            </p:nvSpPr>
            <p:spPr bwMode="auto">
              <a:xfrm>
                <a:off x="2931881" y="2460302"/>
                <a:ext cx="11327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b="1" i="1">
                    <a:solidFill>
                      <a:schemeClr val="tx2"/>
                    </a:solidFill>
                  </a:rPr>
                  <a:t>extends</a:t>
                </a:r>
              </a:p>
            </p:txBody>
          </p:sp>
        </p:grpSp>
        <p:sp>
          <p:nvSpPr>
            <p:cNvPr id="45" name="Rectangle 44"/>
            <p:cNvSpPr/>
            <p:nvPr/>
          </p:nvSpPr>
          <p:spPr bwMode="auto">
            <a:xfrm>
              <a:off x="2075912" y="2228978"/>
              <a:ext cx="1422278" cy="4764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anchor="ctr"/>
            <a:lstStyle/>
            <a:p>
              <a:pPr algn="ctr">
                <a:defRPr/>
              </a:pPr>
              <a:r>
                <a:rPr lang="en-US" sz="1400" b="1" i="1" dirty="0">
                  <a:solidFill>
                    <a:srgbClr val="0000FF"/>
                  </a:solidFill>
                  <a:latin typeface="Trebuchet MS" pitchFamily="34" charset="0"/>
                </a:rPr>
                <a:t>Interface</a:t>
              </a:r>
              <a:r>
                <a:rPr lang="en-US" sz="1600" b="1" i="1" dirty="0">
                  <a:solidFill>
                    <a:srgbClr val="0000FF"/>
                  </a:solidFill>
                  <a:latin typeface="Trebuchet MS" pitchFamily="34" charset="0"/>
                </a:rPr>
                <a:t> </a:t>
              </a:r>
              <a:r>
                <a:rPr lang="en-US" sz="1600" b="1" i="1" dirty="0">
                  <a:solidFill>
                    <a:srgbClr val="FF0000"/>
                  </a:solidFill>
                  <a:latin typeface="Trebuchet MS" pitchFamily="34" charset="0"/>
                </a:rPr>
                <a:t>Triangle</a:t>
              </a:r>
            </a:p>
          </p:txBody>
        </p:sp>
        <p:cxnSp>
          <p:nvCxnSpPr>
            <p:cNvPr id="46" name="Straight Arrow Connector 45"/>
            <p:cNvCxnSpPr>
              <a:stCxn id="7" idx="0"/>
              <a:endCxn id="45" idx="2"/>
            </p:cNvCxnSpPr>
            <p:nvPr/>
          </p:nvCxnSpPr>
          <p:spPr bwMode="auto">
            <a:xfrm flipV="1">
              <a:off x="1787011" y="2705461"/>
              <a:ext cx="1000039" cy="827313"/>
            </a:xfrm>
            <a:prstGeom prst="straightConnector1">
              <a:avLst/>
            </a:prstGeom>
            <a:ln w="25400">
              <a:solidFill>
                <a:srgbClr val="CC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-14288" y="14288"/>
            <a:ext cx="9144001" cy="6970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1200" b="1" dirty="0">
                <a:solidFill>
                  <a:srgbClr val="3333FF"/>
                </a:solidFill>
                <a:latin typeface="Trebuchet MS" pitchFamily="34" charset="0"/>
              </a:rPr>
              <a:t>interface</a:t>
            </a:r>
            <a:r>
              <a:rPr lang="en-US" sz="1200" b="1" dirty="0">
                <a:solidFill>
                  <a:srgbClr val="FF0000"/>
                </a:solidFill>
                <a:latin typeface="Trebuchet MS" pitchFamily="34" charset="0"/>
              </a:rPr>
              <a:t>  Rectangle  </a:t>
            </a:r>
            <a:r>
              <a:rPr lang="en-US" sz="1100" b="1" dirty="0">
                <a:solidFill>
                  <a:schemeClr val="tx2"/>
                </a:solidFill>
                <a:latin typeface="Trebuchet MS" pitchFamily="34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692150" algn="l"/>
              </a:tabLst>
              <a:defRPr/>
            </a:pPr>
            <a:r>
              <a:rPr lang="en-US" sz="1100" b="1" i="1" dirty="0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void</a:t>
            </a:r>
            <a:r>
              <a:rPr lang="en-US" sz="1100" b="1" i="1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sz="1200" b="1" i="1" dirty="0" err="1">
                <a:solidFill>
                  <a:srgbClr val="3333FF"/>
                </a:solidFill>
                <a:latin typeface="Trebuchet MS" pitchFamily="34" charset="0"/>
              </a:rPr>
              <a:t>areaRect</a:t>
            </a:r>
            <a:r>
              <a:rPr lang="en-US" sz="1100" b="1" i="1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( double  height, double  weight ) ;</a:t>
            </a:r>
          </a:p>
          <a:p>
            <a:pPr>
              <a:spcBef>
                <a:spcPts val="0"/>
              </a:spcBef>
              <a:defRPr/>
            </a:pPr>
            <a:r>
              <a:rPr lang="en-US" sz="1200" b="1" dirty="0">
                <a:solidFill>
                  <a:schemeClr val="tx2"/>
                </a:solidFill>
                <a:latin typeface="Trebuchet MS" pitchFamily="34" charset="0"/>
              </a:rPr>
              <a:t>}</a:t>
            </a:r>
          </a:p>
          <a:p>
            <a:pPr>
              <a:spcBef>
                <a:spcPts val="600"/>
              </a:spcBef>
              <a:defRPr/>
            </a:pPr>
            <a:r>
              <a:rPr lang="en-US" sz="1200" b="1" dirty="0">
                <a:solidFill>
                  <a:srgbClr val="3333FF"/>
                </a:solidFill>
                <a:latin typeface="Trebuchet MS" pitchFamily="34" charset="0"/>
              </a:rPr>
              <a:t>interface</a:t>
            </a:r>
            <a:r>
              <a:rPr lang="en-US" sz="1200" b="1" dirty="0">
                <a:solidFill>
                  <a:srgbClr val="FF0000"/>
                </a:solidFill>
                <a:latin typeface="Trebuchet MS" pitchFamily="34" charset="0"/>
              </a:rPr>
              <a:t> Triangle</a:t>
            </a:r>
            <a:r>
              <a:rPr lang="en-US" sz="1100" b="1" dirty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en-US" sz="1100" b="1" dirty="0">
                <a:solidFill>
                  <a:schemeClr val="tx2"/>
                </a:solidFill>
                <a:latin typeface="Trebuchet MS" pitchFamily="34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692150" algn="l"/>
              </a:tabLst>
              <a:defRPr/>
            </a:pPr>
            <a:r>
              <a:rPr lang="en-US" sz="1100" b="1" i="1" dirty="0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sz="1100" b="1" i="1" dirty="0">
                <a:solidFill>
                  <a:srgbClr val="000000"/>
                </a:solidFill>
                <a:latin typeface="Trebuchet MS" pitchFamily="34" charset="0"/>
              </a:rPr>
              <a:t>void</a:t>
            </a:r>
            <a:r>
              <a:rPr lang="en-US" sz="1100" b="1" i="1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sz="1200" b="1" i="1" dirty="0" err="1">
                <a:solidFill>
                  <a:srgbClr val="3333FF"/>
                </a:solidFill>
                <a:latin typeface="Trebuchet MS" pitchFamily="34" charset="0"/>
              </a:rPr>
              <a:t>areaTriangle</a:t>
            </a:r>
            <a:r>
              <a:rPr lang="en-US" sz="1100" b="1" i="1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sz="1100" b="1" i="1" dirty="0">
                <a:solidFill>
                  <a:srgbClr val="000000"/>
                </a:solidFill>
                <a:latin typeface="Trebuchet MS" pitchFamily="34" charset="0"/>
              </a:rPr>
              <a:t>( double  height, double  base ) ;</a:t>
            </a:r>
          </a:p>
          <a:p>
            <a:pPr>
              <a:spcBef>
                <a:spcPts val="0"/>
              </a:spcBef>
              <a:defRPr/>
            </a:pPr>
            <a:r>
              <a:rPr lang="en-US" sz="1200" b="1" dirty="0">
                <a:solidFill>
                  <a:schemeClr val="tx2"/>
                </a:solidFill>
                <a:latin typeface="Trebuchet MS" pitchFamily="34" charset="0"/>
              </a:rPr>
              <a:t>}</a:t>
            </a:r>
            <a:endParaRPr lang="en-US" sz="1100" b="1" dirty="0">
              <a:solidFill>
                <a:schemeClr val="tx2"/>
              </a:solidFill>
              <a:latin typeface="Trebuchet MS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sz="1200" b="1" dirty="0">
                <a:solidFill>
                  <a:srgbClr val="3333FF"/>
                </a:solidFill>
                <a:latin typeface="Trebuchet MS" pitchFamily="34" charset="0"/>
              </a:rPr>
              <a:t>interface</a:t>
            </a:r>
            <a:r>
              <a:rPr lang="en-US" sz="1200" b="1" dirty="0">
                <a:solidFill>
                  <a:srgbClr val="FF0000"/>
                </a:solidFill>
                <a:latin typeface="Trebuchet MS" pitchFamily="34" charset="0"/>
              </a:rPr>
              <a:t> Box</a:t>
            </a:r>
            <a:r>
              <a:rPr lang="en-US" sz="1100" b="1" dirty="0">
                <a:solidFill>
                  <a:srgbClr val="FF0000"/>
                </a:solidFill>
                <a:latin typeface="Trebuchet MS" pitchFamily="34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Trebuchet MS" pitchFamily="34" charset="0"/>
              </a:rPr>
              <a:t>extends</a:t>
            </a:r>
            <a:r>
              <a:rPr lang="en-US" sz="1100" b="1" dirty="0">
                <a:solidFill>
                  <a:srgbClr val="FF0000"/>
                </a:solidFill>
                <a:latin typeface="Trebuchet MS" pitchFamily="34" charset="0"/>
              </a:rPr>
              <a:t>  </a:t>
            </a:r>
            <a:r>
              <a:rPr lang="en-US" sz="1200" b="1" dirty="0">
                <a:solidFill>
                  <a:srgbClr val="FF0000"/>
                </a:solidFill>
                <a:latin typeface="Trebuchet MS" pitchFamily="34" charset="0"/>
              </a:rPr>
              <a:t>Rectangle, Triangle</a:t>
            </a:r>
            <a:r>
              <a:rPr lang="en-US" sz="1050" b="1" dirty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en-US" sz="1050" b="1" dirty="0">
                <a:solidFill>
                  <a:schemeClr val="tx2"/>
                </a:solidFill>
                <a:latin typeface="Trebuchet MS" pitchFamily="34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692150" algn="l"/>
              </a:tabLst>
              <a:defRPr/>
            </a:pPr>
            <a:r>
              <a:rPr lang="en-US" sz="1200" b="1" i="1" dirty="0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sz="1100" b="1" i="1" dirty="0">
                <a:solidFill>
                  <a:srgbClr val="000000"/>
                </a:solidFill>
                <a:latin typeface="Trebuchet MS" pitchFamily="34" charset="0"/>
              </a:rPr>
              <a:t>void</a:t>
            </a:r>
            <a:r>
              <a:rPr lang="en-US" sz="1200" b="1" i="1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r>
              <a:rPr lang="en-US" sz="1200" b="1" i="1" dirty="0" err="1">
                <a:solidFill>
                  <a:srgbClr val="0000FF"/>
                </a:solidFill>
                <a:latin typeface="Trebuchet MS" pitchFamily="34" charset="0"/>
              </a:rPr>
              <a:t>showName</a:t>
            </a:r>
            <a:r>
              <a:rPr lang="en-US" sz="1100" b="1" i="1" dirty="0">
                <a:solidFill>
                  <a:srgbClr val="000000"/>
                </a:solidFill>
                <a:latin typeface="Trebuchet MS" pitchFamily="34" charset="0"/>
              </a:rPr>
              <a:t>( String  name) 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92150" algn="l"/>
              </a:tabLst>
              <a:defRPr/>
            </a:pPr>
            <a:r>
              <a:rPr lang="en-US" sz="1200" b="1" i="1" dirty="0">
                <a:solidFill>
                  <a:schemeClr val="tx2"/>
                </a:solidFill>
                <a:latin typeface="Trebuchet MS" pitchFamily="34" charset="0"/>
              </a:rPr>
              <a:t>}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692150" algn="l"/>
              </a:tabLst>
              <a:defRPr/>
            </a:pPr>
            <a:r>
              <a:rPr lang="en-US" sz="1200" b="1" dirty="0">
                <a:solidFill>
                  <a:srgbClr val="3333FF"/>
                </a:solidFill>
                <a:latin typeface="Trebuchet MS" pitchFamily="34" charset="0"/>
              </a:rPr>
              <a:t>class</a:t>
            </a:r>
            <a:r>
              <a:rPr lang="en-US" sz="1200" b="1" dirty="0">
                <a:solidFill>
                  <a:srgbClr val="FF0000"/>
                </a:solidFill>
                <a:latin typeface="Trebuchet MS" pitchFamily="34" charset="0"/>
              </a:rPr>
              <a:t> Shape</a:t>
            </a:r>
            <a:r>
              <a:rPr lang="en-US" sz="1100" b="1" dirty="0">
                <a:solidFill>
                  <a:srgbClr val="FF0000"/>
                </a:solidFill>
                <a:latin typeface="Trebuchet MS" pitchFamily="34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Trebuchet MS" pitchFamily="34" charset="0"/>
              </a:rPr>
              <a:t>implements</a:t>
            </a:r>
            <a:r>
              <a:rPr lang="en-US" sz="1100" b="1" dirty="0">
                <a:solidFill>
                  <a:srgbClr val="FF0000"/>
                </a:solidFill>
                <a:latin typeface="Trebuchet MS" pitchFamily="34" charset="0"/>
              </a:rPr>
              <a:t>  </a:t>
            </a:r>
            <a:r>
              <a:rPr lang="en-US" sz="1200" b="1" dirty="0">
                <a:solidFill>
                  <a:srgbClr val="FF0000"/>
                </a:solidFill>
                <a:latin typeface="Trebuchet MS" pitchFamily="34" charset="0"/>
              </a:rPr>
              <a:t>Box</a:t>
            </a:r>
            <a:r>
              <a:rPr lang="en-US" sz="1050" b="1" dirty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en-US" sz="1050" b="1" dirty="0">
                <a:solidFill>
                  <a:schemeClr val="tx2"/>
                </a:solidFill>
                <a:latin typeface="Trebuchet MS" pitchFamily="34" charset="0"/>
              </a:rPr>
              <a:t>{</a:t>
            </a:r>
          </a:p>
          <a:p>
            <a:pPr>
              <a:spcBef>
                <a:spcPts val="1200"/>
              </a:spcBef>
              <a:spcAft>
                <a:spcPts val="0"/>
              </a:spcAft>
              <a:tabLst>
                <a:tab pos="692150" algn="l"/>
              </a:tabLst>
              <a:defRPr/>
            </a:pPr>
            <a:r>
              <a:rPr lang="en-US" sz="1200" b="1" i="1" dirty="0">
                <a:solidFill>
                  <a:srgbClr val="00B050"/>
                </a:solidFill>
                <a:latin typeface="Trebuchet MS" pitchFamily="34" charset="0"/>
              </a:rPr>
              <a:t>	public void</a:t>
            </a:r>
            <a:r>
              <a:rPr lang="en-US" sz="1200" b="1" i="1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r>
              <a:rPr lang="en-US" sz="1200" b="1" i="1" dirty="0" err="1">
                <a:solidFill>
                  <a:srgbClr val="0000FF"/>
                </a:solidFill>
                <a:latin typeface="Trebuchet MS" pitchFamily="34" charset="0"/>
              </a:rPr>
              <a:t>areaRect</a:t>
            </a:r>
            <a:r>
              <a:rPr lang="en-US" sz="1200" b="1" i="1" dirty="0">
                <a:solidFill>
                  <a:srgbClr val="0000FF"/>
                </a:solidFill>
                <a:latin typeface="Trebuchet MS" pitchFamily="34" charset="0"/>
              </a:rPr>
              <a:t> ( </a:t>
            </a:r>
            <a:r>
              <a:rPr lang="en-US" sz="1200" b="1" i="1" dirty="0">
                <a:solidFill>
                  <a:srgbClr val="00B050"/>
                </a:solidFill>
                <a:latin typeface="Trebuchet MS" pitchFamily="34" charset="0"/>
              </a:rPr>
              <a:t>double height, double weight</a:t>
            </a:r>
            <a:r>
              <a:rPr lang="en-US" sz="1200" b="1" i="1" dirty="0">
                <a:solidFill>
                  <a:srgbClr val="0000FF"/>
                </a:solidFill>
                <a:latin typeface="Trebuchet MS" pitchFamily="34" charset="0"/>
              </a:rPr>
              <a:t>)   </a:t>
            </a: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692150" algn="l"/>
              </a:tabLst>
              <a:defRPr/>
            </a:pP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		   </a:t>
            </a:r>
            <a:r>
              <a:rPr lang="en-US" sz="1200" b="1" i="1" dirty="0" err="1">
                <a:solidFill>
                  <a:srgbClr val="000000"/>
                </a:solidFill>
                <a:latin typeface="Trebuchet MS" pitchFamily="34" charset="0"/>
              </a:rPr>
              <a:t>System.out.println</a:t>
            </a: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 (“Rectangle Area = ” +   height * </a:t>
            </a:r>
            <a:r>
              <a:rPr lang="en-US" sz="1200" b="1" i="1" dirty="0" err="1">
                <a:solidFill>
                  <a:srgbClr val="000000"/>
                </a:solidFill>
                <a:latin typeface="Trebuchet MS" pitchFamily="34" charset="0"/>
              </a:rPr>
              <a:t>weidth</a:t>
            </a: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 ) 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92150" algn="l"/>
              </a:tabLst>
              <a:defRPr/>
            </a:pP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	}		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692150" algn="l"/>
              </a:tabLst>
              <a:defRPr/>
            </a:pPr>
            <a:r>
              <a:rPr lang="en-US" sz="1200" b="1" i="1" dirty="0">
                <a:solidFill>
                  <a:srgbClr val="00B050"/>
                </a:solidFill>
                <a:latin typeface="Trebuchet MS" pitchFamily="34" charset="0"/>
              </a:rPr>
              <a:t>	public void</a:t>
            </a:r>
            <a:r>
              <a:rPr lang="en-US" sz="1200" b="1" i="1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r>
              <a:rPr lang="en-US" sz="1200" b="1" i="1" dirty="0" err="1">
                <a:solidFill>
                  <a:srgbClr val="0000FF"/>
                </a:solidFill>
                <a:latin typeface="Trebuchet MS" pitchFamily="34" charset="0"/>
              </a:rPr>
              <a:t>areaTriangle</a:t>
            </a:r>
            <a:r>
              <a:rPr lang="en-US" sz="1200" b="1" i="1" dirty="0">
                <a:solidFill>
                  <a:srgbClr val="0000FF"/>
                </a:solidFill>
                <a:latin typeface="Trebuchet MS" pitchFamily="34" charset="0"/>
              </a:rPr>
              <a:t> ( </a:t>
            </a:r>
            <a:r>
              <a:rPr lang="en-US" sz="1200" b="1" i="1" dirty="0">
                <a:solidFill>
                  <a:srgbClr val="00B050"/>
                </a:solidFill>
                <a:latin typeface="Trebuchet MS" pitchFamily="34" charset="0"/>
              </a:rPr>
              <a:t>double height, double base</a:t>
            </a:r>
            <a:r>
              <a:rPr lang="en-US" sz="1200" b="1" i="1" dirty="0">
                <a:solidFill>
                  <a:srgbClr val="0000FF"/>
                </a:solidFill>
                <a:latin typeface="Trebuchet MS" pitchFamily="34" charset="0"/>
              </a:rPr>
              <a:t>)   </a:t>
            </a: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692150" algn="l"/>
              </a:tabLst>
              <a:defRPr/>
            </a:pP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		   </a:t>
            </a:r>
            <a:r>
              <a:rPr lang="en-US" sz="1200" b="1" i="1" dirty="0" err="1">
                <a:solidFill>
                  <a:srgbClr val="000000"/>
                </a:solidFill>
                <a:latin typeface="Trebuchet MS" pitchFamily="34" charset="0"/>
              </a:rPr>
              <a:t>System.out.println</a:t>
            </a: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 (“Triangle area = ” +   0.5 * height * base ) 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92150" algn="l"/>
              </a:tabLst>
              <a:defRPr/>
            </a:pP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	}		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692150" algn="l"/>
              </a:tabLst>
              <a:defRPr/>
            </a:pPr>
            <a:r>
              <a:rPr lang="en-US" sz="1200" b="1" i="1" dirty="0">
                <a:solidFill>
                  <a:srgbClr val="00B050"/>
                </a:solidFill>
                <a:latin typeface="Trebuchet MS" pitchFamily="34" charset="0"/>
              </a:rPr>
              <a:t>	public void </a:t>
            </a:r>
            <a:r>
              <a:rPr lang="en-US" sz="1200" b="1" i="1" dirty="0" err="1">
                <a:solidFill>
                  <a:srgbClr val="0000FF"/>
                </a:solidFill>
                <a:latin typeface="Trebuchet MS" pitchFamily="34" charset="0"/>
              </a:rPr>
              <a:t>showName</a:t>
            </a:r>
            <a:r>
              <a:rPr lang="en-US" sz="1200" b="1" i="1" dirty="0">
                <a:solidFill>
                  <a:srgbClr val="0000FF"/>
                </a:solidFill>
                <a:latin typeface="Trebuchet MS" pitchFamily="34" charset="0"/>
              </a:rPr>
              <a:t> ( </a:t>
            </a:r>
            <a:r>
              <a:rPr lang="en-US" sz="1200" b="1" i="1" dirty="0">
                <a:solidFill>
                  <a:srgbClr val="00B050"/>
                </a:solidFill>
                <a:latin typeface="Trebuchet MS" pitchFamily="34" charset="0"/>
              </a:rPr>
              <a:t>String  name</a:t>
            </a:r>
            <a:r>
              <a:rPr lang="en-US" sz="1200" b="1" i="1" dirty="0">
                <a:solidFill>
                  <a:srgbClr val="0000FF"/>
                </a:solidFill>
                <a:latin typeface="Trebuchet MS" pitchFamily="34" charset="0"/>
              </a:rPr>
              <a:t>)   </a:t>
            </a: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692150" algn="l"/>
              </a:tabLst>
              <a:defRPr/>
            </a:pP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		   </a:t>
            </a:r>
            <a:r>
              <a:rPr lang="en-US" sz="1200" b="1" i="1" dirty="0" err="1">
                <a:solidFill>
                  <a:srgbClr val="000000"/>
                </a:solidFill>
                <a:latin typeface="Trebuchet MS" pitchFamily="34" charset="0"/>
              </a:rPr>
              <a:t>System.out.println</a:t>
            </a: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 (“Shape Name = ” +   name ) 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92150" algn="l"/>
              </a:tabLst>
              <a:defRPr/>
            </a:pP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	}		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692150" algn="l"/>
              </a:tabLst>
              <a:defRPr/>
            </a:pP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sz="1200" b="1" i="1" dirty="0">
                <a:solidFill>
                  <a:srgbClr val="00B050"/>
                </a:solidFill>
                <a:latin typeface="Trebuchet MS" pitchFamily="34" charset="0"/>
              </a:rPr>
              <a:t>public static void </a:t>
            </a:r>
            <a:r>
              <a:rPr lang="en-US" sz="1200" b="1" i="1" dirty="0">
                <a:solidFill>
                  <a:srgbClr val="0000FF"/>
                </a:solidFill>
                <a:latin typeface="Trebuchet MS" pitchFamily="34" charset="0"/>
              </a:rPr>
              <a:t>main ( </a:t>
            </a:r>
            <a:r>
              <a:rPr lang="en-US" sz="1200" b="1" i="1" dirty="0">
                <a:solidFill>
                  <a:srgbClr val="00B050"/>
                </a:solidFill>
                <a:latin typeface="Trebuchet MS" pitchFamily="34" charset="0"/>
              </a:rPr>
              <a:t>String [] </a:t>
            </a:r>
            <a:r>
              <a:rPr lang="en-US" sz="1200" b="1" i="1" dirty="0" err="1">
                <a:solidFill>
                  <a:srgbClr val="00B050"/>
                </a:solidFill>
                <a:latin typeface="Trebuchet MS" pitchFamily="34" charset="0"/>
              </a:rPr>
              <a:t>args</a:t>
            </a:r>
            <a:r>
              <a:rPr lang="en-US" sz="1200" b="1" i="1" dirty="0">
                <a:solidFill>
                  <a:srgbClr val="0000FF"/>
                </a:solidFill>
                <a:latin typeface="Trebuchet MS" pitchFamily="34" charset="0"/>
              </a:rPr>
              <a:t>)   </a:t>
            </a: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692150" algn="l"/>
              </a:tabLst>
              <a:defRPr/>
            </a:pP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sz="1200" b="1" i="1" dirty="0">
                <a:solidFill>
                  <a:srgbClr val="F703C9"/>
                </a:solidFill>
                <a:latin typeface="Trebuchet MS" pitchFamily="34" charset="0"/>
              </a:rPr>
              <a:t>   </a:t>
            </a:r>
            <a:r>
              <a:rPr lang="en-US" sz="1200" b="1" i="1" dirty="0">
                <a:solidFill>
                  <a:srgbClr val="FF0000"/>
                </a:solidFill>
                <a:latin typeface="Trebuchet MS" pitchFamily="34" charset="0"/>
              </a:rPr>
              <a:t>Shape</a:t>
            </a:r>
            <a:r>
              <a:rPr lang="en-US" sz="1200" b="1" i="1" dirty="0">
                <a:solidFill>
                  <a:srgbClr val="F703C9"/>
                </a:solidFill>
                <a:latin typeface="Trebuchet MS" pitchFamily="34" charset="0"/>
              </a:rPr>
              <a:t>   </a:t>
            </a:r>
            <a:r>
              <a:rPr lang="en-US" sz="1200" b="1" i="1" dirty="0" err="1">
                <a:solidFill>
                  <a:schemeClr val="tx2"/>
                </a:solidFill>
                <a:latin typeface="Trebuchet MS" pitchFamily="34" charset="0"/>
              </a:rPr>
              <a:t>sh</a:t>
            </a:r>
            <a:r>
              <a:rPr lang="en-US" sz="1200" b="1" i="1" dirty="0">
                <a:solidFill>
                  <a:srgbClr val="F703C9"/>
                </a:solidFill>
                <a:latin typeface="Trebuchet MS" pitchFamily="34" charset="0"/>
              </a:rPr>
              <a:t> = </a:t>
            </a:r>
            <a:r>
              <a:rPr lang="en-US" sz="1200" b="1" i="1" dirty="0">
                <a:solidFill>
                  <a:srgbClr val="FF0000"/>
                </a:solidFill>
                <a:latin typeface="Trebuchet MS" pitchFamily="34" charset="0"/>
              </a:rPr>
              <a:t>new</a:t>
            </a:r>
            <a:r>
              <a:rPr lang="en-US" sz="1200" b="1" i="1" dirty="0">
                <a:solidFill>
                  <a:srgbClr val="F703C9"/>
                </a:solidFill>
                <a:latin typeface="Trebuchet MS" pitchFamily="34" charset="0"/>
              </a:rPr>
              <a:t>  </a:t>
            </a:r>
            <a:r>
              <a:rPr lang="en-US" sz="1200" b="1" i="1" dirty="0">
                <a:solidFill>
                  <a:srgbClr val="0000FF"/>
                </a:solidFill>
                <a:latin typeface="Trebuchet MS" pitchFamily="34" charset="0"/>
              </a:rPr>
              <a:t>Shape();</a:t>
            </a:r>
          </a:p>
          <a:p>
            <a:pPr>
              <a:spcBef>
                <a:spcPts val="1200"/>
              </a:spcBef>
              <a:spcAft>
                <a:spcPts val="0"/>
              </a:spcAft>
              <a:tabLst>
                <a:tab pos="692150" algn="l"/>
              </a:tabLst>
              <a:defRPr/>
            </a:pP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		   </a:t>
            </a:r>
            <a:r>
              <a:rPr lang="en-US" sz="1200" b="1" i="1" dirty="0" err="1">
                <a:solidFill>
                  <a:srgbClr val="000000"/>
                </a:solidFill>
                <a:latin typeface="Trebuchet MS" pitchFamily="34" charset="0"/>
              </a:rPr>
              <a:t>sh</a:t>
            </a:r>
            <a:r>
              <a:rPr lang="en-US" sz="1200" b="1" i="1" dirty="0" err="1">
                <a:solidFill>
                  <a:srgbClr val="F703C9"/>
                </a:solidFill>
                <a:latin typeface="Trebuchet MS" pitchFamily="34" charset="0"/>
              </a:rPr>
              <a:t>.</a:t>
            </a:r>
            <a:r>
              <a:rPr lang="en-US" sz="1200" b="1" i="1" dirty="0" err="1">
                <a:solidFill>
                  <a:srgbClr val="0000FF"/>
                </a:solidFill>
                <a:latin typeface="Trebuchet MS" pitchFamily="34" charset="0"/>
              </a:rPr>
              <a:t>setName</a:t>
            </a: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(“</a:t>
            </a:r>
            <a:r>
              <a:rPr lang="en-US" sz="1200" b="1" i="1" dirty="0" err="1">
                <a:solidFill>
                  <a:srgbClr val="000000"/>
                </a:solidFill>
                <a:latin typeface="Trebuchet MS" pitchFamily="34" charset="0"/>
              </a:rPr>
              <a:t>Ractangle</a:t>
            </a: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”);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692150" algn="l"/>
              </a:tabLst>
              <a:defRPr/>
            </a:pP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		   </a:t>
            </a:r>
            <a:r>
              <a:rPr lang="en-US" sz="1200" b="1" i="1" dirty="0" err="1">
                <a:solidFill>
                  <a:srgbClr val="000000"/>
                </a:solidFill>
                <a:latin typeface="Trebuchet MS" pitchFamily="34" charset="0"/>
              </a:rPr>
              <a:t>sh</a:t>
            </a:r>
            <a:r>
              <a:rPr lang="en-US" sz="1200" b="1" i="1" dirty="0" err="1">
                <a:solidFill>
                  <a:srgbClr val="F703C9"/>
                </a:solidFill>
                <a:latin typeface="Trebuchet MS" pitchFamily="34" charset="0"/>
              </a:rPr>
              <a:t>.</a:t>
            </a:r>
            <a:r>
              <a:rPr lang="en-US" sz="1200" b="1" i="1" dirty="0" err="1">
                <a:solidFill>
                  <a:srgbClr val="0000FF"/>
                </a:solidFill>
                <a:latin typeface="Trebuchet MS" pitchFamily="34" charset="0"/>
              </a:rPr>
              <a:t>areaRect</a:t>
            </a: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 ( 20, 30 );</a:t>
            </a:r>
          </a:p>
          <a:p>
            <a:pPr>
              <a:spcBef>
                <a:spcPts val="1200"/>
              </a:spcBef>
              <a:spcAft>
                <a:spcPts val="0"/>
              </a:spcAft>
              <a:tabLst>
                <a:tab pos="692150" algn="l"/>
              </a:tabLst>
              <a:defRPr/>
            </a:pP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		   </a:t>
            </a:r>
            <a:r>
              <a:rPr lang="en-US" sz="1200" b="1" i="1" dirty="0" err="1">
                <a:solidFill>
                  <a:srgbClr val="000000"/>
                </a:solidFill>
                <a:latin typeface="Trebuchet MS" pitchFamily="34" charset="0"/>
              </a:rPr>
              <a:t>sh</a:t>
            </a:r>
            <a:r>
              <a:rPr lang="en-US" sz="1200" b="1" i="1" dirty="0" err="1">
                <a:solidFill>
                  <a:srgbClr val="F703C9"/>
                </a:solidFill>
                <a:latin typeface="Trebuchet MS" pitchFamily="34" charset="0"/>
              </a:rPr>
              <a:t>.</a:t>
            </a:r>
            <a:r>
              <a:rPr lang="en-US" sz="1200" b="1" i="1" dirty="0" err="1">
                <a:solidFill>
                  <a:srgbClr val="0000FF"/>
                </a:solidFill>
                <a:latin typeface="Trebuchet MS" pitchFamily="34" charset="0"/>
              </a:rPr>
              <a:t>setName</a:t>
            </a:r>
            <a:r>
              <a:rPr lang="en-US" sz="1200" b="1" i="1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(“Triangle”);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692150" algn="l"/>
              </a:tabLst>
              <a:defRPr/>
            </a:pP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		   </a:t>
            </a:r>
            <a:r>
              <a:rPr lang="en-US" sz="1200" b="1" i="1" dirty="0" err="1">
                <a:solidFill>
                  <a:srgbClr val="000000"/>
                </a:solidFill>
                <a:latin typeface="Trebuchet MS" pitchFamily="34" charset="0"/>
              </a:rPr>
              <a:t>sh</a:t>
            </a:r>
            <a:r>
              <a:rPr lang="en-US" sz="1200" b="1" i="1" dirty="0" err="1">
                <a:solidFill>
                  <a:srgbClr val="F703C9"/>
                </a:solidFill>
                <a:latin typeface="Trebuchet MS" pitchFamily="34" charset="0"/>
              </a:rPr>
              <a:t>.</a:t>
            </a:r>
            <a:r>
              <a:rPr lang="en-US" sz="1200" b="1" i="1" dirty="0" err="1">
                <a:solidFill>
                  <a:srgbClr val="0000FF"/>
                </a:solidFill>
                <a:latin typeface="Trebuchet MS" pitchFamily="34" charset="0"/>
              </a:rPr>
              <a:t>areaTriangle</a:t>
            </a: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 ( 40, 20 );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92150" algn="l"/>
              </a:tabLst>
              <a:defRPr/>
            </a:pP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	}		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692150" algn="l"/>
              </a:tabLst>
              <a:defRPr/>
            </a:pPr>
            <a:r>
              <a:rPr lang="en-US" sz="1200" b="1" i="1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567363" y="0"/>
            <a:ext cx="3576637" cy="2917825"/>
            <a:chOff x="231395" y="1886856"/>
            <a:chExt cx="3576330" cy="2915702"/>
          </a:xfrm>
        </p:grpSpPr>
        <p:sp>
          <p:nvSpPr>
            <p:cNvPr id="16" name="Rectangle 15"/>
            <p:cNvSpPr/>
            <p:nvPr/>
          </p:nvSpPr>
          <p:spPr bwMode="auto">
            <a:xfrm>
              <a:off x="231395" y="1886856"/>
              <a:ext cx="3576330" cy="29157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434578" y="2532499"/>
              <a:ext cx="1298464" cy="4076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anchor="ctr"/>
            <a:lstStyle/>
            <a:p>
              <a:pPr algn="ctr">
                <a:defRPr/>
              </a:pPr>
              <a:r>
                <a:rPr lang="en-US" sz="1600" b="1" i="1" dirty="0">
                  <a:solidFill>
                    <a:srgbClr val="FF0000"/>
                  </a:solidFill>
                  <a:latin typeface="Trebuchet MS" pitchFamily="34" charset="0"/>
                </a:rPr>
                <a:t>Rectangle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817132" y="2940345"/>
              <a:ext cx="1830231" cy="1226579"/>
              <a:chOff x="2372987" y="2503616"/>
              <a:chExt cx="1830231" cy="1226579"/>
            </a:xfrm>
          </p:grpSpPr>
          <p:sp>
            <p:nvSpPr>
              <p:cNvPr id="34" name="Rectangle 6"/>
              <p:cNvSpPr/>
              <p:nvPr/>
            </p:nvSpPr>
            <p:spPr bwMode="auto">
              <a:xfrm>
                <a:off x="2372987" y="3322014"/>
                <a:ext cx="1830231" cy="40769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anchor="ctr"/>
              <a:lstStyle/>
              <a:p>
                <a:pPr algn="ctr">
                  <a:defRPr/>
                </a:pPr>
                <a:r>
                  <a:rPr lang="en-US" sz="1600" b="1" i="1" dirty="0">
                    <a:solidFill>
                      <a:srgbClr val="FF0000"/>
                    </a:solidFill>
                    <a:latin typeface="Trebuchet MS" pitchFamily="34" charset="0"/>
                  </a:rPr>
                  <a:t>Box</a:t>
                </a:r>
              </a:p>
            </p:txBody>
          </p:sp>
          <p:cxnSp>
            <p:nvCxnSpPr>
              <p:cNvPr id="35" name="Straight Arrow Connector 34"/>
              <p:cNvCxnSpPr>
                <a:endCxn id="17" idx="2"/>
              </p:cNvCxnSpPr>
              <p:nvPr/>
            </p:nvCxnSpPr>
            <p:spPr bwMode="auto">
              <a:xfrm flipH="1" flipV="1">
                <a:off x="2639664" y="2503460"/>
                <a:ext cx="507956" cy="823314"/>
              </a:xfrm>
              <a:prstGeom prst="straightConnector1">
                <a:avLst/>
              </a:prstGeom>
              <a:ln w="25400">
                <a:solidFill>
                  <a:srgbClr val="CC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904" name="TextBox 13"/>
              <p:cNvSpPr txBox="1">
                <a:spLocks noChangeArrowheads="1"/>
              </p:cNvSpPr>
              <p:nvPr/>
            </p:nvSpPr>
            <p:spPr bwMode="auto">
              <a:xfrm>
                <a:off x="2890319" y="2800180"/>
                <a:ext cx="1132764" cy="3075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 i="1">
                    <a:solidFill>
                      <a:schemeClr val="tx2"/>
                    </a:solidFill>
                  </a:rPr>
                  <a:t>extends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 bwMode="auto">
            <a:xfrm>
              <a:off x="1812409" y="2546775"/>
              <a:ext cx="1422278" cy="407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anchor="ctr"/>
            <a:lstStyle/>
            <a:p>
              <a:pPr algn="ctr">
                <a:defRPr/>
              </a:pPr>
              <a:r>
                <a:rPr lang="en-US" sz="1600" b="1" i="1" dirty="0">
                  <a:solidFill>
                    <a:srgbClr val="FF0000"/>
                  </a:solidFill>
                  <a:latin typeface="Trebuchet MS" pitchFamily="34" charset="0"/>
                </a:rPr>
                <a:t>Triangle</a:t>
              </a:r>
            </a:p>
          </p:txBody>
        </p:sp>
        <p:cxnSp>
          <p:nvCxnSpPr>
            <p:cNvPr id="23" name="Straight Arrow Connector 22"/>
            <p:cNvCxnSpPr>
              <a:endCxn id="22" idx="2"/>
            </p:cNvCxnSpPr>
            <p:nvPr/>
          </p:nvCxnSpPr>
          <p:spPr bwMode="auto">
            <a:xfrm flipV="1">
              <a:off x="1952097" y="2954467"/>
              <a:ext cx="571451" cy="837590"/>
            </a:xfrm>
            <a:prstGeom prst="straightConnector1">
              <a:avLst/>
            </a:prstGeom>
            <a:ln w="25400">
              <a:solidFill>
                <a:srgbClr val="CC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99" name="Rectangle 52"/>
            <p:cNvSpPr>
              <a:spLocks noChangeArrowheads="1"/>
            </p:cNvSpPr>
            <p:nvPr/>
          </p:nvSpPr>
          <p:spPr bwMode="auto">
            <a:xfrm>
              <a:off x="590121" y="2193457"/>
              <a:ext cx="101502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i="1">
                  <a:solidFill>
                    <a:srgbClr val="0000FF"/>
                  </a:solidFill>
                  <a:latin typeface="Trebuchet MS" pitchFamily="34" charset="0"/>
                </a:rPr>
                <a:t>Interface </a:t>
              </a:r>
              <a:endParaRPr lang="en-US" sz="1400">
                <a:solidFill>
                  <a:srgbClr val="0000FF"/>
                </a:solidFill>
              </a:endParaRPr>
            </a:p>
          </p:txBody>
        </p:sp>
        <p:sp>
          <p:nvSpPr>
            <p:cNvPr id="37900" name="Rectangle 53"/>
            <p:cNvSpPr>
              <a:spLocks noChangeArrowheads="1"/>
            </p:cNvSpPr>
            <p:nvPr/>
          </p:nvSpPr>
          <p:spPr bwMode="auto">
            <a:xfrm>
              <a:off x="2064079" y="2179810"/>
              <a:ext cx="101502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i="1">
                  <a:solidFill>
                    <a:srgbClr val="0000FF"/>
                  </a:solidFill>
                  <a:latin typeface="Trebuchet MS" pitchFamily="34" charset="0"/>
                </a:rPr>
                <a:t>Interface </a:t>
              </a:r>
              <a:endParaRPr lang="en-US" sz="1400">
                <a:solidFill>
                  <a:srgbClr val="0000FF"/>
                </a:solidFill>
              </a:endParaRPr>
            </a:p>
          </p:txBody>
        </p:sp>
        <p:sp>
          <p:nvSpPr>
            <p:cNvPr id="37901" name="Rectangle 55"/>
            <p:cNvSpPr>
              <a:spLocks noChangeArrowheads="1"/>
            </p:cNvSpPr>
            <p:nvPr/>
          </p:nvSpPr>
          <p:spPr bwMode="auto">
            <a:xfrm>
              <a:off x="2664580" y="3821525"/>
              <a:ext cx="101502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i="1">
                  <a:solidFill>
                    <a:srgbClr val="0000FF"/>
                  </a:solidFill>
                  <a:latin typeface="Trebuchet MS" pitchFamily="34" charset="0"/>
                </a:rPr>
                <a:t>Interface </a:t>
              </a:r>
              <a:endParaRPr lang="en-US" sz="1400">
                <a:solidFill>
                  <a:srgbClr val="0000FF"/>
                </a:solidFill>
              </a:endParaRPr>
            </a:p>
          </p:txBody>
        </p:sp>
      </p:grpSp>
      <p:sp>
        <p:nvSpPr>
          <p:cNvPr id="37892" name="Rectangle 36"/>
          <p:cNvSpPr>
            <a:spLocks noChangeArrowheads="1"/>
          </p:cNvSpPr>
          <p:nvPr/>
        </p:nvSpPr>
        <p:spPr bwMode="auto">
          <a:xfrm>
            <a:off x="6281738" y="2538413"/>
            <a:ext cx="2024062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400" b="1" i="1">
                <a:solidFill>
                  <a:schemeClr val="tx2"/>
                </a:solidFill>
                <a:latin typeface="Trebuchet MS" pitchFamily="34" charset="0"/>
              </a:rPr>
              <a:t>Multiple  inheritance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6988" y="1593850"/>
            <a:ext cx="3990975" cy="220663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Basics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1488" y="1301750"/>
            <a:ext cx="7702550" cy="4016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2400" b="1" dirty="0">
                <a:solidFill>
                  <a:srgbClr val="FF0000"/>
                </a:solidFill>
              </a:rPr>
              <a:t>What is a </a:t>
            </a:r>
            <a:r>
              <a:rPr lang="en-IN" sz="2400" b="1" dirty="0">
                <a:solidFill>
                  <a:srgbClr val="0000FF"/>
                </a:solidFill>
              </a:rPr>
              <a:t>concrete</a:t>
            </a:r>
            <a:r>
              <a:rPr lang="en-IN" sz="2400" b="1" dirty="0">
                <a:solidFill>
                  <a:srgbClr val="FF0000"/>
                </a:solidFill>
              </a:rPr>
              <a:t> method?</a:t>
            </a:r>
          </a:p>
        </p:txBody>
      </p:sp>
      <p:sp>
        <p:nvSpPr>
          <p:cNvPr id="11268" name="TextBox 16"/>
          <p:cNvSpPr txBox="1">
            <a:spLocks noChangeArrowheads="1"/>
          </p:cNvSpPr>
          <p:nvPr/>
        </p:nvSpPr>
        <p:spPr bwMode="auto">
          <a:xfrm>
            <a:off x="788988" y="2355850"/>
            <a:ext cx="62769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b="1">
                <a:solidFill>
                  <a:schemeClr val="tx2"/>
                </a:solidFill>
              </a:rPr>
              <a:t>A method that has body is called concrete method</a:t>
            </a:r>
          </a:p>
        </p:txBody>
      </p:sp>
      <p:sp>
        <p:nvSpPr>
          <p:cNvPr id="11269" name="TextBox 17"/>
          <p:cNvSpPr txBox="1">
            <a:spLocks noChangeArrowheads="1"/>
          </p:cNvSpPr>
          <p:nvPr/>
        </p:nvSpPr>
        <p:spPr bwMode="auto">
          <a:xfrm>
            <a:off x="803275" y="3117850"/>
            <a:ext cx="6775450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b="1">
                <a:solidFill>
                  <a:srgbClr val="0000FF"/>
                </a:solidFill>
              </a:rPr>
              <a:t>Example</a:t>
            </a:r>
            <a:r>
              <a:rPr lang="en-IN">
                <a:solidFill>
                  <a:schemeClr val="tx2"/>
                </a:solidFill>
              </a:rPr>
              <a:t>:</a:t>
            </a:r>
          </a:p>
          <a:p>
            <a:endParaRPr lang="en-IN">
              <a:solidFill>
                <a:schemeClr val="tx2"/>
              </a:solidFill>
            </a:endParaRPr>
          </a:p>
          <a:p>
            <a:r>
              <a:rPr lang="en-IN" b="1">
                <a:solidFill>
                  <a:schemeClr val="tx2"/>
                </a:solidFill>
                <a:latin typeface="Consolas" pitchFamily="49" charset="0"/>
              </a:rPr>
              <a:t>void show() {</a:t>
            </a:r>
          </a:p>
          <a:p>
            <a:pPr>
              <a:spcBef>
                <a:spcPts val="1200"/>
              </a:spcBef>
            </a:pPr>
            <a:r>
              <a:rPr lang="en-IN" b="1">
                <a:solidFill>
                  <a:schemeClr val="tx2"/>
                </a:solidFill>
                <a:latin typeface="Consolas" pitchFamily="49" charset="0"/>
              </a:rPr>
              <a:t>      System.out.println(“Hello”);</a:t>
            </a:r>
          </a:p>
          <a:p>
            <a:r>
              <a:rPr lang="en-IN" b="1">
                <a:solidFill>
                  <a:schemeClr val="tx2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smtClean="0"/>
              <a:t>Unit 5- Interface</a:t>
            </a:r>
            <a:endParaRPr lang="en-US" smtClean="0"/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266700" y="1219200"/>
            <a:ext cx="8447088" cy="4953000"/>
          </a:xfrm>
        </p:spPr>
        <p:txBody>
          <a:bodyPr/>
          <a:lstStyle/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Fundamentals</a:t>
            </a:r>
            <a:endParaRPr sz="2400"/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Implementing interface</a:t>
            </a:r>
            <a:endParaRPr sz="2400"/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Using interface reference</a:t>
            </a:r>
            <a:endParaRPr sz="2400"/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Interface can be extended</a:t>
            </a:r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Implementing multiple inheritance</a:t>
            </a:r>
            <a:endParaRPr sz="2400"/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>
                <a:solidFill>
                  <a:srgbClr val="F703C9"/>
                </a:solidFill>
              </a:rPr>
              <a:t>Constants in interface</a:t>
            </a:r>
            <a:endParaRPr sz="2400">
              <a:solidFill>
                <a:srgbClr val="F703C9"/>
              </a:solidFill>
            </a:endParaRPr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Nested interface</a:t>
            </a:r>
            <a:endParaRPr sz="2400"/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Final thoughts on interface</a:t>
            </a:r>
            <a:endParaRPr sz="24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4"/>
          <p:cNvSpPr>
            <a:spLocks noGrp="1"/>
          </p:cNvSpPr>
          <p:nvPr>
            <p:ph type="title"/>
          </p:nvPr>
        </p:nvSpPr>
        <p:spPr>
          <a:xfrm>
            <a:off x="284163" y="192088"/>
            <a:ext cx="7804150" cy="531812"/>
          </a:xfrm>
        </p:spPr>
        <p:txBody>
          <a:bodyPr>
            <a:normAutofit fontScale="90000"/>
          </a:bodyPr>
          <a:lstStyle/>
          <a:p>
            <a:pPr marL="342900" indent="-342900" algn="ctr"/>
            <a:r>
              <a:rPr lang="en-IN" smtClean="0"/>
              <a:t>Constants in interface</a:t>
            </a:r>
          </a:p>
        </p:txBody>
      </p:sp>
      <p:sp>
        <p:nvSpPr>
          <p:cNvPr id="26627" name="Content Placeholder 5"/>
          <p:cNvSpPr>
            <a:spLocks noGrp="1"/>
          </p:cNvSpPr>
          <p:nvPr>
            <p:ph idx="1"/>
          </p:nvPr>
        </p:nvSpPr>
        <p:spPr>
          <a:xfrm>
            <a:off x="82550" y="1250950"/>
            <a:ext cx="8447088" cy="4454525"/>
          </a:xfrm>
        </p:spPr>
        <p:txBody>
          <a:bodyPr/>
          <a:lstStyle/>
          <a:p>
            <a:pPr lvl="1">
              <a:defRPr/>
            </a:pPr>
            <a:r>
              <a:rPr/>
              <a:t>syntax:</a:t>
            </a:r>
          </a:p>
          <a:p>
            <a:pPr lvl="1">
              <a:defRPr/>
            </a:pPr>
            <a:endParaRPr sz="1800"/>
          </a:p>
          <a:p>
            <a:pPr lvl="1">
              <a:defRPr/>
            </a:pPr>
            <a:endParaRPr sz="1800"/>
          </a:p>
          <a:p>
            <a:pPr lvl="1">
              <a:defRPr/>
            </a:pPr>
            <a:endParaRPr sz="1800"/>
          </a:p>
          <a:p>
            <a:pPr lvl="1">
              <a:defRPr/>
            </a:pPr>
            <a:endParaRPr sz="1800"/>
          </a:p>
          <a:p>
            <a:pPr lvl="1">
              <a:defRPr/>
            </a:pPr>
            <a:endParaRPr sz="1800"/>
          </a:p>
          <a:p>
            <a:pPr lvl="1">
              <a:defRPr/>
            </a:pPr>
            <a:r>
              <a:rPr sz="1800"/>
              <a:t>Variable must be assigned a fixed value</a:t>
            </a:r>
          </a:p>
          <a:p>
            <a:pPr lvl="1">
              <a:defRPr/>
            </a:pPr>
            <a:r>
              <a:rPr sz="1800"/>
              <a:t>All variables are by default static and final</a:t>
            </a:r>
          </a:p>
          <a:p>
            <a:pPr marL="749300" lvl="1" indent="-342900">
              <a:spcBef>
                <a:spcPts val="1800"/>
              </a:spcBef>
              <a:defRPr/>
            </a:pPr>
            <a:endParaRPr sz="1800"/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744538" y="1774825"/>
            <a:ext cx="7939087" cy="150812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>
              <a:spcBef>
                <a:spcPts val="1200"/>
              </a:spcBef>
            </a:pPr>
            <a:r>
              <a:rPr lang="en-US" b="1">
                <a:solidFill>
                  <a:srgbClr val="0000FF"/>
                </a:solidFill>
                <a:latin typeface="Trebuchet MS" pitchFamily="34" charset="0"/>
              </a:rPr>
              <a:t>interface</a:t>
            </a:r>
            <a:r>
              <a:rPr lang="en-US" b="1">
                <a:solidFill>
                  <a:srgbClr val="3333FF"/>
                </a:solidFill>
                <a:latin typeface="Trebuchet MS" pitchFamily="34" charset="0"/>
              </a:rPr>
              <a:t>  </a:t>
            </a:r>
            <a:r>
              <a:rPr lang="en-US" b="1">
                <a:solidFill>
                  <a:srgbClr val="FF0000"/>
                </a:solidFill>
                <a:latin typeface="Trebuchet MS" pitchFamily="34" charset="0"/>
              </a:rPr>
              <a:t>InterfaceName  </a:t>
            </a: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{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b="1">
                <a:solidFill>
                  <a:srgbClr val="F703C9"/>
                </a:solidFill>
                <a:latin typeface="Trebuchet MS" pitchFamily="34" charset="0"/>
              </a:rPr>
              <a:t>[</a:t>
            </a:r>
            <a:r>
              <a:rPr lang="en-US" b="1">
                <a:solidFill>
                  <a:srgbClr val="0000FF"/>
                </a:solidFill>
                <a:latin typeface="Trebuchet MS" pitchFamily="34" charset="0"/>
              </a:rPr>
              <a:t>static</a:t>
            </a:r>
            <a:r>
              <a:rPr lang="en-US" b="1">
                <a:solidFill>
                  <a:srgbClr val="F703C9"/>
                </a:solidFill>
                <a:latin typeface="Trebuchet MS" pitchFamily="34" charset="0"/>
              </a:rPr>
              <a:t>] [</a:t>
            </a:r>
            <a:r>
              <a:rPr lang="en-US" b="1">
                <a:solidFill>
                  <a:srgbClr val="0000FF"/>
                </a:solidFill>
                <a:latin typeface="Trebuchet MS" pitchFamily="34" charset="0"/>
              </a:rPr>
              <a:t>final</a:t>
            </a:r>
            <a:r>
              <a:rPr lang="en-US" b="1">
                <a:solidFill>
                  <a:srgbClr val="F703C9"/>
                </a:solidFill>
                <a:latin typeface="Trebuchet MS" pitchFamily="34" charset="0"/>
              </a:rPr>
              <a:t>]  </a:t>
            </a: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Datatype  variableName = </a:t>
            </a:r>
            <a:r>
              <a:rPr lang="en-US" b="1" i="1">
                <a:solidFill>
                  <a:srgbClr val="FF0000"/>
                </a:solidFill>
                <a:latin typeface="Trebuchet MS" pitchFamily="34" charset="0"/>
              </a:rPr>
              <a:t>fixedvalue</a:t>
            </a: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 ;</a:t>
            </a:r>
          </a:p>
          <a:p>
            <a:pPr>
              <a:spcBef>
                <a:spcPts val="600"/>
              </a:spcBef>
            </a:pP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4"/>
          <p:cNvSpPr>
            <a:spLocks noGrp="1"/>
          </p:cNvSpPr>
          <p:nvPr>
            <p:ph type="title"/>
          </p:nvPr>
        </p:nvSpPr>
        <p:spPr>
          <a:xfrm>
            <a:off x="284163" y="192088"/>
            <a:ext cx="7804150" cy="531812"/>
          </a:xfrm>
        </p:spPr>
        <p:txBody>
          <a:bodyPr/>
          <a:lstStyle/>
          <a:p>
            <a:pPr marL="342900" indent="-342900" algn="ctr"/>
            <a:r>
              <a:rPr lang="en-IN" smtClean="0"/>
              <a:t>Example1: Constants in interface</a:t>
            </a:r>
          </a:p>
        </p:txBody>
      </p:sp>
      <p:sp>
        <p:nvSpPr>
          <p:cNvPr id="40963" name="Content Placeholder 5"/>
          <p:cNvSpPr>
            <a:spLocks noGrp="1"/>
          </p:cNvSpPr>
          <p:nvPr>
            <p:ph idx="1"/>
          </p:nvPr>
        </p:nvSpPr>
        <p:spPr>
          <a:xfrm>
            <a:off x="82550" y="1250950"/>
            <a:ext cx="8447088" cy="455613"/>
          </a:xfrm>
        </p:spPr>
        <p:txBody>
          <a:bodyPr/>
          <a:lstStyle/>
          <a:p>
            <a:pPr lvl="1"/>
            <a:r>
              <a:t>Example1:</a:t>
            </a: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744538" y="1774825"/>
            <a:ext cx="7939087" cy="237013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>
              <a:spcBef>
                <a:spcPts val="1200"/>
              </a:spcBef>
            </a:pPr>
            <a:r>
              <a:rPr lang="en-US" b="1">
                <a:solidFill>
                  <a:srgbClr val="0000FF"/>
                </a:solidFill>
                <a:latin typeface="Trebuchet MS" pitchFamily="34" charset="0"/>
              </a:rPr>
              <a:t>interface</a:t>
            </a:r>
            <a:r>
              <a:rPr lang="en-US" b="1">
                <a:solidFill>
                  <a:srgbClr val="3333FF"/>
                </a:solidFill>
                <a:latin typeface="Trebuchet MS" pitchFamily="34" charset="0"/>
              </a:rPr>
              <a:t>  </a:t>
            </a:r>
            <a:r>
              <a:rPr lang="en-US" b="1">
                <a:solidFill>
                  <a:srgbClr val="FF0000"/>
                </a:solidFill>
                <a:latin typeface="Trebuchet MS" pitchFamily="34" charset="0"/>
              </a:rPr>
              <a:t>Stack  </a:t>
            </a: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{</a:t>
            </a:r>
          </a:p>
          <a:p>
            <a:pPr>
              <a:spcBef>
                <a:spcPts val="1200"/>
              </a:spcBef>
            </a:pP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	void push( int item) ;</a:t>
            </a:r>
          </a:p>
          <a:p>
            <a:pPr>
              <a:spcBef>
                <a:spcPts val="1200"/>
              </a:spcBef>
            </a:pP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	int pop () 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	int  stackSize= </a:t>
            </a:r>
            <a:r>
              <a:rPr lang="en-US" b="1" i="1">
                <a:solidFill>
                  <a:srgbClr val="FF0000"/>
                </a:solidFill>
                <a:latin typeface="Trebuchet MS" pitchFamily="34" charset="0"/>
              </a:rPr>
              <a:t>3</a:t>
            </a: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 ;       </a:t>
            </a:r>
            <a:r>
              <a:rPr lang="en-US" b="1">
                <a:solidFill>
                  <a:srgbClr val="339966"/>
                </a:solidFill>
                <a:latin typeface="Trebuchet MS" pitchFamily="34" charset="0"/>
              </a:rPr>
              <a:t>// constants in interface</a:t>
            </a:r>
          </a:p>
          <a:p>
            <a:pPr>
              <a:spcBef>
                <a:spcPts val="600"/>
              </a:spcBef>
            </a:pP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>
          <a:xfrm>
            <a:off x="284163" y="192088"/>
            <a:ext cx="7804150" cy="531812"/>
          </a:xfrm>
        </p:spPr>
        <p:txBody>
          <a:bodyPr/>
          <a:lstStyle/>
          <a:p>
            <a:pPr marL="342900" indent="-342900" algn="ctr"/>
            <a:r>
              <a:rPr lang="en-IN" smtClean="0"/>
              <a:t>Example2:  Constants in interface</a:t>
            </a: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231775" y="1147763"/>
            <a:ext cx="8624888" cy="22923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>
              <a:spcBef>
                <a:spcPts val="1200"/>
              </a:spcBef>
            </a:pPr>
            <a:r>
              <a:rPr lang="en-US" b="1">
                <a:solidFill>
                  <a:srgbClr val="0000FF"/>
                </a:solidFill>
                <a:latin typeface="Trebuchet MS" pitchFamily="34" charset="0"/>
              </a:rPr>
              <a:t>interface</a:t>
            </a:r>
            <a:r>
              <a:rPr lang="en-US" b="1">
                <a:solidFill>
                  <a:srgbClr val="3333FF"/>
                </a:solidFill>
                <a:latin typeface="Trebuchet MS" pitchFamily="34" charset="0"/>
              </a:rPr>
              <a:t>  </a:t>
            </a:r>
            <a:r>
              <a:rPr lang="en-US" b="1">
                <a:solidFill>
                  <a:srgbClr val="FF0000"/>
                </a:solidFill>
                <a:latin typeface="Trebuchet MS" pitchFamily="34" charset="0"/>
              </a:rPr>
              <a:t>Medals  </a:t>
            </a: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{</a:t>
            </a:r>
          </a:p>
          <a:p>
            <a:pPr>
              <a:spcBef>
                <a:spcPts val="1200"/>
              </a:spcBef>
            </a:pP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b="1">
                <a:solidFill>
                  <a:srgbClr val="F703C9"/>
                </a:solidFill>
                <a:latin typeface="Trebuchet MS" pitchFamily="34" charset="0"/>
              </a:rPr>
              <a:t>public static</a:t>
            </a: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 String  medal1 = </a:t>
            </a:r>
            <a:r>
              <a:rPr lang="en-US" b="1" i="1">
                <a:solidFill>
                  <a:srgbClr val="FF0000"/>
                </a:solidFill>
                <a:latin typeface="Trebuchet MS" pitchFamily="34" charset="0"/>
              </a:rPr>
              <a:t>“Gold”</a:t>
            </a: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 ;       </a:t>
            </a:r>
            <a:endParaRPr lang="en-US" b="1">
              <a:solidFill>
                <a:srgbClr val="339966"/>
              </a:solidFill>
              <a:latin typeface="Trebuchet MS" pitchFamily="34" charset="0"/>
            </a:endParaRPr>
          </a:p>
          <a:p>
            <a:pPr>
              <a:spcBef>
                <a:spcPts val="1200"/>
              </a:spcBef>
            </a:pP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b="1">
                <a:solidFill>
                  <a:srgbClr val="F703C9"/>
                </a:solidFill>
                <a:latin typeface="Trebuchet MS" pitchFamily="34" charset="0"/>
              </a:rPr>
              <a:t> public static </a:t>
            </a: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String  medal2 = </a:t>
            </a:r>
            <a:r>
              <a:rPr lang="en-US" b="1" i="1">
                <a:solidFill>
                  <a:srgbClr val="FF0000"/>
                </a:solidFill>
                <a:latin typeface="Trebuchet MS" pitchFamily="34" charset="0"/>
              </a:rPr>
              <a:t>“Silver”</a:t>
            </a: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 ;       </a:t>
            </a:r>
            <a:endParaRPr lang="en-US" b="1">
              <a:solidFill>
                <a:srgbClr val="339966"/>
              </a:solidFill>
              <a:latin typeface="Trebuchet MS" pitchFamily="34" charset="0"/>
            </a:endParaRPr>
          </a:p>
          <a:p>
            <a:pPr>
              <a:spcBef>
                <a:spcPts val="1200"/>
              </a:spcBef>
            </a:pP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b="1">
                <a:solidFill>
                  <a:srgbClr val="F703C9"/>
                </a:solidFill>
                <a:latin typeface="Trebuchet MS" pitchFamily="34" charset="0"/>
              </a:rPr>
              <a:t> public static </a:t>
            </a: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String  medal3 = </a:t>
            </a:r>
            <a:r>
              <a:rPr lang="en-US" b="1" i="1">
                <a:solidFill>
                  <a:srgbClr val="FF0000"/>
                </a:solidFill>
                <a:latin typeface="Trebuchet MS" pitchFamily="34" charset="0"/>
              </a:rPr>
              <a:t>“Bronze”</a:t>
            </a: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 ;       </a:t>
            </a:r>
            <a:endParaRPr lang="en-US" b="1">
              <a:solidFill>
                <a:srgbClr val="339966"/>
              </a:solidFill>
              <a:latin typeface="Trebuchet MS" pitchFamily="34" charset="0"/>
            </a:endParaRPr>
          </a:p>
          <a:p>
            <a:pPr>
              <a:spcBef>
                <a:spcPts val="600"/>
              </a:spcBef>
            </a:pP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204788" y="3671888"/>
            <a:ext cx="8624887" cy="22161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>
              <a:spcBef>
                <a:spcPts val="1200"/>
              </a:spcBef>
            </a:pPr>
            <a:r>
              <a:rPr lang="en-US" b="1">
                <a:solidFill>
                  <a:srgbClr val="0000FF"/>
                </a:solidFill>
                <a:latin typeface="Trebuchet MS" pitchFamily="34" charset="0"/>
              </a:rPr>
              <a:t>class  </a:t>
            </a:r>
            <a:r>
              <a:rPr lang="en-US" b="1">
                <a:solidFill>
                  <a:srgbClr val="FF0000"/>
                </a:solidFill>
                <a:latin typeface="Trebuchet MS" pitchFamily="34" charset="0"/>
              </a:rPr>
              <a:t>Sports </a:t>
            </a:r>
            <a:r>
              <a:rPr lang="en-US" b="1">
                <a:solidFill>
                  <a:srgbClr val="0000FF"/>
                </a:solidFill>
                <a:latin typeface="Trebuchet MS" pitchFamily="34" charset="0"/>
              </a:rPr>
              <a:t>implements</a:t>
            </a:r>
            <a:r>
              <a:rPr lang="en-US" b="1">
                <a:solidFill>
                  <a:srgbClr val="FF0000"/>
                </a:solidFill>
                <a:latin typeface="Trebuchet MS" pitchFamily="34" charset="0"/>
              </a:rPr>
              <a:t> Medals </a:t>
            </a: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{</a:t>
            </a:r>
          </a:p>
          <a:p>
            <a:pPr>
              <a:spcBef>
                <a:spcPts val="1200"/>
              </a:spcBef>
            </a:pP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	public static void main(String [] args) {</a:t>
            </a:r>
          </a:p>
          <a:p>
            <a:pPr>
              <a:spcBef>
                <a:spcPts val="1200"/>
              </a:spcBef>
            </a:pP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		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System.out.println (“First medal = ” + </a:t>
            </a:r>
            <a:r>
              <a:rPr lang="en-US" b="1" i="1">
                <a:solidFill>
                  <a:srgbClr val="FF0000"/>
                </a:solidFill>
                <a:latin typeface="Trebuchet MS" pitchFamily="34" charset="0"/>
              </a:rPr>
              <a:t>medal1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 );</a:t>
            </a:r>
            <a:endParaRPr lang="en-US" b="1" i="1">
              <a:solidFill>
                <a:schemeClr val="tx2"/>
              </a:solidFill>
              <a:latin typeface="Trebuchet MS" pitchFamily="34" charset="0"/>
            </a:endParaRPr>
          </a:p>
          <a:p>
            <a:pPr>
              <a:spcBef>
                <a:spcPts val="600"/>
              </a:spcBef>
            </a:pP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      }</a:t>
            </a:r>
          </a:p>
          <a:p>
            <a:pPr>
              <a:spcBef>
                <a:spcPts val="600"/>
              </a:spcBef>
            </a:pP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smtClean="0"/>
              <a:t>Unit 5- Interface</a:t>
            </a:r>
            <a:endParaRPr lang="en-US" smtClean="0"/>
          </a:p>
        </p:txBody>
      </p:sp>
      <p:sp>
        <p:nvSpPr>
          <p:cNvPr id="43011" name="Content Placeholder 5"/>
          <p:cNvSpPr>
            <a:spLocks noGrp="1"/>
          </p:cNvSpPr>
          <p:nvPr>
            <p:ph idx="1"/>
          </p:nvPr>
        </p:nvSpPr>
        <p:spPr>
          <a:xfrm>
            <a:off x="266700" y="1219200"/>
            <a:ext cx="8447088" cy="4953000"/>
          </a:xfrm>
        </p:spPr>
        <p:txBody>
          <a:bodyPr/>
          <a:lstStyle/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Fundamentals</a:t>
            </a:r>
            <a:endParaRPr sz="2400"/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Implementing interface</a:t>
            </a:r>
            <a:endParaRPr sz="2400"/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Using interface reference</a:t>
            </a:r>
            <a:endParaRPr sz="2400"/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Interface can be extended</a:t>
            </a:r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Implementing multiple inheritance</a:t>
            </a:r>
            <a:endParaRPr sz="2400"/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Constants in interface</a:t>
            </a:r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>
                <a:solidFill>
                  <a:srgbClr val="F703C9"/>
                </a:solidFill>
              </a:rPr>
              <a:t>Nested interface</a:t>
            </a:r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lang="en-IN" sz="2400"/>
              <a:t>Final thoughts on interface</a:t>
            </a:r>
            <a:endParaRPr sz="24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mtClean="0"/>
              <a:t>Nested interface</a:t>
            </a:r>
            <a:endParaRPr lang="en-US" smtClean="0"/>
          </a:p>
        </p:txBody>
      </p:sp>
      <p:sp>
        <p:nvSpPr>
          <p:cNvPr id="44035" name="Content Placeholder 5"/>
          <p:cNvSpPr>
            <a:spLocks noGrp="1"/>
          </p:cNvSpPr>
          <p:nvPr>
            <p:ph idx="1"/>
          </p:nvPr>
        </p:nvSpPr>
        <p:spPr>
          <a:xfrm>
            <a:off x="212725" y="1109663"/>
            <a:ext cx="8447088" cy="44989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2400"/>
              </a:spcBef>
            </a:pPr>
            <a:r>
              <a:rPr sz="1800"/>
              <a:t>Syntax1:  Nested interface within interface</a:t>
            </a:r>
          </a:p>
          <a:p>
            <a:pPr>
              <a:lnSpc>
                <a:spcPct val="120000"/>
              </a:lnSpc>
              <a:spcBef>
                <a:spcPts val="2400"/>
              </a:spcBef>
            </a:pPr>
            <a:endParaRPr sz="1800"/>
          </a:p>
          <a:p>
            <a:pPr>
              <a:lnSpc>
                <a:spcPct val="150000"/>
              </a:lnSpc>
              <a:spcBef>
                <a:spcPts val="2400"/>
              </a:spcBef>
            </a:pPr>
            <a:endParaRPr sz="1800"/>
          </a:p>
          <a:p>
            <a:pPr>
              <a:lnSpc>
                <a:spcPct val="150000"/>
              </a:lnSpc>
              <a:spcBef>
                <a:spcPts val="2400"/>
              </a:spcBef>
            </a:pPr>
            <a:endParaRPr sz="1800"/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sz="1800"/>
              <a:t>Syntax2:  Nested interface within class</a:t>
            </a:r>
          </a:p>
          <a:p>
            <a:pPr>
              <a:lnSpc>
                <a:spcPct val="120000"/>
              </a:lnSpc>
              <a:spcBef>
                <a:spcPts val="2400"/>
              </a:spcBef>
            </a:pPr>
            <a:endParaRPr sz="1800"/>
          </a:p>
          <a:p>
            <a:pPr>
              <a:lnSpc>
                <a:spcPct val="120000"/>
              </a:lnSpc>
              <a:spcBef>
                <a:spcPts val="2400"/>
              </a:spcBef>
            </a:pPr>
            <a:endParaRPr sz="1800"/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744538" y="1692275"/>
            <a:ext cx="7939087" cy="20320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Trebuchet MS" pitchFamily="34" charset="0"/>
              </a:rPr>
              <a:t>interface</a:t>
            </a:r>
            <a:r>
              <a:rPr lang="en-US" b="1">
                <a:solidFill>
                  <a:srgbClr val="3333FF"/>
                </a:solidFill>
                <a:latin typeface="Trebuchet MS" pitchFamily="34" charset="0"/>
              </a:rPr>
              <a:t>  </a:t>
            </a:r>
            <a:r>
              <a:rPr lang="en-US" b="1">
                <a:solidFill>
                  <a:srgbClr val="FF0000"/>
                </a:solidFill>
                <a:latin typeface="Trebuchet MS" pitchFamily="34" charset="0"/>
              </a:rPr>
              <a:t>Interface1  </a:t>
            </a: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{</a:t>
            </a:r>
          </a:p>
          <a:p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	- - - - - - - - </a:t>
            </a:r>
          </a:p>
          <a:p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Trebuchet MS" pitchFamily="34" charset="0"/>
              </a:rPr>
              <a:t>interface</a:t>
            </a:r>
            <a:r>
              <a:rPr lang="en-US" b="1">
                <a:solidFill>
                  <a:srgbClr val="3333FF"/>
                </a:solidFill>
                <a:latin typeface="Trebuchet MS" pitchFamily="34" charset="0"/>
              </a:rPr>
              <a:t>  </a:t>
            </a:r>
            <a:r>
              <a:rPr lang="en-US" b="1">
                <a:solidFill>
                  <a:srgbClr val="FF0000"/>
                </a:solidFill>
                <a:latin typeface="Trebuchet MS" pitchFamily="34" charset="0"/>
              </a:rPr>
              <a:t>Interface2  </a:t>
            </a: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{</a:t>
            </a:r>
          </a:p>
          <a:p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		- - - - - </a:t>
            </a:r>
          </a:p>
          <a:p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	}</a:t>
            </a:r>
            <a:endParaRPr lang="en-US" b="1">
              <a:solidFill>
                <a:srgbClr val="339966"/>
              </a:solidFill>
              <a:latin typeface="Trebuchet MS" pitchFamily="34" charset="0"/>
            </a:endParaRPr>
          </a:p>
          <a:p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744538" y="4259263"/>
            <a:ext cx="7939087" cy="20304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Trebuchet MS" pitchFamily="34" charset="0"/>
              </a:rPr>
              <a:t>class </a:t>
            </a:r>
            <a:r>
              <a:rPr lang="en-US" b="1">
                <a:solidFill>
                  <a:srgbClr val="FF0000"/>
                </a:solidFill>
                <a:latin typeface="Trebuchet MS" pitchFamily="34" charset="0"/>
              </a:rPr>
              <a:t>ClassName  </a:t>
            </a: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{</a:t>
            </a:r>
          </a:p>
          <a:p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	- - - - - - - - </a:t>
            </a:r>
          </a:p>
          <a:p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Trebuchet MS" pitchFamily="34" charset="0"/>
              </a:rPr>
              <a:t>interface</a:t>
            </a:r>
            <a:r>
              <a:rPr lang="en-US" b="1">
                <a:solidFill>
                  <a:srgbClr val="3333FF"/>
                </a:solidFill>
                <a:latin typeface="Trebuchet MS" pitchFamily="34" charset="0"/>
              </a:rPr>
              <a:t>  </a:t>
            </a:r>
            <a:r>
              <a:rPr lang="en-US" b="1">
                <a:solidFill>
                  <a:srgbClr val="FF0000"/>
                </a:solidFill>
                <a:latin typeface="Trebuchet MS" pitchFamily="34" charset="0"/>
              </a:rPr>
              <a:t>Interface  </a:t>
            </a: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{</a:t>
            </a:r>
          </a:p>
          <a:p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		- - - - - </a:t>
            </a:r>
          </a:p>
          <a:p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	}</a:t>
            </a:r>
            <a:endParaRPr lang="en-US" b="1">
              <a:solidFill>
                <a:srgbClr val="339966"/>
              </a:solidFill>
              <a:latin typeface="Trebuchet MS" pitchFamily="34" charset="0"/>
            </a:endParaRPr>
          </a:p>
          <a:p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mtClean="0"/>
              <a:t>Nested interface</a:t>
            </a:r>
            <a:endParaRPr lang="en-US" smtClean="0"/>
          </a:p>
        </p:txBody>
      </p:sp>
      <p:sp>
        <p:nvSpPr>
          <p:cNvPr id="46083" name="Content Placeholder 5"/>
          <p:cNvSpPr>
            <a:spLocks noGrp="1"/>
          </p:cNvSpPr>
          <p:nvPr>
            <p:ph idx="1"/>
          </p:nvPr>
        </p:nvSpPr>
        <p:spPr>
          <a:xfrm>
            <a:off x="212725" y="1470025"/>
            <a:ext cx="8447088" cy="39052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en-IN" sz="1800"/>
              <a:t>Nested interface is declared within another interface or class. </a:t>
            </a:r>
            <a:endParaRPr sz="1800"/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en-IN" sz="1800"/>
              <a:t>Nested interfaces are used to group related interfaces. Easy to maintain. </a:t>
            </a:r>
            <a:endParaRPr sz="1800"/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en-IN" sz="1800"/>
              <a:t>The nested interface must be referred by the outer interface or class. It can't be accessed directly.</a:t>
            </a:r>
            <a:endParaRPr sz="1800"/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en-IN" sz="1800"/>
              <a:t>Nested interfaces are implicitly static and public.</a:t>
            </a:r>
            <a:endParaRPr sz="18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mtClean="0"/>
              <a:t>Example: Nested interface</a:t>
            </a:r>
            <a:endParaRPr lang="en-US" smtClean="0"/>
          </a:p>
        </p:txBody>
      </p:sp>
      <p:sp>
        <p:nvSpPr>
          <p:cNvPr id="46083" name="Rectangle 5"/>
          <p:cNvSpPr>
            <a:spLocks noChangeArrowheads="1"/>
          </p:cNvSpPr>
          <p:nvPr/>
        </p:nvSpPr>
        <p:spPr bwMode="auto">
          <a:xfrm>
            <a:off x="0" y="800100"/>
            <a:ext cx="9144000" cy="2154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r>
              <a:rPr lang="en-US" sz="1600" b="1">
                <a:solidFill>
                  <a:srgbClr val="0000FF"/>
                </a:solidFill>
                <a:latin typeface="Trebuchet MS" pitchFamily="34" charset="0"/>
              </a:rPr>
              <a:t>interface </a:t>
            </a:r>
            <a:r>
              <a:rPr lang="en-US" sz="1600" b="1">
                <a:solidFill>
                  <a:srgbClr val="FF0000"/>
                </a:solidFill>
                <a:latin typeface="Trebuchet MS" pitchFamily="34" charset="0"/>
              </a:rPr>
              <a:t>Image  </a:t>
            </a:r>
            <a:r>
              <a:rPr lang="en-US" sz="1600" b="1">
                <a:solidFill>
                  <a:schemeClr val="tx2"/>
                </a:solidFill>
                <a:latin typeface="Trebuchet MS" pitchFamily="34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sz="1600" b="1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sz="1600" i="1">
                <a:solidFill>
                  <a:schemeClr val="tx2"/>
                </a:solidFill>
                <a:latin typeface="Trebuchet MS" pitchFamily="34" charset="0"/>
              </a:rPr>
              <a:t>void  showName();</a:t>
            </a:r>
          </a:p>
          <a:p>
            <a:pPr>
              <a:spcBef>
                <a:spcPts val="600"/>
              </a:spcBef>
            </a:pPr>
            <a:r>
              <a:rPr lang="en-US" sz="1600" b="1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Trebuchet MS" pitchFamily="34" charset="0"/>
              </a:rPr>
              <a:t>interface</a:t>
            </a:r>
            <a:r>
              <a:rPr lang="en-US" sz="1600" b="1">
                <a:solidFill>
                  <a:srgbClr val="3333FF"/>
                </a:solidFill>
                <a:latin typeface="Trebuchet MS" pitchFamily="34" charset="0"/>
              </a:rPr>
              <a:t>  </a:t>
            </a:r>
            <a:r>
              <a:rPr lang="en-US" sz="1600" b="1">
                <a:solidFill>
                  <a:srgbClr val="FF0000"/>
                </a:solidFill>
                <a:latin typeface="Trebuchet MS" pitchFamily="34" charset="0"/>
              </a:rPr>
              <a:t>Circle  </a:t>
            </a:r>
            <a:r>
              <a:rPr lang="en-US" sz="1600" b="1">
                <a:solidFill>
                  <a:schemeClr val="tx2"/>
                </a:solidFill>
                <a:latin typeface="Trebuchet MS" pitchFamily="34" charset="0"/>
              </a:rPr>
              <a:t>{		</a:t>
            </a:r>
            <a:r>
              <a:rPr lang="en-US" sz="1600" b="1">
                <a:solidFill>
                  <a:srgbClr val="339966"/>
                </a:solidFill>
                <a:latin typeface="Trebuchet MS" pitchFamily="34" charset="0"/>
              </a:rPr>
              <a:t>// Nested interface</a:t>
            </a:r>
          </a:p>
          <a:p>
            <a:pPr>
              <a:spcBef>
                <a:spcPts val="1200"/>
              </a:spcBef>
            </a:pPr>
            <a:r>
              <a:rPr lang="en-US" sz="1600" i="1">
                <a:solidFill>
                  <a:schemeClr val="tx2"/>
                </a:solidFill>
                <a:latin typeface="Trebuchet MS" pitchFamily="34" charset="0"/>
              </a:rPr>
              <a:t>		void  areaCircle ( int rad );</a:t>
            </a:r>
          </a:p>
          <a:p>
            <a:r>
              <a:rPr lang="en-US" sz="1600" b="1">
                <a:solidFill>
                  <a:schemeClr val="tx2"/>
                </a:solidFill>
                <a:latin typeface="Trebuchet MS" pitchFamily="34" charset="0"/>
              </a:rPr>
              <a:t>	}</a:t>
            </a:r>
            <a:endParaRPr lang="en-US" sz="1600" b="1">
              <a:solidFill>
                <a:srgbClr val="339966"/>
              </a:solidFill>
              <a:latin typeface="Trebuchet MS" pitchFamily="34" charset="0"/>
            </a:endParaRPr>
          </a:p>
          <a:p>
            <a:r>
              <a:rPr lang="en-US" sz="1600" b="1">
                <a:solidFill>
                  <a:schemeClr val="tx2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2963863"/>
            <a:ext cx="9144000" cy="175418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r>
              <a:rPr lang="en-US" sz="1600" b="1">
                <a:solidFill>
                  <a:schemeClr val="tx2"/>
                </a:solidFill>
                <a:latin typeface="Trebuchet MS" pitchFamily="34" charset="0"/>
              </a:rPr>
              <a:t>class</a:t>
            </a:r>
            <a:r>
              <a:rPr lang="en-US" sz="1600" b="1">
                <a:solidFill>
                  <a:srgbClr val="0000FF"/>
                </a:solidFill>
                <a:latin typeface="Trebuchet MS" pitchFamily="34" charset="0"/>
              </a:rPr>
              <a:t>  NestedCircle</a:t>
            </a:r>
            <a:r>
              <a:rPr lang="en-US" sz="1600" b="1">
                <a:solidFill>
                  <a:srgbClr val="FF0000"/>
                </a:solidFill>
                <a:latin typeface="Trebuchet MS" pitchFamily="34" charset="0"/>
              </a:rPr>
              <a:t>  implements  </a:t>
            </a:r>
            <a:r>
              <a:rPr lang="en-US" sz="1600" b="1">
                <a:solidFill>
                  <a:srgbClr val="0000FF"/>
                </a:solidFill>
                <a:latin typeface="Trebuchet MS" pitchFamily="34" charset="0"/>
              </a:rPr>
              <a:t>Image.Circle</a:t>
            </a:r>
            <a:r>
              <a:rPr lang="en-US" sz="1600" b="1">
                <a:solidFill>
                  <a:srgbClr val="FF0000"/>
                </a:solidFill>
                <a:latin typeface="Trebuchet MS" pitchFamily="34" charset="0"/>
              </a:rPr>
              <a:t>  </a:t>
            </a:r>
            <a:r>
              <a:rPr lang="en-US" sz="1600" b="1">
                <a:solidFill>
                  <a:schemeClr val="tx2"/>
                </a:solidFill>
                <a:latin typeface="Trebuchet MS" pitchFamily="34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sz="1600" b="1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Trebuchet MS" pitchFamily="34" charset="0"/>
              </a:rPr>
              <a:t>public</a:t>
            </a:r>
            <a:r>
              <a:rPr lang="en-US" sz="1600" b="1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void  areaCircle( int rad )</a:t>
            </a:r>
            <a:r>
              <a:rPr lang="en-US" sz="1600" b="1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en-US" sz="1600" b="1">
                <a:solidFill>
                  <a:schemeClr val="tx2"/>
                </a:solidFill>
                <a:latin typeface="Trebuchet MS" pitchFamily="34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sz="1600" i="1">
                <a:solidFill>
                  <a:schemeClr val="tx2"/>
                </a:solidFill>
                <a:latin typeface="Trebuchet MS" pitchFamily="34" charset="0"/>
              </a:rPr>
              <a:t>		System.out.println (“Area = ” + 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(3.14 * rad * rad )</a:t>
            </a:r>
            <a:r>
              <a:rPr lang="en-US" sz="1600" i="1">
                <a:solidFill>
                  <a:schemeClr val="tx2"/>
                </a:solidFill>
                <a:latin typeface="Trebuchet MS" pitchFamily="34" charset="0"/>
              </a:rPr>
              <a:t>) ;</a:t>
            </a:r>
          </a:p>
          <a:p>
            <a:r>
              <a:rPr lang="en-US" sz="1600" b="1">
                <a:solidFill>
                  <a:schemeClr val="tx2"/>
                </a:solidFill>
                <a:latin typeface="Trebuchet MS" pitchFamily="34" charset="0"/>
              </a:rPr>
              <a:t>	}</a:t>
            </a:r>
            <a:endParaRPr lang="en-US" sz="1600" b="1">
              <a:solidFill>
                <a:srgbClr val="339966"/>
              </a:solidFill>
              <a:latin typeface="Trebuchet MS" pitchFamily="34" charset="0"/>
            </a:endParaRPr>
          </a:p>
          <a:p>
            <a:r>
              <a:rPr lang="en-US" sz="1600" b="1">
                <a:solidFill>
                  <a:schemeClr val="tx2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4763" y="4730750"/>
            <a:ext cx="9144001" cy="200025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r>
              <a:rPr lang="en-US" sz="1600" b="1">
                <a:solidFill>
                  <a:srgbClr val="0000FF"/>
                </a:solidFill>
              </a:rPr>
              <a:t>public</a:t>
            </a:r>
            <a:r>
              <a:rPr lang="en-US" sz="1600" b="1">
                <a:solidFill>
                  <a:srgbClr val="000000"/>
                </a:solidFill>
              </a:rPr>
              <a:t> </a:t>
            </a:r>
            <a:r>
              <a:rPr lang="en-US" sz="1600" b="1">
                <a:solidFill>
                  <a:srgbClr val="0000FF"/>
                </a:solidFill>
              </a:rPr>
              <a:t>class</a:t>
            </a:r>
            <a:r>
              <a:rPr lang="en-US" sz="1600" b="1">
                <a:solidFill>
                  <a:srgbClr val="000000"/>
                </a:solidFill>
              </a:rPr>
              <a:t> Demo {</a:t>
            </a:r>
          </a:p>
          <a:p>
            <a:r>
              <a:rPr lang="en-US" sz="1600" b="1">
                <a:solidFill>
                  <a:srgbClr val="000000"/>
                </a:solidFill>
                <a:latin typeface="Trebuchet MS" pitchFamily="34" charset="0"/>
              </a:rPr>
              <a:t>	public static void main( String[] args)  {</a:t>
            </a:r>
          </a:p>
          <a:p>
            <a:pPr>
              <a:spcBef>
                <a:spcPts val="600"/>
              </a:spcBef>
            </a:pPr>
            <a:r>
              <a:rPr lang="en-US" sz="1600" b="1" i="1">
                <a:solidFill>
                  <a:srgbClr val="000000"/>
                </a:solidFill>
                <a:latin typeface="Trebuchet MS" pitchFamily="34" charset="0"/>
              </a:rPr>
              <a:t>		NestedDemo dx = new NestedDemo(); </a:t>
            </a:r>
          </a:p>
          <a:p>
            <a:pPr>
              <a:spcBef>
                <a:spcPts val="600"/>
              </a:spcBef>
            </a:pPr>
            <a:r>
              <a:rPr lang="en-US" sz="1600" b="1" i="1">
                <a:solidFill>
                  <a:srgbClr val="000000"/>
                </a:solidFill>
                <a:latin typeface="Trebuchet MS" pitchFamily="34" charset="0"/>
              </a:rPr>
              <a:t>		dx.areaCircle(4);</a:t>
            </a:r>
          </a:p>
          <a:p>
            <a:r>
              <a:rPr lang="en-US" sz="1600" b="1">
                <a:solidFill>
                  <a:srgbClr val="000000"/>
                </a:solidFill>
              </a:rPr>
              <a:t>	}</a:t>
            </a:r>
          </a:p>
          <a:p>
            <a:r>
              <a:rPr lang="en-US" sz="1600" b="1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527675" y="1995488"/>
            <a:ext cx="3436938" cy="996950"/>
          </a:xfrm>
          <a:prstGeom prst="wedgeRoundRectCallout">
            <a:avLst>
              <a:gd name="adj1" fmla="val -81720"/>
              <a:gd name="adj2" fmla="val 62500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Ins="45720" anchor="ctr"/>
          <a:lstStyle/>
          <a:p>
            <a:pPr>
              <a:defRPr/>
            </a:pPr>
            <a:r>
              <a:rPr lang="en-US" sz="1600" b="1" dirty="0">
                <a:solidFill>
                  <a:schemeClr val="tx2"/>
                </a:solidFill>
                <a:latin typeface="Trebuchet MS" pitchFamily="34" charset="0"/>
              </a:rPr>
              <a:t>Nested interface is referred by the </a:t>
            </a:r>
            <a:r>
              <a:rPr lang="en-US" sz="1600" b="1" dirty="0">
                <a:solidFill>
                  <a:srgbClr val="0000FF"/>
                </a:solidFill>
                <a:latin typeface="Trebuchet MS" pitchFamily="34" charset="0"/>
              </a:rPr>
              <a:t>outer </a:t>
            </a:r>
            <a:r>
              <a:rPr lang="en-US" sz="1600" b="1" dirty="0">
                <a:solidFill>
                  <a:schemeClr val="tx2"/>
                </a:solidFill>
                <a:latin typeface="Trebuchet MS" pitchFamily="34" charset="0"/>
              </a:rPr>
              <a:t>interface or class. </a:t>
            </a:r>
          </a:p>
          <a:p>
            <a:pPr algn="ctr">
              <a:defRPr/>
            </a:pPr>
            <a:r>
              <a:rPr lang="en-US" sz="1600" b="1" dirty="0">
                <a:solidFill>
                  <a:schemeClr val="tx2"/>
                </a:solidFill>
                <a:latin typeface="Trebuchet MS" pitchFamily="34" charset="0"/>
              </a:rPr>
              <a:t>It can't be accessed directly.</a:t>
            </a:r>
          </a:p>
          <a:p>
            <a:pPr algn="ctr">
              <a:defRPr/>
            </a:pPr>
            <a:endParaRPr lang="en-US" sz="16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animBg="1"/>
      <p:bldP spid="6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4"/>
          <p:cNvSpPr>
            <a:spLocks noGrp="1"/>
          </p:cNvSpPr>
          <p:nvPr>
            <p:ph idx="1"/>
          </p:nvPr>
        </p:nvSpPr>
        <p:spPr>
          <a:xfrm>
            <a:off x="160338" y="1320800"/>
            <a:ext cx="8596312" cy="2767013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IN"/>
              <a:t>If a sub-class does </a:t>
            </a:r>
            <a:r>
              <a:rPr lang="en-IN">
                <a:solidFill>
                  <a:srgbClr val="FF0000"/>
                </a:solidFill>
              </a:rPr>
              <a:t>not implemented </a:t>
            </a:r>
            <a:r>
              <a:rPr lang="en-IN" sz="2000">
                <a:solidFill>
                  <a:srgbClr val="0000FF"/>
                </a:solidFill>
              </a:rPr>
              <a:t>one of the</a:t>
            </a:r>
            <a:r>
              <a:rPr lang="en-IN">
                <a:solidFill>
                  <a:srgbClr val="0000FF"/>
                </a:solidFill>
              </a:rPr>
              <a:t> </a:t>
            </a:r>
            <a:r>
              <a:rPr lang="en-IN" sz="2000">
                <a:solidFill>
                  <a:srgbClr val="0000FF"/>
                </a:solidFill>
              </a:rPr>
              <a:t>abstract method</a:t>
            </a:r>
            <a:r>
              <a:rPr lang="en-IN">
                <a:solidFill>
                  <a:srgbClr val="0000FF"/>
                </a:solidFill>
              </a:rPr>
              <a:t> </a:t>
            </a:r>
            <a:r>
              <a:rPr lang="en-IN"/>
              <a:t>of </a:t>
            </a:r>
            <a:r>
              <a:rPr lang="en-IN">
                <a:solidFill>
                  <a:srgbClr val="FF0000"/>
                </a:solidFill>
              </a:rPr>
              <a:t>interface</a:t>
            </a:r>
            <a:r>
              <a:rPr lang="en-IN"/>
              <a:t> </a:t>
            </a:r>
            <a:r>
              <a:rPr lang="en-IN" sz="2000"/>
              <a:t>then</a:t>
            </a:r>
            <a:r>
              <a:rPr lang="en-IN"/>
              <a:t>, </a:t>
            </a:r>
          </a:p>
          <a:p>
            <a:pPr lvl="1"/>
            <a:r>
              <a:rPr lang="en-IN">
                <a:solidFill>
                  <a:srgbClr val="000000"/>
                </a:solidFill>
              </a:rPr>
              <a:t>compiler generates an error.</a:t>
            </a:r>
          </a:p>
          <a:p>
            <a:pPr lvl="1"/>
            <a:r>
              <a:rPr lang="en-IN">
                <a:solidFill>
                  <a:srgbClr val="000000"/>
                </a:solidFill>
              </a:rPr>
              <a:t>Such a subclass need to be defined as </a:t>
            </a:r>
            <a:r>
              <a:rPr lang="en-IN">
                <a:solidFill>
                  <a:srgbClr val="0000FF"/>
                </a:solidFill>
              </a:rPr>
              <a:t>abstract</a:t>
            </a:r>
            <a:r>
              <a:rPr lang="en-IN">
                <a:solidFill>
                  <a:srgbClr val="000000"/>
                </a:solidFill>
              </a:rPr>
              <a:t> class.</a:t>
            </a:r>
            <a:endParaRPr>
              <a:solidFill>
                <a:srgbClr val="000000"/>
              </a:solidFill>
            </a:endParaRPr>
          </a:p>
          <a:p>
            <a:pPr>
              <a:spcBef>
                <a:spcPts val="3000"/>
              </a:spcBef>
            </a:pPr>
            <a:r>
              <a:rPr lang="en-IN"/>
              <a:t>If subclass method </a:t>
            </a:r>
            <a:r>
              <a:rPr lang="en-IN">
                <a:solidFill>
                  <a:srgbClr val="FF0000"/>
                </a:solidFill>
              </a:rPr>
              <a:t>tries to modify</a:t>
            </a:r>
            <a:r>
              <a:rPr lang="en-IN"/>
              <a:t> the interface variable, then </a:t>
            </a:r>
          </a:p>
          <a:p>
            <a:pPr lvl="1"/>
            <a:r>
              <a:rPr lang="en-IN"/>
              <a:t>compiler will generate an error.</a:t>
            </a:r>
            <a:endParaRPr/>
          </a:p>
        </p:txBody>
      </p:sp>
      <p:sp>
        <p:nvSpPr>
          <p:cNvPr id="4710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mtClean="0"/>
              <a:t>Restrictions of interfaces</a:t>
            </a:r>
            <a:endParaRPr lang="en-US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4"/>
          <p:cNvSpPr>
            <a:spLocks noGrp="1"/>
          </p:cNvSpPr>
          <p:nvPr>
            <p:ph idx="1"/>
          </p:nvPr>
        </p:nvSpPr>
        <p:spPr>
          <a:xfrm>
            <a:off x="49213" y="1074738"/>
            <a:ext cx="8447087" cy="1858962"/>
          </a:xfrm>
        </p:spPr>
        <p:txBody>
          <a:bodyPr/>
          <a:lstStyle/>
          <a:p>
            <a:r>
              <a:rPr lang="en-IN"/>
              <a:t>When one of the abstract method of interface is not implemented in the sub-class, compiler generates an error.</a:t>
            </a:r>
          </a:p>
        </p:txBody>
      </p:sp>
      <p:sp>
        <p:nvSpPr>
          <p:cNvPr id="4813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mtClean="0"/>
              <a:t>Restrictions of interfaces</a:t>
            </a:r>
            <a:endParaRPr lang="en-US" smtClean="0"/>
          </a:p>
        </p:txBody>
      </p:sp>
      <p:sp>
        <p:nvSpPr>
          <p:cNvPr id="48132" name="Rectangle 5"/>
          <p:cNvSpPr>
            <a:spLocks noChangeArrowheads="1"/>
          </p:cNvSpPr>
          <p:nvPr/>
        </p:nvSpPr>
        <p:spPr bwMode="auto">
          <a:xfrm>
            <a:off x="384175" y="1938338"/>
            <a:ext cx="7939088" cy="41084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>
              <a:spcBef>
                <a:spcPts val="1200"/>
              </a:spcBef>
            </a:pPr>
            <a:r>
              <a:rPr lang="en-US" b="1" i="1">
                <a:solidFill>
                  <a:srgbClr val="0000FF"/>
                </a:solidFill>
                <a:latin typeface="Trebuchet MS" pitchFamily="34" charset="0"/>
              </a:rPr>
              <a:t>interface</a:t>
            </a:r>
            <a:r>
              <a:rPr lang="en-US" sz="1600" b="1">
                <a:latin typeface="Trebuchet MS" pitchFamily="34" charset="0"/>
              </a:rPr>
              <a:t>  </a:t>
            </a:r>
            <a:r>
              <a:rPr lang="en-US" b="1">
                <a:solidFill>
                  <a:srgbClr val="FF0000"/>
                </a:solidFill>
                <a:latin typeface="Trebuchet MS" pitchFamily="34" charset="0"/>
              </a:rPr>
              <a:t>Stack </a:t>
            </a:r>
            <a:r>
              <a:rPr lang="en-US" sz="1600" b="1">
                <a:latin typeface="Trebuchet MS" pitchFamily="34" charset="0"/>
              </a:rPr>
              <a:t>{  </a:t>
            </a:r>
          </a:p>
          <a:p>
            <a:pPr lvl="1">
              <a:spcBef>
                <a:spcPts val="1200"/>
              </a:spcBef>
            </a:pPr>
            <a:r>
              <a:rPr lang="en-US" sz="1600" b="1">
                <a:latin typeface="Trebuchet MS" pitchFamily="34" charset="0"/>
              </a:rPr>
              <a:t>	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void push( int item ) ;</a:t>
            </a:r>
            <a:endParaRPr lang="en-US" b="1" i="1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i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int  pop();</a:t>
            </a:r>
          </a:p>
          <a:p>
            <a:pPr lvl="1"/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	int  MAX = 3;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  <a:cs typeface="Courier New" pitchFamily="49" charset="0"/>
              </a:rPr>
              <a:t>	</a:t>
            </a:r>
            <a:endParaRPr lang="en-US" b="1" i="1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solidFill>
                  <a:schemeClr val="tx2"/>
                </a:solidFill>
                <a:latin typeface="Trebuchet MS" pitchFamily="34" charset="0"/>
              </a:rPr>
              <a:t>} </a:t>
            </a:r>
          </a:p>
          <a:p>
            <a:pPr>
              <a:spcBef>
                <a:spcPts val="1200"/>
              </a:spcBef>
            </a:pPr>
            <a:r>
              <a:rPr lang="en-US" b="1">
                <a:solidFill>
                  <a:srgbClr val="3333FF"/>
                </a:solidFill>
                <a:latin typeface="Trebuchet MS" pitchFamily="34" charset="0"/>
              </a:rPr>
              <a:t>class</a:t>
            </a:r>
            <a:r>
              <a:rPr lang="en-US" b="1">
                <a:solidFill>
                  <a:srgbClr val="FF0000"/>
                </a:solidFill>
                <a:latin typeface="Trebuchet MS" pitchFamily="34" charset="0"/>
              </a:rPr>
              <a:t>  StackMaster </a:t>
            </a:r>
            <a:r>
              <a:rPr lang="en-US" b="1">
                <a:solidFill>
                  <a:srgbClr val="0000FF"/>
                </a:solidFill>
                <a:latin typeface="Trebuchet MS" pitchFamily="34" charset="0"/>
              </a:rPr>
              <a:t>implements </a:t>
            </a:r>
            <a:r>
              <a:rPr lang="en-US" b="1">
                <a:solidFill>
                  <a:srgbClr val="FF0000"/>
                </a:solidFill>
                <a:latin typeface="Trebuchet MS" pitchFamily="34" charset="0"/>
              </a:rPr>
              <a:t>Stack  </a:t>
            </a: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{</a:t>
            </a:r>
          </a:p>
          <a:p>
            <a:pPr>
              <a:spcBef>
                <a:spcPts val="1200"/>
              </a:spcBef>
            </a:pPr>
            <a:r>
              <a:rPr lang="en-US" sz="1600" b="1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int  top = -1;</a:t>
            </a:r>
          </a:p>
          <a:p>
            <a:pPr>
              <a:spcBef>
                <a:spcPts val="600"/>
              </a:spcBef>
            </a:pP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	void  push( int item ) {</a:t>
            </a:r>
          </a:p>
          <a:p>
            <a:pPr>
              <a:spcBef>
                <a:spcPts val="600"/>
              </a:spcBef>
            </a:pP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sz="1400" b="1" i="1">
                <a:solidFill>
                  <a:schemeClr val="tx2"/>
                </a:solidFill>
                <a:latin typeface="Trebuchet MS" pitchFamily="34" charset="0"/>
              </a:rPr>
              <a:t>      </a:t>
            </a:r>
            <a:r>
              <a:rPr lang="en-US" sz="1400" b="1" i="1">
                <a:solidFill>
                  <a:srgbClr val="339966"/>
                </a:solidFill>
                <a:latin typeface="Trebuchet MS" pitchFamily="34" charset="0"/>
              </a:rPr>
              <a:t>// code</a:t>
            </a:r>
            <a:endParaRPr lang="en-US" sz="1600" b="1" i="1">
              <a:solidFill>
                <a:srgbClr val="339966"/>
              </a:solidFill>
              <a:latin typeface="Trebuchet MS" pitchFamily="34" charset="0"/>
            </a:endParaRPr>
          </a:p>
          <a:p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	}</a:t>
            </a:r>
          </a:p>
          <a:p>
            <a:pPr>
              <a:spcBef>
                <a:spcPts val="600"/>
              </a:spcBef>
            </a:pP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sz="1600" b="1" i="1">
                <a:solidFill>
                  <a:srgbClr val="C00000"/>
                </a:solidFill>
                <a:latin typeface="Trebuchet MS" pitchFamily="34" charset="0"/>
              </a:rPr>
              <a:t>//   method pop() not defined. Compiler generates error</a:t>
            </a:r>
          </a:p>
          <a:p>
            <a:r>
              <a:rPr lang="en-US" sz="1600" b="1">
                <a:solidFill>
                  <a:srgbClr val="C00000"/>
                </a:solidFill>
                <a:latin typeface="Trebuchet MS" pitchFamily="34" charset="0"/>
              </a:rPr>
              <a:t>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Basics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1488" y="1301750"/>
            <a:ext cx="7702550" cy="4016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2400" b="1" dirty="0">
                <a:solidFill>
                  <a:srgbClr val="FF0000"/>
                </a:solidFill>
              </a:rPr>
              <a:t>What is a </a:t>
            </a:r>
            <a:r>
              <a:rPr lang="en-IN" sz="2400" b="1" dirty="0">
                <a:solidFill>
                  <a:srgbClr val="0000FF"/>
                </a:solidFill>
              </a:rPr>
              <a:t>abstract</a:t>
            </a:r>
            <a:r>
              <a:rPr lang="en-IN" sz="2400" b="1" dirty="0">
                <a:solidFill>
                  <a:srgbClr val="FF0000"/>
                </a:solidFill>
              </a:rPr>
              <a:t> method?</a:t>
            </a:r>
          </a:p>
        </p:txBody>
      </p:sp>
      <p:sp>
        <p:nvSpPr>
          <p:cNvPr id="12292" name="TextBox 16"/>
          <p:cNvSpPr txBox="1">
            <a:spLocks noChangeArrowheads="1"/>
          </p:cNvSpPr>
          <p:nvPr/>
        </p:nvSpPr>
        <p:spPr bwMode="auto">
          <a:xfrm>
            <a:off x="788988" y="2355850"/>
            <a:ext cx="62769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b="1">
                <a:solidFill>
                  <a:schemeClr val="tx2"/>
                </a:solidFill>
              </a:rPr>
              <a:t>A method that has </a:t>
            </a:r>
            <a:r>
              <a:rPr lang="en-IN" b="1">
                <a:solidFill>
                  <a:srgbClr val="FF0000"/>
                </a:solidFill>
              </a:rPr>
              <a:t>No</a:t>
            </a:r>
            <a:r>
              <a:rPr lang="en-IN" b="1">
                <a:solidFill>
                  <a:schemeClr val="tx2"/>
                </a:solidFill>
              </a:rPr>
              <a:t> body and ends with semicolon</a:t>
            </a:r>
          </a:p>
        </p:txBody>
      </p:sp>
      <p:sp>
        <p:nvSpPr>
          <p:cNvPr id="12293" name="TextBox 17"/>
          <p:cNvSpPr txBox="1">
            <a:spLocks noChangeArrowheads="1"/>
          </p:cNvSpPr>
          <p:nvPr/>
        </p:nvSpPr>
        <p:spPr bwMode="auto">
          <a:xfrm>
            <a:off x="803275" y="3117850"/>
            <a:ext cx="677545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b="1">
                <a:solidFill>
                  <a:srgbClr val="0000FF"/>
                </a:solidFill>
              </a:rPr>
              <a:t>Example</a:t>
            </a:r>
            <a:r>
              <a:rPr lang="en-IN">
                <a:solidFill>
                  <a:schemeClr val="tx2"/>
                </a:solidFill>
              </a:rPr>
              <a:t>:</a:t>
            </a:r>
          </a:p>
          <a:p>
            <a:endParaRPr lang="en-IN">
              <a:solidFill>
                <a:schemeClr val="tx2"/>
              </a:solidFill>
            </a:endParaRPr>
          </a:p>
          <a:p>
            <a:r>
              <a:rPr lang="en-IN" sz="2000" b="1">
                <a:solidFill>
                  <a:srgbClr val="FF0000"/>
                </a:solidFill>
                <a:latin typeface="Consolas" pitchFamily="49" charset="0"/>
              </a:rPr>
              <a:t>abstract</a:t>
            </a:r>
            <a:r>
              <a:rPr lang="en-IN" sz="2000" b="1">
                <a:solidFill>
                  <a:schemeClr val="tx2"/>
                </a:solidFill>
                <a:latin typeface="Consolas" pitchFamily="49" charset="0"/>
              </a:rPr>
              <a:t> void show() 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4"/>
          <p:cNvSpPr>
            <a:spLocks noGrp="1"/>
          </p:cNvSpPr>
          <p:nvPr>
            <p:ph idx="1"/>
          </p:nvPr>
        </p:nvSpPr>
        <p:spPr>
          <a:xfrm>
            <a:off x="49213" y="1074738"/>
            <a:ext cx="8447087" cy="1858962"/>
          </a:xfrm>
        </p:spPr>
        <p:txBody>
          <a:bodyPr/>
          <a:lstStyle/>
          <a:p>
            <a:r>
              <a:rPr lang="en-IN"/>
              <a:t>When one of the abstract method of interface is not implemented in the sub-class, compiler generates an error.</a:t>
            </a:r>
          </a:p>
        </p:txBody>
      </p:sp>
      <p:sp>
        <p:nvSpPr>
          <p:cNvPr id="4915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mtClean="0"/>
              <a:t>Restrictions of interfaces</a:t>
            </a:r>
            <a:endParaRPr lang="en-US" smtClean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384175" y="1938338"/>
            <a:ext cx="7939088" cy="41084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>
              <a:spcBef>
                <a:spcPts val="1200"/>
              </a:spcBef>
            </a:pPr>
            <a:r>
              <a:rPr lang="en-US" b="1" i="1">
                <a:solidFill>
                  <a:srgbClr val="0000FF"/>
                </a:solidFill>
                <a:latin typeface="Trebuchet MS" pitchFamily="34" charset="0"/>
              </a:rPr>
              <a:t>interface</a:t>
            </a:r>
            <a:r>
              <a:rPr lang="en-US" sz="1600" b="1">
                <a:latin typeface="Trebuchet MS" pitchFamily="34" charset="0"/>
              </a:rPr>
              <a:t>  </a:t>
            </a:r>
            <a:r>
              <a:rPr lang="en-US" b="1">
                <a:solidFill>
                  <a:srgbClr val="FF0000"/>
                </a:solidFill>
                <a:latin typeface="Trebuchet MS" pitchFamily="34" charset="0"/>
              </a:rPr>
              <a:t>Stack </a:t>
            </a:r>
            <a:r>
              <a:rPr lang="en-US" sz="1600" b="1">
                <a:latin typeface="Trebuchet MS" pitchFamily="34" charset="0"/>
              </a:rPr>
              <a:t>{  </a:t>
            </a:r>
          </a:p>
          <a:p>
            <a:pPr lvl="1">
              <a:spcBef>
                <a:spcPts val="1200"/>
              </a:spcBef>
            </a:pPr>
            <a:r>
              <a:rPr lang="en-US" sz="1600" b="1">
                <a:latin typeface="Trebuchet MS" pitchFamily="34" charset="0"/>
              </a:rPr>
              <a:t>	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void push( int item ) ;</a:t>
            </a:r>
            <a:endParaRPr lang="en-US" b="1" i="1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i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int  pop();</a:t>
            </a:r>
          </a:p>
          <a:p>
            <a:pPr lvl="1"/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	int  MAX = 3;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  <a:cs typeface="Courier New" pitchFamily="49" charset="0"/>
              </a:rPr>
              <a:t>	</a:t>
            </a:r>
            <a:endParaRPr lang="en-US" b="1" i="1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solidFill>
                  <a:schemeClr val="tx2"/>
                </a:solidFill>
                <a:latin typeface="Trebuchet MS" pitchFamily="34" charset="0"/>
              </a:rPr>
              <a:t>} </a:t>
            </a:r>
          </a:p>
          <a:p>
            <a:pPr>
              <a:spcBef>
                <a:spcPts val="1200"/>
              </a:spcBef>
            </a:pPr>
            <a:r>
              <a:rPr lang="en-US" b="1">
                <a:solidFill>
                  <a:srgbClr val="3333FF"/>
                </a:solidFill>
                <a:latin typeface="Trebuchet MS" pitchFamily="34" charset="0"/>
              </a:rPr>
              <a:t>class</a:t>
            </a:r>
            <a:r>
              <a:rPr lang="en-US" b="1">
                <a:solidFill>
                  <a:srgbClr val="FF0000"/>
                </a:solidFill>
                <a:latin typeface="Trebuchet MS" pitchFamily="34" charset="0"/>
              </a:rPr>
              <a:t>  StackMaster </a:t>
            </a:r>
            <a:r>
              <a:rPr lang="en-US" b="1">
                <a:solidFill>
                  <a:srgbClr val="0000FF"/>
                </a:solidFill>
                <a:latin typeface="Trebuchet MS" pitchFamily="34" charset="0"/>
              </a:rPr>
              <a:t>implements </a:t>
            </a:r>
            <a:r>
              <a:rPr lang="en-US" b="1">
                <a:solidFill>
                  <a:srgbClr val="FF0000"/>
                </a:solidFill>
                <a:latin typeface="Trebuchet MS" pitchFamily="34" charset="0"/>
              </a:rPr>
              <a:t>Stack  </a:t>
            </a: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{</a:t>
            </a:r>
          </a:p>
          <a:p>
            <a:pPr>
              <a:spcBef>
                <a:spcPts val="1200"/>
              </a:spcBef>
            </a:pPr>
            <a:r>
              <a:rPr lang="en-US" sz="1600" b="1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int  top = -1;</a:t>
            </a:r>
          </a:p>
          <a:p>
            <a:pPr>
              <a:spcBef>
                <a:spcPts val="600"/>
              </a:spcBef>
            </a:pP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	void  push( int item ) {</a:t>
            </a:r>
          </a:p>
          <a:p>
            <a:pPr>
              <a:spcBef>
                <a:spcPts val="600"/>
              </a:spcBef>
            </a:pP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sz="1400" b="1" i="1">
                <a:solidFill>
                  <a:schemeClr val="tx2"/>
                </a:solidFill>
                <a:latin typeface="Trebuchet MS" pitchFamily="34" charset="0"/>
              </a:rPr>
              <a:t>      </a:t>
            </a:r>
            <a:r>
              <a:rPr lang="en-US" sz="1400" b="1" i="1">
                <a:solidFill>
                  <a:srgbClr val="339966"/>
                </a:solidFill>
                <a:latin typeface="Trebuchet MS" pitchFamily="34" charset="0"/>
              </a:rPr>
              <a:t>// code</a:t>
            </a:r>
            <a:endParaRPr lang="en-US" sz="1600" b="1" i="1">
              <a:solidFill>
                <a:srgbClr val="339966"/>
              </a:solidFill>
              <a:latin typeface="Trebuchet MS" pitchFamily="34" charset="0"/>
            </a:endParaRPr>
          </a:p>
          <a:p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	}</a:t>
            </a:r>
          </a:p>
          <a:p>
            <a:pPr>
              <a:spcBef>
                <a:spcPts val="600"/>
              </a:spcBef>
            </a:pP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sz="1600" b="1" i="1">
                <a:solidFill>
                  <a:srgbClr val="C00000"/>
                </a:solidFill>
                <a:latin typeface="Trebuchet MS" pitchFamily="34" charset="0"/>
              </a:rPr>
              <a:t>//   method pop() not defined. </a:t>
            </a:r>
            <a:r>
              <a:rPr lang="en-US" sz="1600" b="1" i="1">
                <a:solidFill>
                  <a:srgbClr val="00B050"/>
                </a:solidFill>
                <a:latin typeface="Trebuchet MS" pitchFamily="34" charset="0"/>
              </a:rPr>
              <a:t>Compiler generates error</a:t>
            </a:r>
          </a:p>
          <a:p>
            <a:r>
              <a:rPr lang="en-US" sz="1600" b="1">
                <a:solidFill>
                  <a:srgbClr val="C00000"/>
                </a:solidFill>
                <a:latin typeface="Trebuchet MS" pitchFamily="34" charset="0"/>
              </a:rPr>
              <a:t>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4"/>
          <p:cNvSpPr>
            <a:spLocks noGrp="1"/>
          </p:cNvSpPr>
          <p:nvPr>
            <p:ph idx="1"/>
          </p:nvPr>
        </p:nvSpPr>
        <p:spPr>
          <a:xfrm>
            <a:off x="49213" y="1074738"/>
            <a:ext cx="8447087" cy="1858962"/>
          </a:xfrm>
        </p:spPr>
        <p:txBody>
          <a:bodyPr/>
          <a:lstStyle/>
          <a:p>
            <a:r>
              <a:rPr lang="en-IN"/>
              <a:t>When one of the abstract method of interface is not implemented in the sub-class, compiler generates an error.</a:t>
            </a:r>
          </a:p>
        </p:txBody>
      </p:sp>
      <p:sp>
        <p:nvSpPr>
          <p:cNvPr id="5017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mtClean="0"/>
              <a:t>Restrictions of interfaces</a:t>
            </a:r>
            <a:endParaRPr lang="en-US" smtClean="0"/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384175" y="1938338"/>
            <a:ext cx="7939088" cy="41084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>
              <a:spcBef>
                <a:spcPts val="1200"/>
              </a:spcBef>
            </a:pPr>
            <a:r>
              <a:rPr lang="en-US" b="1" i="1">
                <a:solidFill>
                  <a:srgbClr val="0000FF"/>
                </a:solidFill>
                <a:latin typeface="Trebuchet MS" pitchFamily="34" charset="0"/>
              </a:rPr>
              <a:t>interface</a:t>
            </a:r>
            <a:r>
              <a:rPr lang="en-US" sz="1600" b="1">
                <a:latin typeface="Trebuchet MS" pitchFamily="34" charset="0"/>
              </a:rPr>
              <a:t>  </a:t>
            </a:r>
            <a:r>
              <a:rPr lang="en-US" b="1">
                <a:solidFill>
                  <a:srgbClr val="FF0000"/>
                </a:solidFill>
                <a:latin typeface="Trebuchet MS" pitchFamily="34" charset="0"/>
              </a:rPr>
              <a:t>Stack </a:t>
            </a:r>
            <a:r>
              <a:rPr lang="en-US" sz="1600" b="1">
                <a:latin typeface="Trebuchet MS" pitchFamily="34" charset="0"/>
              </a:rPr>
              <a:t>{  </a:t>
            </a:r>
          </a:p>
          <a:p>
            <a:pPr lvl="1">
              <a:spcBef>
                <a:spcPts val="1200"/>
              </a:spcBef>
            </a:pPr>
            <a:r>
              <a:rPr lang="en-US" sz="1600" b="1">
                <a:latin typeface="Trebuchet MS" pitchFamily="34" charset="0"/>
              </a:rPr>
              <a:t>	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void push( int item ) ;</a:t>
            </a:r>
            <a:endParaRPr lang="en-US" b="1" i="1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i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int  pop();</a:t>
            </a:r>
          </a:p>
          <a:p>
            <a:pPr lvl="1"/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	int  MAX = 3;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  <a:cs typeface="Courier New" pitchFamily="49" charset="0"/>
              </a:rPr>
              <a:t>	</a:t>
            </a:r>
            <a:endParaRPr lang="en-US" b="1" i="1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solidFill>
                  <a:schemeClr val="tx2"/>
                </a:solidFill>
                <a:latin typeface="Trebuchet MS" pitchFamily="34" charset="0"/>
              </a:rPr>
              <a:t>} </a:t>
            </a:r>
          </a:p>
          <a:p>
            <a:pPr>
              <a:spcBef>
                <a:spcPts val="1200"/>
              </a:spcBef>
            </a:pPr>
            <a:r>
              <a:rPr lang="en-US" b="1">
                <a:solidFill>
                  <a:srgbClr val="FF0000"/>
                </a:solidFill>
                <a:latin typeface="Trebuchet MS" pitchFamily="34" charset="0"/>
              </a:rPr>
              <a:t>abstract</a:t>
            </a:r>
            <a:r>
              <a:rPr lang="en-US" b="1">
                <a:solidFill>
                  <a:srgbClr val="3333FF"/>
                </a:solidFill>
                <a:latin typeface="Trebuchet MS" pitchFamily="34" charset="0"/>
              </a:rPr>
              <a:t>  class</a:t>
            </a:r>
            <a:r>
              <a:rPr lang="en-US" b="1">
                <a:solidFill>
                  <a:srgbClr val="FF0000"/>
                </a:solidFill>
                <a:latin typeface="Trebuchet MS" pitchFamily="34" charset="0"/>
              </a:rPr>
              <a:t>  StackMaster </a:t>
            </a:r>
            <a:r>
              <a:rPr lang="en-US" b="1">
                <a:solidFill>
                  <a:srgbClr val="0000FF"/>
                </a:solidFill>
                <a:latin typeface="Trebuchet MS" pitchFamily="34" charset="0"/>
              </a:rPr>
              <a:t>implements </a:t>
            </a:r>
            <a:r>
              <a:rPr lang="en-US" b="1">
                <a:solidFill>
                  <a:srgbClr val="FF0000"/>
                </a:solidFill>
                <a:latin typeface="Trebuchet MS" pitchFamily="34" charset="0"/>
              </a:rPr>
              <a:t>Stack  </a:t>
            </a:r>
            <a:r>
              <a:rPr lang="en-US" b="1">
                <a:solidFill>
                  <a:schemeClr val="tx2"/>
                </a:solidFill>
                <a:latin typeface="Trebuchet MS" pitchFamily="34" charset="0"/>
              </a:rPr>
              <a:t>{</a:t>
            </a:r>
          </a:p>
          <a:p>
            <a:pPr>
              <a:spcBef>
                <a:spcPts val="1200"/>
              </a:spcBef>
            </a:pPr>
            <a:r>
              <a:rPr lang="en-US" sz="1600" b="1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int  top = -1;</a:t>
            </a:r>
          </a:p>
          <a:p>
            <a:pPr>
              <a:spcBef>
                <a:spcPts val="600"/>
              </a:spcBef>
            </a:pP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	void  push( int item ) {</a:t>
            </a:r>
          </a:p>
          <a:p>
            <a:pPr>
              <a:spcBef>
                <a:spcPts val="600"/>
              </a:spcBef>
            </a:pP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sz="1400" b="1" i="1">
                <a:solidFill>
                  <a:schemeClr val="tx2"/>
                </a:solidFill>
                <a:latin typeface="Trebuchet MS" pitchFamily="34" charset="0"/>
              </a:rPr>
              <a:t>      </a:t>
            </a:r>
            <a:r>
              <a:rPr lang="en-US" sz="1400" b="1" i="1">
                <a:solidFill>
                  <a:srgbClr val="339966"/>
                </a:solidFill>
                <a:latin typeface="Trebuchet MS" pitchFamily="34" charset="0"/>
              </a:rPr>
              <a:t>// code</a:t>
            </a:r>
            <a:endParaRPr lang="en-US" sz="1600" b="1" i="1">
              <a:solidFill>
                <a:srgbClr val="339966"/>
              </a:solidFill>
              <a:latin typeface="Trebuchet MS" pitchFamily="34" charset="0"/>
            </a:endParaRPr>
          </a:p>
          <a:p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	}</a:t>
            </a:r>
          </a:p>
          <a:p>
            <a:pPr>
              <a:spcBef>
                <a:spcPts val="600"/>
              </a:spcBef>
            </a:pP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sz="1600" b="1" i="1">
                <a:solidFill>
                  <a:srgbClr val="C00000"/>
                </a:solidFill>
                <a:latin typeface="Trebuchet MS" pitchFamily="34" charset="0"/>
              </a:rPr>
              <a:t>//   method pop() not defined.     </a:t>
            </a:r>
            <a:r>
              <a:rPr lang="en-US" sz="1600" b="1" i="1">
                <a:solidFill>
                  <a:srgbClr val="00B050"/>
                </a:solidFill>
                <a:latin typeface="Trebuchet MS" pitchFamily="34" charset="0"/>
              </a:rPr>
              <a:t>No error</a:t>
            </a:r>
          </a:p>
          <a:p>
            <a:r>
              <a:rPr lang="en-US" sz="1600" b="1">
                <a:solidFill>
                  <a:srgbClr val="C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193675" y="4405313"/>
            <a:ext cx="1052513" cy="471487"/>
          </a:xfrm>
          <a:prstGeom prst="wedgeRectCallout">
            <a:avLst>
              <a:gd name="adj1" fmla="val 9430"/>
              <a:gd name="adj2" fmla="val -143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add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mtClean="0"/>
              <a:t>implement class diagram</a:t>
            </a:r>
            <a:endParaRPr lang="en-US" smtClean="0"/>
          </a:p>
        </p:txBody>
      </p:sp>
      <p:sp>
        <p:nvSpPr>
          <p:cNvPr id="51203" name="Content Placeholder 5"/>
          <p:cNvSpPr>
            <a:spLocks noGrp="1"/>
          </p:cNvSpPr>
          <p:nvPr>
            <p:ph idx="1"/>
          </p:nvPr>
        </p:nvSpPr>
        <p:spPr>
          <a:xfrm>
            <a:off x="266700" y="1219200"/>
            <a:ext cx="8447088" cy="4953000"/>
          </a:xfrm>
        </p:spPr>
        <p:txBody>
          <a:bodyPr/>
          <a:lstStyle/>
          <a:p>
            <a:endParaRPr/>
          </a:p>
        </p:txBody>
      </p:sp>
      <p:pic>
        <p:nvPicPr>
          <p:cNvPr id="51204" name="Picture 2" descr="Facade Pattern UML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0525" y="1266825"/>
            <a:ext cx="8509000" cy="464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22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mtClean="0"/>
              <a:t>implement class diagram</a:t>
            </a:r>
            <a:endParaRPr lang="en-US" smtClean="0"/>
          </a:p>
        </p:txBody>
      </p:sp>
      <p:sp>
        <p:nvSpPr>
          <p:cNvPr id="52228" name="Content Placeholder 5"/>
          <p:cNvSpPr>
            <a:spLocks noGrp="1"/>
          </p:cNvSpPr>
          <p:nvPr>
            <p:ph idx="1"/>
          </p:nvPr>
        </p:nvSpPr>
        <p:spPr>
          <a:xfrm>
            <a:off x="266700" y="527050"/>
            <a:ext cx="3736975" cy="744538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sz="1200"/>
              <a:t>public interface Shape { 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sz="1200"/>
              <a:t>	void draw(); 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sz="1200"/>
              <a:t>}</a:t>
            </a:r>
          </a:p>
        </p:txBody>
      </p:sp>
      <p:sp>
        <p:nvSpPr>
          <p:cNvPr id="52229" name="Content Placeholder 5"/>
          <p:cNvSpPr txBox="1">
            <a:spLocks/>
          </p:cNvSpPr>
          <p:nvPr/>
        </p:nvSpPr>
        <p:spPr bwMode="auto">
          <a:xfrm>
            <a:off x="193675" y="1620838"/>
            <a:ext cx="3795713" cy="11223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228600" indent="-228600" defTabSz="685800" eaLnBrk="0" hangingPunct="0">
              <a:lnSpc>
                <a:spcPct val="90000"/>
              </a:lnSpc>
              <a:spcBef>
                <a:spcPts val="1800"/>
              </a:spcBef>
              <a:buClr>
                <a:srgbClr val="CC0099"/>
              </a:buClr>
              <a:buSzPct val="75000"/>
            </a:pPr>
            <a:r>
              <a:rPr lang="en-US" sz="1200" b="1">
                <a:solidFill>
                  <a:schemeClr val="tx2"/>
                </a:solidFill>
                <a:latin typeface="Trebuchet MS" pitchFamily="34" charset="0"/>
              </a:rPr>
              <a:t>public class Rectangle implements Shape {</a:t>
            </a:r>
          </a:p>
          <a:p>
            <a:pPr marL="228600" indent="-228600" defTabSz="685800" eaLnBrk="0" hangingPunct="0">
              <a:lnSpc>
                <a:spcPct val="90000"/>
              </a:lnSpc>
              <a:spcBef>
                <a:spcPts val="600"/>
              </a:spcBef>
              <a:buClr>
                <a:srgbClr val="CC0099"/>
              </a:buClr>
              <a:buSzPct val="75000"/>
            </a:pPr>
            <a:r>
              <a:rPr lang="en-US" sz="1200" b="1">
                <a:solidFill>
                  <a:schemeClr val="tx2"/>
                </a:solidFill>
                <a:latin typeface="Trebuchet MS" pitchFamily="34" charset="0"/>
              </a:rPr>
              <a:t>	public void draw() { 				</a:t>
            </a:r>
            <a:r>
              <a:rPr lang="en-US" sz="1100" b="1">
                <a:solidFill>
                  <a:schemeClr val="tx2"/>
                </a:solidFill>
                <a:latin typeface="Trebuchet MS" pitchFamily="34" charset="0"/>
              </a:rPr>
              <a:t>System.out.println("Rectangle::draw()"); </a:t>
            </a:r>
            <a:endParaRPr lang="en-US" sz="1200" b="1">
              <a:solidFill>
                <a:schemeClr val="tx2"/>
              </a:solidFill>
              <a:latin typeface="Trebuchet MS" pitchFamily="34" charset="0"/>
            </a:endParaRPr>
          </a:p>
          <a:p>
            <a:pPr marL="228600" indent="-228600" defTabSz="685800" eaLnBrk="0" hangingPunct="0">
              <a:lnSpc>
                <a:spcPct val="90000"/>
              </a:lnSpc>
              <a:spcBef>
                <a:spcPts val="600"/>
              </a:spcBef>
              <a:buClr>
                <a:srgbClr val="CC0099"/>
              </a:buClr>
              <a:buSzPct val="75000"/>
            </a:pPr>
            <a:r>
              <a:rPr lang="en-US" sz="1200" b="1">
                <a:solidFill>
                  <a:schemeClr val="tx2"/>
                </a:solidFill>
                <a:latin typeface="Trebuchet MS" pitchFamily="34" charset="0"/>
              </a:rPr>
              <a:t>   } </a:t>
            </a:r>
          </a:p>
          <a:p>
            <a:pPr marL="228600" indent="-228600" defTabSz="685800" eaLnBrk="0" hangingPunct="0">
              <a:lnSpc>
                <a:spcPct val="90000"/>
              </a:lnSpc>
              <a:spcBef>
                <a:spcPts val="600"/>
              </a:spcBef>
              <a:buClr>
                <a:srgbClr val="CC0099"/>
              </a:buClr>
              <a:buSzPct val="75000"/>
            </a:pPr>
            <a:r>
              <a:rPr lang="en-US" sz="1200" b="1">
                <a:solidFill>
                  <a:schemeClr val="tx2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52230" name="Content Placeholder 5"/>
          <p:cNvSpPr txBox="1">
            <a:spLocks/>
          </p:cNvSpPr>
          <p:nvPr/>
        </p:nvSpPr>
        <p:spPr bwMode="auto">
          <a:xfrm>
            <a:off x="4405313" y="471488"/>
            <a:ext cx="4184650" cy="42529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228600" indent="-228600" defTabSz="685800" eaLnBrk="0" hangingPunct="0">
              <a:lnSpc>
                <a:spcPct val="90000"/>
              </a:lnSpc>
              <a:spcBef>
                <a:spcPts val="600"/>
              </a:spcBef>
              <a:buClr>
                <a:srgbClr val="CC0099"/>
              </a:buClr>
              <a:buSzPct val="75000"/>
            </a:pPr>
            <a:r>
              <a:rPr lang="en-US" sz="1200" b="1">
                <a:solidFill>
                  <a:schemeClr val="tx2"/>
                </a:solidFill>
                <a:latin typeface="Trebuchet MS" pitchFamily="34" charset="0"/>
              </a:rPr>
              <a:t>public class ShapeMaker { </a:t>
            </a:r>
          </a:p>
          <a:p>
            <a:pPr marL="228600" indent="-228600" defTabSz="685800" eaLnBrk="0" hangingPunct="0">
              <a:lnSpc>
                <a:spcPct val="90000"/>
              </a:lnSpc>
              <a:spcBef>
                <a:spcPts val="600"/>
              </a:spcBef>
              <a:buClr>
                <a:srgbClr val="CC0099"/>
              </a:buClr>
              <a:buSzPct val="75000"/>
            </a:pPr>
            <a:r>
              <a:rPr lang="en-US" sz="1200" b="1">
                <a:solidFill>
                  <a:schemeClr val="tx2"/>
                </a:solidFill>
                <a:latin typeface="Trebuchet MS" pitchFamily="34" charset="0"/>
              </a:rPr>
              <a:t>	private Shape circle; </a:t>
            </a:r>
          </a:p>
          <a:p>
            <a:pPr marL="228600" indent="-228600" defTabSz="685800" eaLnBrk="0" hangingPunct="0">
              <a:lnSpc>
                <a:spcPct val="90000"/>
              </a:lnSpc>
              <a:spcBef>
                <a:spcPts val="600"/>
              </a:spcBef>
              <a:buClr>
                <a:srgbClr val="CC0099"/>
              </a:buClr>
              <a:buSzPct val="75000"/>
            </a:pPr>
            <a:r>
              <a:rPr lang="en-US" sz="1200" b="1">
                <a:solidFill>
                  <a:schemeClr val="tx2"/>
                </a:solidFill>
                <a:latin typeface="Trebuchet MS" pitchFamily="34" charset="0"/>
              </a:rPr>
              <a:t>	private Shape rectangle; </a:t>
            </a:r>
          </a:p>
          <a:p>
            <a:pPr marL="228600" indent="-228600" defTabSz="685800" eaLnBrk="0" hangingPunct="0">
              <a:lnSpc>
                <a:spcPct val="90000"/>
              </a:lnSpc>
              <a:spcBef>
                <a:spcPts val="600"/>
              </a:spcBef>
              <a:buClr>
                <a:srgbClr val="CC0099"/>
              </a:buClr>
              <a:buSzPct val="75000"/>
            </a:pPr>
            <a:r>
              <a:rPr lang="en-US" sz="1200" b="1">
                <a:solidFill>
                  <a:schemeClr val="tx2"/>
                </a:solidFill>
                <a:latin typeface="Trebuchet MS" pitchFamily="34" charset="0"/>
              </a:rPr>
              <a:t>	private Shape square; </a:t>
            </a:r>
          </a:p>
          <a:p>
            <a:pPr marL="228600" indent="-228600" defTabSz="685800" eaLnBrk="0" hangingPunct="0">
              <a:lnSpc>
                <a:spcPct val="90000"/>
              </a:lnSpc>
              <a:spcBef>
                <a:spcPts val="600"/>
              </a:spcBef>
              <a:buClr>
                <a:srgbClr val="CC0099"/>
              </a:buClr>
              <a:buSzPct val="75000"/>
            </a:pPr>
            <a:r>
              <a:rPr lang="en-US" sz="1200" b="1">
                <a:solidFill>
                  <a:schemeClr val="tx2"/>
                </a:solidFill>
                <a:latin typeface="Trebuchet MS" pitchFamily="34" charset="0"/>
              </a:rPr>
              <a:t>	public ShapeMaker() { </a:t>
            </a:r>
          </a:p>
          <a:p>
            <a:pPr marL="228600" indent="-228600" defTabSz="685800" eaLnBrk="0" hangingPunct="0">
              <a:lnSpc>
                <a:spcPct val="90000"/>
              </a:lnSpc>
              <a:spcBef>
                <a:spcPts val="600"/>
              </a:spcBef>
              <a:buClr>
                <a:srgbClr val="CC0099"/>
              </a:buClr>
              <a:buSzPct val="75000"/>
            </a:pPr>
            <a:r>
              <a:rPr lang="en-US" sz="1200" b="1">
                <a:solidFill>
                  <a:schemeClr val="tx2"/>
                </a:solidFill>
                <a:latin typeface="Trebuchet MS" pitchFamily="34" charset="0"/>
              </a:rPr>
              <a:t>		circle = new Circle(); </a:t>
            </a:r>
          </a:p>
          <a:p>
            <a:pPr marL="228600" indent="-228600" defTabSz="685800" eaLnBrk="0" hangingPunct="0">
              <a:lnSpc>
                <a:spcPct val="90000"/>
              </a:lnSpc>
              <a:spcBef>
                <a:spcPts val="600"/>
              </a:spcBef>
              <a:buClr>
                <a:srgbClr val="CC0099"/>
              </a:buClr>
              <a:buSzPct val="75000"/>
            </a:pPr>
            <a:r>
              <a:rPr lang="en-US" sz="1200" b="1">
                <a:solidFill>
                  <a:schemeClr val="tx2"/>
                </a:solidFill>
                <a:latin typeface="Trebuchet MS" pitchFamily="34" charset="0"/>
              </a:rPr>
              <a:t>		rectangle = new Rectangle(); </a:t>
            </a:r>
          </a:p>
          <a:p>
            <a:pPr marL="228600" indent="-228600" defTabSz="685800" eaLnBrk="0" hangingPunct="0">
              <a:lnSpc>
                <a:spcPct val="90000"/>
              </a:lnSpc>
              <a:spcBef>
                <a:spcPts val="600"/>
              </a:spcBef>
              <a:buClr>
                <a:srgbClr val="CC0099"/>
              </a:buClr>
              <a:buSzPct val="75000"/>
            </a:pPr>
            <a:r>
              <a:rPr lang="en-US" sz="1200" b="1">
                <a:solidFill>
                  <a:schemeClr val="tx2"/>
                </a:solidFill>
                <a:latin typeface="Trebuchet MS" pitchFamily="34" charset="0"/>
              </a:rPr>
              <a:t>		square = new Square(); </a:t>
            </a:r>
          </a:p>
          <a:p>
            <a:pPr marL="228600" indent="-228600" defTabSz="685800" eaLnBrk="0" hangingPunct="0">
              <a:lnSpc>
                <a:spcPct val="90000"/>
              </a:lnSpc>
              <a:buClr>
                <a:srgbClr val="CC0099"/>
              </a:buClr>
              <a:buSzPct val="75000"/>
            </a:pPr>
            <a:r>
              <a:rPr lang="en-US" sz="1200" b="1">
                <a:solidFill>
                  <a:schemeClr val="tx2"/>
                </a:solidFill>
                <a:latin typeface="Trebuchet MS" pitchFamily="34" charset="0"/>
              </a:rPr>
              <a:t>	} </a:t>
            </a:r>
          </a:p>
          <a:p>
            <a:pPr marL="228600" indent="-228600" defTabSz="685800" eaLnBrk="0" hangingPunct="0">
              <a:lnSpc>
                <a:spcPct val="90000"/>
              </a:lnSpc>
              <a:spcBef>
                <a:spcPts val="600"/>
              </a:spcBef>
              <a:buClr>
                <a:srgbClr val="CC0099"/>
              </a:buClr>
              <a:buSzPct val="75000"/>
            </a:pPr>
            <a:r>
              <a:rPr lang="en-US" sz="1200" b="1">
                <a:solidFill>
                  <a:schemeClr val="tx2"/>
                </a:solidFill>
                <a:latin typeface="Trebuchet MS" pitchFamily="34" charset="0"/>
              </a:rPr>
              <a:t>	public void drawCircle(){ </a:t>
            </a:r>
          </a:p>
          <a:p>
            <a:pPr marL="228600" indent="-228600" defTabSz="685800" eaLnBrk="0" hangingPunct="0">
              <a:lnSpc>
                <a:spcPct val="90000"/>
              </a:lnSpc>
              <a:spcBef>
                <a:spcPts val="600"/>
              </a:spcBef>
              <a:buClr>
                <a:srgbClr val="CC0099"/>
              </a:buClr>
              <a:buSzPct val="75000"/>
            </a:pPr>
            <a:r>
              <a:rPr lang="en-US" sz="1200" b="1">
                <a:solidFill>
                  <a:schemeClr val="tx2"/>
                </a:solidFill>
                <a:latin typeface="Trebuchet MS" pitchFamily="34" charset="0"/>
              </a:rPr>
              <a:t>		circle.draw(); </a:t>
            </a:r>
          </a:p>
          <a:p>
            <a:pPr marL="228600" indent="-228600" defTabSz="685800" eaLnBrk="0" hangingPunct="0">
              <a:lnSpc>
                <a:spcPct val="90000"/>
              </a:lnSpc>
              <a:buClr>
                <a:srgbClr val="CC0099"/>
              </a:buClr>
              <a:buSzPct val="75000"/>
            </a:pPr>
            <a:r>
              <a:rPr lang="en-US" sz="1200" b="1">
                <a:solidFill>
                  <a:schemeClr val="tx2"/>
                </a:solidFill>
                <a:latin typeface="Trebuchet MS" pitchFamily="34" charset="0"/>
              </a:rPr>
              <a:t>	} </a:t>
            </a:r>
          </a:p>
          <a:p>
            <a:pPr marL="228600" indent="-228600" defTabSz="685800" eaLnBrk="0" hangingPunct="0">
              <a:lnSpc>
                <a:spcPct val="90000"/>
              </a:lnSpc>
              <a:spcBef>
                <a:spcPts val="600"/>
              </a:spcBef>
              <a:buClr>
                <a:srgbClr val="CC0099"/>
              </a:buClr>
              <a:buSzPct val="75000"/>
            </a:pPr>
            <a:r>
              <a:rPr lang="en-US" sz="1200" b="1">
                <a:solidFill>
                  <a:schemeClr val="tx2"/>
                </a:solidFill>
                <a:latin typeface="Trebuchet MS" pitchFamily="34" charset="0"/>
              </a:rPr>
              <a:t>	public void drawRectangle(){ </a:t>
            </a:r>
          </a:p>
          <a:p>
            <a:pPr marL="228600" indent="-228600" defTabSz="685800" eaLnBrk="0" hangingPunct="0">
              <a:lnSpc>
                <a:spcPct val="90000"/>
              </a:lnSpc>
              <a:spcBef>
                <a:spcPts val="600"/>
              </a:spcBef>
              <a:buClr>
                <a:srgbClr val="CC0099"/>
              </a:buClr>
              <a:buSzPct val="75000"/>
            </a:pPr>
            <a:r>
              <a:rPr lang="en-US" sz="1200" b="1">
                <a:solidFill>
                  <a:schemeClr val="tx2"/>
                </a:solidFill>
                <a:latin typeface="Trebuchet MS" pitchFamily="34" charset="0"/>
              </a:rPr>
              <a:t>		rectangle.draw(); </a:t>
            </a:r>
          </a:p>
          <a:p>
            <a:pPr marL="228600" indent="-228600" defTabSz="685800" eaLnBrk="0" hangingPunct="0">
              <a:lnSpc>
                <a:spcPct val="90000"/>
              </a:lnSpc>
              <a:buClr>
                <a:srgbClr val="CC0099"/>
              </a:buClr>
              <a:buSzPct val="75000"/>
            </a:pPr>
            <a:r>
              <a:rPr lang="en-US" sz="1200" b="1">
                <a:solidFill>
                  <a:schemeClr val="tx2"/>
                </a:solidFill>
                <a:latin typeface="Trebuchet MS" pitchFamily="34" charset="0"/>
              </a:rPr>
              <a:t>	} </a:t>
            </a:r>
          </a:p>
          <a:p>
            <a:pPr marL="228600" indent="-228600" defTabSz="685800" eaLnBrk="0" hangingPunct="0">
              <a:lnSpc>
                <a:spcPct val="90000"/>
              </a:lnSpc>
              <a:spcBef>
                <a:spcPts val="600"/>
              </a:spcBef>
              <a:buClr>
                <a:srgbClr val="CC0099"/>
              </a:buClr>
              <a:buSzPct val="75000"/>
            </a:pPr>
            <a:r>
              <a:rPr lang="en-US" sz="1200" b="1">
                <a:solidFill>
                  <a:schemeClr val="tx2"/>
                </a:solidFill>
                <a:latin typeface="Trebuchet MS" pitchFamily="34" charset="0"/>
              </a:rPr>
              <a:t>	public void drawSquare(){ </a:t>
            </a:r>
          </a:p>
          <a:p>
            <a:pPr marL="228600" indent="-228600" defTabSz="685800" eaLnBrk="0" hangingPunct="0">
              <a:lnSpc>
                <a:spcPct val="90000"/>
              </a:lnSpc>
              <a:spcBef>
                <a:spcPts val="600"/>
              </a:spcBef>
              <a:buClr>
                <a:srgbClr val="CC0099"/>
              </a:buClr>
              <a:buSzPct val="75000"/>
            </a:pPr>
            <a:r>
              <a:rPr lang="en-US" sz="1200" b="1">
                <a:solidFill>
                  <a:schemeClr val="tx2"/>
                </a:solidFill>
                <a:latin typeface="Trebuchet MS" pitchFamily="34" charset="0"/>
              </a:rPr>
              <a:t>		square.draw(); </a:t>
            </a:r>
          </a:p>
          <a:p>
            <a:pPr marL="228600" indent="-228600" defTabSz="685800" eaLnBrk="0" hangingPunct="0">
              <a:lnSpc>
                <a:spcPct val="90000"/>
              </a:lnSpc>
              <a:buClr>
                <a:srgbClr val="CC0099"/>
              </a:buClr>
              <a:buSzPct val="75000"/>
            </a:pPr>
            <a:r>
              <a:rPr lang="en-US" sz="1200" b="1">
                <a:solidFill>
                  <a:schemeClr val="tx2"/>
                </a:solidFill>
                <a:latin typeface="Trebuchet MS" pitchFamily="34" charset="0"/>
              </a:rPr>
              <a:t>	} </a:t>
            </a:r>
          </a:p>
          <a:p>
            <a:pPr marL="228600" indent="-228600" defTabSz="685800" eaLnBrk="0" hangingPunct="0">
              <a:lnSpc>
                <a:spcPct val="90000"/>
              </a:lnSpc>
              <a:buClr>
                <a:srgbClr val="CC0099"/>
              </a:buClr>
              <a:buSzPct val="75000"/>
            </a:pPr>
            <a:r>
              <a:rPr lang="en-US" sz="1200" b="1">
                <a:solidFill>
                  <a:schemeClr val="tx2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52231" name="Content Placeholder 5"/>
          <p:cNvSpPr txBox="1">
            <a:spLocks/>
          </p:cNvSpPr>
          <p:nvPr/>
        </p:nvSpPr>
        <p:spPr bwMode="auto">
          <a:xfrm>
            <a:off x="166688" y="3186113"/>
            <a:ext cx="3795712" cy="11223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228600" indent="-228600" defTabSz="685800" eaLnBrk="0" hangingPunct="0">
              <a:lnSpc>
                <a:spcPct val="90000"/>
              </a:lnSpc>
              <a:spcBef>
                <a:spcPts val="1800"/>
              </a:spcBef>
              <a:buClr>
                <a:srgbClr val="CC0099"/>
              </a:buClr>
              <a:buSzPct val="75000"/>
            </a:pPr>
            <a:r>
              <a:rPr lang="en-US" sz="1200" b="1">
                <a:solidFill>
                  <a:schemeClr val="tx2"/>
                </a:solidFill>
                <a:latin typeface="Trebuchet MS" pitchFamily="34" charset="0"/>
              </a:rPr>
              <a:t>public class Square implements Shape {</a:t>
            </a:r>
          </a:p>
          <a:p>
            <a:pPr marL="228600" indent="-228600" defTabSz="685800" eaLnBrk="0" hangingPunct="0">
              <a:lnSpc>
                <a:spcPct val="90000"/>
              </a:lnSpc>
              <a:spcBef>
                <a:spcPts val="600"/>
              </a:spcBef>
              <a:buClr>
                <a:srgbClr val="CC0099"/>
              </a:buClr>
              <a:buSzPct val="75000"/>
            </a:pPr>
            <a:r>
              <a:rPr lang="en-US" sz="1200" b="1">
                <a:solidFill>
                  <a:schemeClr val="tx2"/>
                </a:solidFill>
                <a:latin typeface="Trebuchet MS" pitchFamily="34" charset="0"/>
              </a:rPr>
              <a:t>	public void draw() { 				</a:t>
            </a:r>
            <a:r>
              <a:rPr lang="en-US" sz="1100" b="1">
                <a:solidFill>
                  <a:schemeClr val="tx2"/>
                </a:solidFill>
                <a:latin typeface="Trebuchet MS" pitchFamily="34" charset="0"/>
              </a:rPr>
              <a:t>System.out.println(“Square::draw()"); </a:t>
            </a:r>
            <a:endParaRPr lang="en-US" sz="1200" b="1">
              <a:solidFill>
                <a:schemeClr val="tx2"/>
              </a:solidFill>
              <a:latin typeface="Trebuchet MS" pitchFamily="34" charset="0"/>
            </a:endParaRPr>
          </a:p>
          <a:p>
            <a:pPr marL="228600" indent="-228600" defTabSz="685800" eaLnBrk="0" hangingPunct="0">
              <a:lnSpc>
                <a:spcPct val="90000"/>
              </a:lnSpc>
              <a:spcBef>
                <a:spcPts val="600"/>
              </a:spcBef>
              <a:buClr>
                <a:srgbClr val="CC0099"/>
              </a:buClr>
              <a:buSzPct val="75000"/>
            </a:pPr>
            <a:r>
              <a:rPr lang="en-US" sz="1200" b="1">
                <a:solidFill>
                  <a:schemeClr val="tx2"/>
                </a:solidFill>
                <a:latin typeface="Trebuchet MS" pitchFamily="34" charset="0"/>
              </a:rPr>
              <a:t>   } </a:t>
            </a:r>
          </a:p>
          <a:p>
            <a:pPr marL="228600" indent="-228600" defTabSz="685800" eaLnBrk="0" hangingPunct="0">
              <a:lnSpc>
                <a:spcPct val="90000"/>
              </a:lnSpc>
              <a:spcBef>
                <a:spcPts val="600"/>
              </a:spcBef>
              <a:buClr>
                <a:srgbClr val="CC0099"/>
              </a:buClr>
              <a:buSzPct val="75000"/>
            </a:pPr>
            <a:r>
              <a:rPr lang="en-US" sz="1200" b="1">
                <a:solidFill>
                  <a:schemeClr val="tx2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52232" name="Content Placeholder 5"/>
          <p:cNvSpPr txBox="1">
            <a:spLocks/>
          </p:cNvSpPr>
          <p:nvPr/>
        </p:nvSpPr>
        <p:spPr bwMode="auto">
          <a:xfrm>
            <a:off x="179388" y="4779963"/>
            <a:ext cx="3797300" cy="11223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228600" indent="-228600" defTabSz="685800" eaLnBrk="0" hangingPunct="0">
              <a:lnSpc>
                <a:spcPct val="90000"/>
              </a:lnSpc>
              <a:spcBef>
                <a:spcPts val="1800"/>
              </a:spcBef>
              <a:buClr>
                <a:srgbClr val="CC0099"/>
              </a:buClr>
              <a:buSzPct val="75000"/>
            </a:pPr>
            <a:r>
              <a:rPr lang="en-US" sz="1200" b="1">
                <a:solidFill>
                  <a:schemeClr val="tx2"/>
                </a:solidFill>
                <a:latin typeface="Trebuchet MS" pitchFamily="34" charset="0"/>
              </a:rPr>
              <a:t>public class Circle implements Shape {</a:t>
            </a:r>
          </a:p>
          <a:p>
            <a:pPr marL="228600" indent="-228600" defTabSz="685800" eaLnBrk="0" hangingPunct="0">
              <a:lnSpc>
                <a:spcPct val="90000"/>
              </a:lnSpc>
              <a:spcBef>
                <a:spcPts val="600"/>
              </a:spcBef>
              <a:buClr>
                <a:srgbClr val="CC0099"/>
              </a:buClr>
              <a:buSzPct val="75000"/>
            </a:pPr>
            <a:r>
              <a:rPr lang="en-US" sz="1200" b="1">
                <a:solidFill>
                  <a:schemeClr val="tx2"/>
                </a:solidFill>
                <a:latin typeface="Trebuchet MS" pitchFamily="34" charset="0"/>
              </a:rPr>
              <a:t>	public void draw() { 				</a:t>
            </a:r>
            <a:r>
              <a:rPr lang="en-US" sz="1100" b="1">
                <a:solidFill>
                  <a:schemeClr val="tx2"/>
                </a:solidFill>
                <a:latin typeface="Trebuchet MS" pitchFamily="34" charset="0"/>
              </a:rPr>
              <a:t>System.out.println(“Circle::draw()"); </a:t>
            </a:r>
            <a:endParaRPr lang="en-US" sz="1200" b="1">
              <a:solidFill>
                <a:schemeClr val="tx2"/>
              </a:solidFill>
              <a:latin typeface="Trebuchet MS" pitchFamily="34" charset="0"/>
            </a:endParaRPr>
          </a:p>
          <a:p>
            <a:pPr marL="228600" indent="-228600" defTabSz="685800" eaLnBrk="0" hangingPunct="0">
              <a:lnSpc>
                <a:spcPct val="90000"/>
              </a:lnSpc>
              <a:spcBef>
                <a:spcPts val="600"/>
              </a:spcBef>
              <a:buClr>
                <a:srgbClr val="CC0099"/>
              </a:buClr>
              <a:buSzPct val="75000"/>
            </a:pPr>
            <a:r>
              <a:rPr lang="en-US" sz="1200" b="1">
                <a:solidFill>
                  <a:schemeClr val="tx2"/>
                </a:solidFill>
                <a:latin typeface="Trebuchet MS" pitchFamily="34" charset="0"/>
              </a:rPr>
              <a:t>   } </a:t>
            </a:r>
          </a:p>
          <a:p>
            <a:pPr marL="228600" indent="-228600" defTabSz="685800" eaLnBrk="0" hangingPunct="0">
              <a:lnSpc>
                <a:spcPct val="90000"/>
              </a:lnSpc>
              <a:spcBef>
                <a:spcPts val="600"/>
              </a:spcBef>
              <a:buClr>
                <a:srgbClr val="CC0099"/>
              </a:buClr>
              <a:buSzPct val="75000"/>
            </a:pPr>
            <a:r>
              <a:rPr lang="en-US" sz="1200" b="1">
                <a:solidFill>
                  <a:schemeClr val="tx2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52233" name="Content Placeholder 5"/>
          <p:cNvSpPr txBox="1">
            <a:spLocks/>
          </p:cNvSpPr>
          <p:nvPr/>
        </p:nvSpPr>
        <p:spPr bwMode="auto">
          <a:xfrm>
            <a:off x="4405313" y="4849813"/>
            <a:ext cx="4198937" cy="18557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228600" indent="-228600" defTabSz="685800" eaLnBrk="0" hangingPunct="0">
              <a:lnSpc>
                <a:spcPct val="90000"/>
              </a:lnSpc>
              <a:spcBef>
                <a:spcPts val="600"/>
              </a:spcBef>
              <a:buClr>
                <a:srgbClr val="CC0099"/>
              </a:buClr>
              <a:buSzPct val="75000"/>
            </a:pPr>
            <a:r>
              <a:rPr lang="en-US" sz="1200" b="1">
                <a:solidFill>
                  <a:schemeClr val="tx2"/>
                </a:solidFill>
                <a:latin typeface="Trebuchet MS" pitchFamily="34" charset="0"/>
              </a:rPr>
              <a:t>public class interfaceDemo { </a:t>
            </a:r>
          </a:p>
          <a:p>
            <a:pPr marL="228600" indent="-228600" defTabSz="685800" eaLnBrk="0" hangingPunct="0">
              <a:lnSpc>
                <a:spcPct val="90000"/>
              </a:lnSpc>
              <a:spcBef>
                <a:spcPts val="600"/>
              </a:spcBef>
              <a:buClr>
                <a:srgbClr val="CC0099"/>
              </a:buClr>
              <a:buSzPct val="75000"/>
            </a:pPr>
            <a:r>
              <a:rPr lang="en-US" sz="1200" b="1">
                <a:solidFill>
                  <a:schemeClr val="tx2"/>
                </a:solidFill>
                <a:latin typeface="Trebuchet MS" pitchFamily="34" charset="0"/>
              </a:rPr>
              <a:t>	public static void main(String[] args) { 	</a:t>
            </a:r>
          </a:p>
          <a:p>
            <a:pPr marL="228600" indent="-228600" defTabSz="685800" eaLnBrk="0" hangingPunct="0">
              <a:lnSpc>
                <a:spcPct val="90000"/>
              </a:lnSpc>
              <a:spcBef>
                <a:spcPts val="600"/>
              </a:spcBef>
              <a:buClr>
                <a:srgbClr val="CC0099"/>
              </a:buClr>
              <a:buSzPct val="75000"/>
            </a:pPr>
            <a:r>
              <a:rPr lang="en-US" sz="1200" b="1">
                <a:solidFill>
                  <a:schemeClr val="tx2"/>
                </a:solidFill>
                <a:latin typeface="Trebuchet MS" pitchFamily="34" charset="0"/>
              </a:rPr>
              <a:t>		ShapeMaker sh = new ShapeMaker(); </a:t>
            </a:r>
          </a:p>
          <a:p>
            <a:pPr marL="228600" indent="-228600" defTabSz="685800" eaLnBrk="0" hangingPunct="0">
              <a:lnSpc>
                <a:spcPct val="90000"/>
              </a:lnSpc>
              <a:spcBef>
                <a:spcPts val="600"/>
              </a:spcBef>
              <a:buClr>
                <a:srgbClr val="CC0099"/>
              </a:buClr>
              <a:buSzPct val="75000"/>
            </a:pPr>
            <a:r>
              <a:rPr lang="en-US" sz="1200" b="1">
                <a:solidFill>
                  <a:schemeClr val="tx2"/>
                </a:solidFill>
                <a:latin typeface="Trebuchet MS" pitchFamily="34" charset="0"/>
              </a:rPr>
              <a:t>		sh.drawCircle(); 	</a:t>
            </a:r>
          </a:p>
          <a:p>
            <a:pPr marL="228600" indent="-228600" defTabSz="685800" eaLnBrk="0" hangingPunct="0">
              <a:lnSpc>
                <a:spcPct val="90000"/>
              </a:lnSpc>
              <a:spcBef>
                <a:spcPts val="600"/>
              </a:spcBef>
              <a:buClr>
                <a:srgbClr val="CC0099"/>
              </a:buClr>
              <a:buSzPct val="75000"/>
            </a:pPr>
            <a:r>
              <a:rPr lang="en-US" sz="1200" b="1">
                <a:solidFill>
                  <a:schemeClr val="tx2"/>
                </a:solidFill>
                <a:latin typeface="Trebuchet MS" pitchFamily="34" charset="0"/>
              </a:rPr>
              <a:t>		sh.drawRectangle(); 	</a:t>
            </a:r>
          </a:p>
          <a:p>
            <a:pPr marL="228600" indent="-228600" defTabSz="685800" eaLnBrk="0" hangingPunct="0">
              <a:lnSpc>
                <a:spcPct val="90000"/>
              </a:lnSpc>
              <a:spcBef>
                <a:spcPts val="600"/>
              </a:spcBef>
              <a:buClr>
                <a:srgbClr val="CC0099"/>
              </a:buClr>
              <a:buSzPct val="75000"/>
            </a:pPr>
            <a:r>
              <a:rPr lang="en-US" sz="1200" b="1">
                <a:solidFill>
                  <a:schemeClr val="tx2"/>
                </a:solidFill>
                <a:latin typeface="Trebuchet MS" pitchFamily="34" charset="0"/>
              </a:rPr>
              <a:t>		sh.drawSquare(); </a:t>
            </a:r>
          </a:p>
          <a:p>
            <a:pPr marL="228600" indent="-228600" defTabSz="685800" eaLnBrk="0" hangingPunct="0">
              <a:lnSpc>
                <a:spcPct val="90000"/>
              </a:lnSpc>
              <a:spcBef>
                <a:spcPts val="600"/>
              </a:spcBef>
              <a:buClr>
                <a:srgbClr val="CC0099"/>
              </a:buClr>
              <a:buSzPct val="75000"/>
            </a:pPr>
            <a:r>
              <a:rPr lang="en-US" sz="1200" b="1">
                <a:solidFill>
                  <a:schemeClr val="tx2"/>
                </a:solidFill>
                <a:latin typeface="Trebuchet MS" pitchFamily="34" charset="0"/>
              </a:rPr>
              <a:t> 	} </a:t>
            </a:r>
          </a:p>
          <a:p>
            <a:pPr marL="228600" indent="-228600" defTabSz="685800" eaLnBrk="0" hangingPunct="0">
              <a:lnSpc>
                <a:spcPct val="90000"/>
              </a:lnSpc>
              <a:spcBef>
                <a:spcPts val="600"/>
              </a:spcBef>
              <a:buClr>
                <a:srgbClr val="CC0099"/>
              </a:buClr>
              <a:buSzPct val="75000"/>
            </a:pPr>
            <a:r>
              <a:rPr lang="en-US" sz="1200" b="1">
                <a:solidFill>
                  <a:schemeClr val="tx2"/>
                </a:solidFill>
                <a:latin typeface="Trebuchet MS" pitchFamily="34" charset="0"/>
              </a:rPr>
              <a:t>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1. </a:t>
            </a:r>
            <a:r>
              <a:rPr lang="en-IN" u="sng" smtClean="0"/>
              <a:t>Interface:</a:t>
            </a:r>
            <a:r>
              <a:rPr lang="en-IN" smtClean="0"/>
              <a:t>  Fundamemntals</a:t>
            </a:r>
            <a:endParaRPr lang="en-US" smtClean="0"/>
          </a:p>
        </p:txBody>
      </p:sp>
      <p:sp>
        <p:nvSpPr>
          <p:cNvPr id="18435" name="Content Placeholder 5"/>
          <p:cNvSpPr>
            <a:spLocks noGrp="1"/>
          </p:cNvSpPr>
          <p:nvPr>
            <p:ph idx="1"/>
          </p:nvPr>
        </p:nvSpPr>
        <p:spPr>
          <a:xfrm>
            <a:off x="266700" y="1219200"/>
            <a:ext cx="8447088" cy="4953000"/>
          </a:xfrm>
        </p:spPr>
        <p:txBody>
          <a:bodyPr/>
          <a:lstStyle/>
          <a:p>
            <a:pPr>
              <a:defRPr/>
            </a:pPr>
            <a:r>
              <a:rPr>
                <a:solidFill>
                  <a:srgbClr val="FF0000"/>
                </a:solidFill>
              </a:rPr>
              <a:t>Why to use interface</a:t>
            </a:r>
          </a:p>
          <a:p>
            <a:pPr marL="914400" lvl="1" indent="-395288">
              <a:defRPr/>
            </a:pPr>
            <a:r>
              <a:rPr/>
              <a:t>to achieve </a:t>
            </a:r>
            <a:r>
              <a:rPr>
                <a:solidFill>
                  <a:srgbClr val="0000FF"/>
                </a:solidFill>
              </a:rPr>
              <a:t>fully abstraction</a:t>
            </a:r>
            <a:r>
              <a:rPr/>
              <a:t>.</a:t>
            </a:r>
          </a:p>
          <a:p>
            <a:pPr marL="914400" lvl="1" indent="-395288">
              <a:defRPr/>
            </a:pPr>
            <a:r>
              <a:rPr/>
              <a:t>to achieve </a:t>
            </a:r>
            <a:r>
              <a:rPr>
                <a:solidFill>
                  <a:srgbClr val="0000FF"/>
                </a:solidFill>
              </a:rPr>
              <a:t>multiple inheritance</a:t>
            </a:r>
            <a:r>
              <a:rPr/>
              <a:t>.</a:t>
            </a:r>
          </a:p>
          <a:p>
            <a:pPr>
              <a:spcBef>
                <a:spcPts val="2400"/>
              </a:spcBef>
              <a:defRPr/>
            </a:pPr>
            <a:r>
              <a:rPr>
                <a:solidFill>
                  <a:srgbClr val="FF0000"/>
                </a:solidFill>
              </a:rPr>
              <a:t>Why interface is not like a class</a:t>
            </a:r>
          </a:p>
          <a:p>
            <a:pPr lvl="1">
              <a:defRPr/>
            </a:pPr>
            <a:r>
              <a:rPr/>
              <a:t>An interface </a:t>
            </a:r>
            <a:r>
              <a:rPr>
                <a:solidFill>
                  <a:srgbClr val="3333FF"/>
                </a:solidFill>
              </a:rPr>
              <a:t>does not contain any constructors</a:t>
            </a:r>
            <a:r>
              <a:rPr/>
              <a:t>.</a:t>
            </a:r>
          </a:p>
          <a:p>
            <a:pPr lvl="1">
              <a:defRPr/>
            </a:pPr>
            <a:r>
              <a:rPr/>
              <a:t>All of the methods in an interface </a:t>
            </a:r>
            <a:r>
              <a:rPr>
                <a:solidFill>
                  <a:srgbClr val="F703C9"/>
                </a:solidFill>
              </a:rPr>
              <a:t>are abstract</a:t>
            </a:r>
            <a:r>
              <a:rPr/>
              <a:t>.</a:t>
            </a:r>
          </a:p>
          <a:p>
            <a:pPr lvl="1">
              <a:defRPr/>
            </a:pPr>
            <a:r>
              <a:rPr/>
              <a:t>An interface cannot </a:t>
            </a:r>
            <a:r>
              <a:rPr>
                <a:solidFill>
                  <a:srgbClr val="3333FF"/>
                </a:solidFill>
              </a:rPr>
              <a:t>contain instance fields</a:t>
            </a:r>
            <a:r>
              <a:rPr/>
              <a:t>. They must be declared static and final.</a:t>
            </a:r>
          </a:p>
          <a:p>
            <a:pPr lvl="1">
              <a:defRPr/>
            </a:pPr>
            <a:r>
              <a:rPr/>
              <a:t>An interface is </a:t>
            </a:r>
            <a:r>
              <a:rPr>
                <a:solidFill>
                  <a:srgbClr val="3333FF"/>
                </a:solidFill>
              </a:rPr>
              <a:t>implemented</a:t>
            </a:r>
            <a:r>
              <a:rPr/>
              <a:t>; </a:t>
            </a:r>
            <a:r>
              <a:rPr>
                <a:solidFill>
                  <a:srgbClr val="F703C9"/>
                </a:solidFill>
              </a:rPr>
              <a:t>not</a:t>
            </a:r>
            <a:r>
              <a:rPr/>
              <a:t> extended by a class.</a:t>
            </a:r>
          </a:p>
          <a:p>
            <a:pPr lvl="1">
              <a:defRPr/>
            </a:pPr>
            <a:r>
              <a:rPr/>
              <a:t>An interface </a:t>
            </a:r>
            <a:r>
              <a:rPr>
                <a:solidFill>
                  <a:srgbClr val="F703C9"/>
                </a:solidFill>
              </a:rPr>
              <a:t>can extend multiple interfaces</a:t>
            </a:r>
            <a:r>
              <a:rPr/>
              <a:t>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1. </a:t>
            </a:r>
            <a:r>
              <a:rPr lang="en-IN" u="sng" smtClean="0"/>
              <a:t>Interface:</a:t>
            </a:r>
            <a:r>
              <a:rPr lang="en-IN" smtClean="0"/>
              <a:t>  Fundamemntals</a:t>
            </a:r>
            <a:endParaRPr lang="en-US" smtClean="0"/>
          </a:p>
        </p:txBody>
      </p:sp>
      <p:sp>
        <p:nvSpPr>
          <p:cNvPr id="18435" name="Content Placeholder 5"/>
          <p:cNvSpPr>
            <a:spLocks noGrp="1"/>
          </p:cNvSpPr>
          <p:nvPr>
            <p:ph idx="1"/>
          </p:nvPr>
        </p:nvSpPr>
        <p:spPr>
          <a:xfrm>
            <a:off x="266700" y="1219200"/>
            <a:ext cx="8447088" cy="5194300"/>
          </a:xfrm>
        </p:spPr>
        <p:txBody>
          <a:bodyPr/>
          <a:lstStyle/>
          <a:p>
            <a:pPr>
              <a:defRPr/>
            </a:pPr>
            <a:r>
              <a:rPr>
                <a:solidFill>
                  <a:srgbClr val="FF0000"/>
                </a:solidFill>
              </a:rPr>
              <a:t>Why to use interface</a:t>
            </a:r>
          </a:p>
          <a:p>
            <a:pPr marL="914400" lvl="1" indent="-395288">
              <a:defRPr/>
            </a:pPr>
            <a:r>
              <a:rPr/>
              <a:t>to achieve </a:t>
            </a:r>
            <a:r>
              <a:rPr>
                <a:solidFill>
                  <a:srgbClr val="0000FF"/>
                </a:solidFill>
              </a:rPr>
              <a:t>fully abstraction</a:t>
            </a:r>
            <a:r>
              <a:rPr/>
              <a:t>.</a:t>
            </a:r>
          </a:p>
          <a:p>
            <a:pPr marL="914400" lvl="1" indent="-395288">
              <a:defRPr/>
            </a:pPr>
            <a:r>
              <a:rPr/>
              <a:t>to achieve </a:t>
            </a:r>
            <a:r>
              <a:rPr>
                <a:solidFill>
                  <a:srgbClr val="0000FF"/>
                </a:solidFill>
              </a:rPr>
              <a:t>multiple inheritance</a:t>
            </a:r>
            <a:r>
              <a:rPr/>
              <a:t>.</a:t>
            </a:r>
          </a:p>
          <a:p>
            <a:pPr>
              <a:spcBef>
                <a:spcPts val="2400"/>
              </a:spcBef>
              <a:defRPr/>
            </a:pPr>
            <a:r>
              <a:rPr>
                <a:solidFill>
                  <a:srgbClr val="FF0000"/>
                </a:solidFill>
              </a:rPr>
              <a:t>Syntax</a:t>
            </a:r>
          </a:p>
          <a:p>
            <a:pPr>
              <a:spcBef>
                <a:spcPts val="1200"/>
              </a:spcBef>
              <a:defRPr/>
            </a:pPr>
            <a:endParaRPr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  <a:defRPr/>
            </a:pPr>
            <a:endParaRPr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  <a:defRPr/>
            </a:pPr>
            <a:endParaRPr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  <a:defRPr/>
            </a:pPr>
            <a:endParaRPr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defRPr/>
            </a:pPr>
            <a:endParaRPr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  <a:defRPr/>
            </a:pPr>
            <a:r>
              <a:rPr lang="en-IN" i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interface by default</a:t>
            </a:r>
          </a:p>
          <a:p>
            <a:pPr lvl="2">
              <a:spcBef>
                <a:spcPts val="600"/>
              </a:spcBef>
              <a:defRPr/>
            </a:pPr>
            <a:r>
              <a:rPr lang="en-IN" i="1">
                <a:latin typeface="Times New Roman" pitchFamily="18" charset="0"/>
                <a:cs typeface="Times New Roman" pitchFamily="18" charset="0"/>
              </a:rPr>
              <a:t>All methods are :</a:t>
            </a:r>
            <a:r>
              <a:rPr lang="en-IN" i="1"/>
              <a:t> </a:t>
            </a:r>
            <a:r>
              <a:rPr lang="en-IN" i="1">
                <a:solidFill>
                  <a:srgbClr val="F703C9"/>
                </a:solidFill>
              </a:rPr>
              <a:t>public </a:t>
            </a:r>
            <a:r>
              <a:rPr lang="en-IN" i="1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IN" i="1">
                <a:solidFill>
                  <a:srgbClr val="F703C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i="1">
                <a:solidFill>
                  <a:srgbClr val="0000FF"/>
                </a:solidFill>
              </a:rPr>
              <a:t>abstract</a:t>
            </a:r>
          </a:p>
          <a:p>
            <a:pPr lvl="2">
              <a:spcBef>
                <a:spcPts val="600"/>
              </a:spcBef>
              <a:defRPr/>
            </a:pPr>
            <a:r>
              <a:rPr lang="en-IN" i="1">
                <a:latin typeface="Times New Roman" pitchFamily="18" charset="0"/>
                <a:cs typeface="Times New Roman" pitchFamily="18" charset="0"/>
              </a:rPr>
              <a:t>All variables are:</a:t>
            </a:r>
            <a:r>
              <a:rPr lang="en-IN" i="1"/>
              <a:t> </a:t>
            </a:r>
            <a:r>
              <a:rPr lang="en-IN" i="1">
                <a:solidFill>
                  <a:srgbClr val="F703C9"/>
                </a:solidFill>
              </a:rPr>
              <a:t>public, </a:t>
            </a:r>
            <a:r>
              <a:rPr lang="en-IN" i="1">
                <a:solidFill>
                  <a:srgbClr val="0000FF"/>
                </a:solidFill>
              </a:rPr>
              <a:t>static</a:t>
            </a:r>
            <a:r>
              <a:rPr lang="en-IN" i="1">
                <a:solidFill>
                  <a:srgbClr val="F703C9"/>
                </a:solidFill>
              </a:rPr>
              <a:t> </a:t>
            </a:r>
            <a:r>
              <a:rPr lang="en-IN" i="1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IN" i="1">
                <a:solidFill>
                  <a:srgbClr val="F703C9"/>
                </a:solidFill>
              </a:rPr>
              <a:t> final</a:t>
            </a:r>
          </a:p>
          <a:p>
            <a:pPr lvl="1">
              <a:spcBef>
                <a:spcPts val="600"/>
              </a:spcBef>
              <a:buFont typeface="Arial" charset="0"/>
              <a:buNone/>
              <a:defRPr/>
            </a:pPr>
            <a:endParaRPr lang="en-IN">
              <a:solidFill>
                <a:srgbClr val="F703C9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25538" y="3209925"/>
            <a:ext cx="6711950" cy="178435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lvl="1">
              <a:spcBef>
                <a:spcPts val="1200"/>
              </a:spcBef>
            </a:pPr>
            <a:r>
              <a:rPr lang="en-US" b="1">
                <a:solidFill>
                  <a:srgbClr val="0000FF"/>
                </a:solidFill>
                <a:latin typeface="Consolas" pitchFamily="49" charset="0"/>
              </a:rPr>
              <a:t>interface</a:t>
            </a:r>
            <a:r>
              <a:rPr lang="en-US" b="1">
                <a:latin typeface="Consolas" pitchFamily="49" charset="0"/>
              </a:rPr>
              <a:t>  </a:t>
            </a:r>
            <a:r>
              <a:rPr lang="en-US" b="1">
                <a:solidFill>
                  <a:schemeClr val="tx2"/>
                </a:solidFill>
                <a:latin typeface="Consolas" pitchFamily="49" charset="0"/>
              </a:rPr>
              <a:t>InterfaceName</a:t>
            </a:r>
            <a:r>
              <a:rPr lang="en-US" b="1">
                <a:latin typeface="Consolas" pitchFamily="49" charset="0"/>
              </a:rPr>
              <a:t>  {  </a:t>
            </a:r>
          </a:p>
          <a:p>
            <a:pPr lvl="1">
              <a:spcBef>
                <a:spcPts val="1200"/>
              </a:spcBef>
            </a:pPr>
            <a:r>
              <a:rPr lang="en-US" b="1">
                <a:latin typeface="Consolas" pitchFamily="49" charset="0"/>
              </a:rPr>
              <a:t>	</a:t>
            </a:r>
            <a:r>
              <a:rPr lang="en-US" b="1" i="1">
                <a:solidFill>
                  <a:srgbClr val="339966"/>
                </a:solidFill>
                <a:latin typeface="Consolas" pitchFamily="49" charset="0"/>
              </a:rPr>
              <a:t>// </a:t>
            </a:r>
            <a:r>
              <a:rPr lang="en-US" b="1" i="1">
                <a:solidFill>
                  <a:schemeClr val="tx2"/>
                </a:solidFill>
                <a:latin typeface="Consolas" pitchFamily="49" charset="0"/>
              </a:rPr>
              <a:t>[</a:t>
            </a:r>
            <a:r>
              <a:rPr lang="en-US" b="1" i="1">
                <a:solidFill>
                  <a:srgbClr val="F703C9"/>
                </a:solidFill>
                <a:latin typeface="Consolas" pitchFamily="49" charset="0"/>
              </a:rPr>
              <a:t>public  </a:t>
            </a:r>
            <a:r>
              <a:rPr lang="en-US" b="1" i="1">
                <a:solidFill>
                  <a:srgbClr val="0000FF"/>
                </a:solidFill>
                <a:latin typeface="Consolas" pitchFamily="49" charset="0"/>
              </a:rPr>
              <a:t>abstract</a:t>
            </a:r>
            <a:r>
              <a:rPr lang="en-US" b="1" i="1">
                <a:solidFill>
                  <a:schemeClr val="tx2"/>
                </a:solidFill>
                <a:latin typeface="Consolas" pitchFamily="49" charset="0"/>
              </a:rPr>
              <a:t>]</a:t>
            </a:r>
            <a:r>
              <a:rPr lang="en-US" b="1" i="1">
                <a:solidFill>
                  <a:srgbClr val="339966"/>
                </a:solidFill>
                <a:latin typeface="Consolas" pitchFamily="49" charset="0"/>
              </a:rPr>
              <a:t>  methods</a:t>
            </a:r>
          </a:p>
          <a:p>
            <a:pPr lvl="1">
              <a:spcBef>
                <a:spcPts val="1200"/>
              </a:spcBef>
            </a:pPr>
            <a:r>
              <a:rPr lang="en-US" b="1" i="1">
                <a:solidFill>
                  <a:srgbClr val="339966"/>
                </a:solidFill>
                <a:latin typeface="Consolas" pitchFamily="49" charset="0"/>
              </a:rPr>
              <a:t>	// </a:t>
            </a:r>
            <a:r>
              <a:rPr lang="en-US" b="1" i="1">
                <a:solidFill>
                  <a:schemeClr val="tx2"/>
                </a:solidFill>
                <a:latin typeface="Consolas" pitchFamily="49" charset="0"/>
              </a:rPr>
              <a:t>[</a:t>
            </a:r>
            <a:r>
              <a:rPr lang="en-US" b="1" i="1">
                <a:solidFill>
                  <a:srgbClr val="F703C9"/>
                </a:solidFill>
                <a:latin typeface="Consolas" pitchFamily="49" charset="0"/>
              </a:rPr>
              <a:t>public  </a:t>
            </a:r>
            <a:r>
              <a:rPr lang="en-US" b="1" i="1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en-US" b="1" i="1">
                <a:solidFill>
                  <a:srgbClr val="F703C9"/>
                </a:solidFill>
                <a:latin typeface="Consolas" pitchFamily="49" charset="0"/>
              </a:rPr>
              <a:t>  final</a:t>
            </a:r>
            <a:r>
              <a:rPr lang="en-US" b="1" i="1">
                <a:solidFill>
                  <a:schemeClr val="tx2"/>
                </a:solidFill>
                <a:latin typeface="Consolas" pitchFamily="49" charset="0"/>
              </a:rPr>
              <a:t>]</a:t>
            </a:r>
            <a:r>
              <a:rPr lang="en-US" b="1" i="1">
                <a:solidFill>
                  <a:srgbClr val="F703C9"/>
                </a:solidFill>
                <a:latin typeface="Consolas" pitchFamily="49" charset="0"/>
              </a:rPr>
              <a:t>  </a:t>
            </a:r>
            <a:r>
              <a:rPr lang="en-US" b="1" i="1">
                <a:solidFill>
                  <a:srgbClr val="339966"/>
                </a:solidFill>
                <a:latin typeface="Consolas" pitchFamily="49" charset="0"/>
              </a:rPr>
              <a:t>variables</a:t>
            </a:r>
          </a:p>
          <a:p>
            <a:pPr lvl="1"/>
            <a:r>
              <a:rPr lang="en-US" b="1">
                <a:latin typeface="Consolas" pitchFamily="49" charset="0"/>
              </a:rPr>
              <a:t>} 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1. </a:t>
            </a:r>
            <a:r>
              <a:rPr lang="en-IN" u="sng" smtClean="0"/>
              <a:t>Interface:</a:t>
            </a:r>
            <a:r>
              <a:rPr lang="en-IN" smtClean="0"/>
              <a:t>  Fundamemntals</a:t>
            </a:r>
            <a:endParaRPr lang="en-US" smtClean="0"/>
          </a:p>
        </p:txBody>
      </p:sp>
      <p:sp>
        <p:nvSpPr>
          <p:cNvPr id="14339" name="Content Placeholder 3"/>
          <p:cNvSpPr>
            <a:spLocks noGrp="1"/>
          </p:cNvSpPr>
          <p:nvPr>
            <p:ph idx="1"/>
          </p:nvPr>
        </p:nvSpPr>
        <p:spPr>
          <a:xfrm>
            <a:off x="266700" y="1219200"/>
            <a:ext cx="8447088" cy="4953000"/>
          </a:xfrm>
        </p:spPr>
        <p:txBody>
          <a:bodyPr/>
          <a:lstStyle/>
          <a:p>
            <a:r>
              <a:rPr>
                <a:solidFill>
                  <a:srgbClr val="FF0000"/>
                </a:solidFill>
              </a:rPr>
              <a:t>Can also be defined as :</a:t>
            </a:r>
          </a:p>
          <a:p>
            <a:endParaRPr>
              <a:solidFill>
                <a:srgbClr val="FF0000"/>
              </a:solidFill>
            </a:endParaRPr>
          </a:p>
          <a:p>
            <a:endParaRPr>
              <a:solidFill>
                <a:srgbClr val="FF0000"/>
              </a:solidFill>
            </a:endParaRPr>
          </a:p>
          <a:p>
            <a:endParaRPr>
              <a:solidFill>
                <a:srgbClr val="FF0000"/>
              </a:solidFill>
            </a:endParaRPr>
          </a:p>
          <a:p>
            <a:endParaRPr>
              <a:solidFill>
                <a:srgbClr val="FF0000"/>
              </a:solidFill>
            </a:endParaRPr>
          </a:p>
          <a:p>
            <a:endParaRPr>
              <a:solidFill>
                <a:srgbClr val="FF0000"/>
              </a:solidFill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125538" y="1733550"/>
            <a:ext cx="7640637" cy="22161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lvl="1">
              <a:spcBef>
                <a:spcPts val="1200"/>
              </a:spcBef>
            </a:pPr>
            <a:r>
              <a:rPr lang="en-US" b="1">
                <a:solidFill>
                  <a:srgbClr val="0000FF"/>
                </a:solidFill>
                <a:latin typeface="Consolas" pitchFamily="49" charset="0"/>
              </a:rPr>
              <a:t>interface</a:t>
            </a:r>
            <a:r>
              <a:rPr lang="en-US" b="1">
                <a:latin typeface="Consolas" pitchFamily="49" charset="0"/>
              </a:rPr>
              <a:t>  </a:t>
            </a:r>
            <a:r>
              <a:rPr lang="en-US" b="1">
                <a:solidFill>
                  <a:srgbClr val="FF0000"/>
                </a:solidFill>
                <a:latin typeface="Consolas" pitchFamily="49" charset="0"/>
              </a:rPr>
              <a:t>Stack </a:t>
            </a:r>
            <a:r>
              <a:rPr lang="en-US" b="1">
                <a:solidFill>
                  <a:schemeClr val="tx2"/>
                </a:solidFill>
                <a:latin typeface="Consolas" pitchFamily="49" charset="0"/>
              </a:rPr>
              <a:t>{</a:t>
            </a:r>
            <a:r>
              <a:rPr lang="en-US" b="1">
                <a:latin typeface="Consolas" pitchFamily="49" charset="0"/>
              </a:rPr>
              <a:t>  </a:t>
            </a:r>
          </a:p>
          <a:p>
            <a:pPr>
              <a:spcBef>
                <a:spcPts val="1200"/>
              </a:spcBef>
            </a:pPr>
            <a:r>
              <a:rPr lang="en-US" b="1">
                <a:latin typeface="Trebuchet MS" pitchFamily="34" charset="0"/>
              </a:rPr>
              <a:t>	</a:t>
            </a:r>
            <a:r>
              <a:rPr lang="en-US" b="1">
                <a:solidFill>
                  <a:srgbClr val="339966"/>
                </a:solidFill>
                <a:latin typeface="Trebuchet MS" pitchFamily="34" charset="0"/>
              </a:rPr>
              <a:t> </a:t>
            </a:r>
            <a:r>
              <a:rPr lang="en-US" b="1" i="1">
                <a:solidFill>
                  <a:srgbClr val="3333FF"/>
                </a:solidFill>
                <a:latin typeface="Trebuchet MS" pitchFamily="34" charset="0"/>
                <a:cs typeface="Courier New" pitchFamily="49" charset="0"/>
              </a:rPr>
              <a:t>void</a:t>
            </a:r>
            <a:r>
              <a:rPr lang="en-US" b="1" i="1">
                <a:solidFill>
                  <a:schemeClr val="tx2"/>
                </a:solidFill>
                <a:latin typeface="Trebuchet MS" pitchFamily="34" charset="0"/>
                <a:cs typeface="Courier New" pitchFamily="49" charset="0"/>
              </a:rPr>
              <a:t>  push(); </a:t>
            </a:r>
          </a:p>
          <a:p>
            <a:pPr>
              <a:spcBef>
                <a:spcPts val="1200"/>
              </a:spcBef>
            </a:pPr>
            <a:r>
              <a:rPr lang="en-US" b="1" i="1">
                <a:solidFill>
                  <a:schemeClr val="tx2"/>
                </a:solidFill>
                <a:latin typeface="Trebuchet MS" pitchFamily="34" charset="0"/>
                <a:cs typeface="Courier New" pitchFamily="49" charset="0"/>
              </a:rPr>
              <a:t>	</a:t>
            </a:r>
            <a:r>
              <a:rPr lang="en-US" b="1" i="1">
                <a:solidFill>
                  <a:srgbClr val="3333FF"/>
                </a:solidFill>
                <a:latin typeface="Trebuchet MS" pitchFamily="34" charset="0"/>
                <a:cs typeface="Courier New" pitchFamily="49" charset="0"/>
              </a:rPr>
              <a:t>int</a:t>
            </a:r>
            <a:r>
              <a:rPr lang="en-US" b="1" i="1">
                <a:solidFill>
                  <a:schemeClr val="tx2"/>
                </a:solidFill>
                <a:latin typeface="Trebuchet MS" pitchFamily="34" charset="0"/>
                <a:cs typeface="Courier New" pitchFamily="49" charset="0"/>
              </a:rPr>
              <a:t>   pop(); 	</a:t>
            </a:r>
          </a:p>
          <a:p>
            <a:pPr lvl="1">
              <a:spcBef>
                <a:spcPts val="1200"/>
              </a:spcBef>
            </a:pPr>
            <a:r>
              <a:rPr lang="en-US" b="1" i="1">
                <a:solidFill>
                  <a:schemeClr val="tx2"/>
                </a:solidFill>
                <a:latin typeface="Trebuchet MS" pitchFamily="34" charset="0"/>
                <a:cs typeface="Courier New" pitchFamily="49" charset="0"/>
              </a:rPr>
              <a:t>	</a:t>
            </a:r>
            <a:r>
              <a:rPr lang="en-US" b="1" i="1">
                <a:solidFill>
                  <a:srgbClr val="0000FF"/>
                </a:solidFill>
                <a:latin typeface="Trebuchet MS" pitchFamily="34" charset="0"/>
                <a:cs typeface="Courier New" pitchFamily="49" charset="0"/>
              </a:rPr>
              <a:t>int</a:t>
            </a:r>
            <a:r>
              <a:rPr lang="en-US" b="1" i="1">
                <a:solidFill>
                  <a:schemeClr val="tx2"/>
                </a:solidFill>
                <a:latin typeface="Trebuchet MS" pitchFamily="34" charset="0"/>
                <a:cs typeface="Courier New" pitchFamily="49" charset="0"/>
              </a:rPr>
              <a:t>  STACKSIZE= 3;    </a:t>
            </a:r>
            <a:endParaRPr lang="en-US" b="1">
              <a:solidFill>
                <a:srgbClr val="339966"/>
              </a:solidFill>
              <a:latin typeface="Trebuchet MS" pitchFamily="34" charset="0"/>
            </a:endParaRPr>
          </a:p>
          <a:p>
            <a:pPr lvl="1"/>
            <a:r>
              <a:rPr lang="en-US" b="1">
                <a:solidFill>
                  <a:schemeClr val="tx2"/>
                </a:solidFill>
                <a:latin typeface="Consolas" pitchFamily="49" charset="0"/>
              </a:rPr>
              <a:t>} 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46575" y="3201988"/>
            <a:ext cx="2911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339966"/>
                </a:solidFill>
                <a:latin typeface="Trebuchet MS" pitchFamily="34" charset="0"/>
              </a:rPr>
              <a:t>// default </a:t>
            </a:r>
            <a:r>
              <a:rPr lang="en-US" sz="1400" b="1">
                <a:solidFill>
                  <a:srgbClr val="F703C9"/>
                </a:solidFill>
                <a:latin typeface="Trebuchet MS" pitchFamily="34" charset="0"/>
              </a:rPr>
              <a:t>public, </a:t>
            </a:r>
            <a:r>
              <a:rPr lang="en-US" sz="1400" b="1">
                <a:solidFill>
                  <a:srgbClr val="0000FF"/>
                </a:solidFill>
                <a:latin typeface="Trebuchet MS" pitchFamily="34" charset="0"/>
              </a:rPr>
              <a:t>static</a:t>
            </a:r>
            <a:r>
              <a:rPr lang="en-US" sz="1400" b="1">
                <a:solidFill>
                  <a:srgbClr val="F703C9"/>
                </a:solidFill>
                <a:latin typeface="Trebuchet MS" pitchFamily="34" charset="0"/>
              </a:rPr>
              <a:t> </a:t>
            </a:r>
            <a:r>
              <a:rPr lang="en-US" sz="1400" b="1">
                <a:solidFill>
                  <a:srgbClr val="339966"/>
                </a:solidFill>
                <a:latin typeface="Trebuchet MS" pitchFamily="34" charset="0"/>
              </a:rPr>
              <a:t>and</a:t>
            </a:r>
            <a:r>
              <a:rPr lang="en-US" sz="1400" b="1">
                <a:solidFill>
                  <a:srgbClr val="F703C9"/>
                </a:solidFill>
                <a:latin typeface="Trebuchet MS" pitchFamily="34" charset="0"/>
              </a:rPr>
              <a:t> final</a:t>
            </a:r>
            <a:endParaRPr lang="en-IN" sz="140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886200" y="2344738"/>
            <a:ext cx="2636838" cy="695325"/>
            <a:chOff x="3830177" y="2329935"/>
            <a:chExt cx="2636472" cy="695724"/>
          </a:xfrm>
        </p:grpSpPr>
        <p:sp>
          <p:nvSpPr>
            <p:cNvPr id="14343" name="Rectangle 4"/>
            <p:cNvSpPr>
              <a:spLocks noChangeArrowheads="1"/>
            </p:cNvSpPr>
            <p:nvPr/>
          </p:nvSpPr>
          <p:spPr bwMode="auto">
            <a:xfrm>
              <a:off x="3830182" y="2329935"/>
              <a:ext cx="2636467" cy="307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400" b="1">
                  <a:solidFill>
                    <a:srgbClr val="339966"/>
                  </a:solidFill>
                  <a:latin typeface="Trebuchet MS" pitchFamily="34" charset="0"/>
                </a:rPr>
                <a:t>// default </a:t>
              </a:r>
              <a:r>
                <a:rPr lang="en-US" sz="1400" b="1">
                  <a:solidFill>
                    <a:srgbClr val="F703C9"/>
                  </a:solidFill>
                  <a:latin typeface="Trebuchet MS" pitchFamily="34" charset="0"/>
                </a:rPr>
                <a:t>public </a:t>
              </a:r>
              <a:r>
                <a:rPr lang="en-US" sz="1400" b="1">
                  <a:solidFill>
                    <a:srgbClr val="339966"/>
                  </a:solidFill>
                  <a:latin typeface="Trebuchet MS" pitchFamily="34" charset="0"/>
                </a:rPr>
                <a:t>and</a:t>
              </a:r>
              <a:r>
                <a:rPr lang="en-US" sz="1400" b="1">
                  <a:solidFill>
                    <a:srgbClr val="F703C9"/>
                  </a:solidFill>
                  <a:latin typeface="Trebuchet MS" pitchFamily="34" charset="0"/>
                </a:rPr>
                <a:t> abstract</a:t>
              </a:r>
              <a:endParaRPr lang="en-US" sz="1400" b="1">
                <a:solidFill>
                  <a:srgbClr val="339966"/>
                </a:solidFill>
                <a:latin typeface="Trebuchet MS" pitchFamily="34" charset="0"/>
              </a:endParaRPr>
            </a:p>
          </p:txBody>
        </p:sp>
        <p:sp>
          <p:nvSpPr>
            <p:cNvPr id="14344" name="Rectangle 6"/>
            <p:cNvSpPr>
              <a:spLocks noChangeArrowheads="1"/>
            </p:cNvSpPr>
            <p:nvPr/>
          </p:nvSpPr>
          <p:spPr bwMode="auto">
            <a:xfrm>
              <a:off x="3830177" y="2717870"/>
              <a:ext cx="2636467" cy="307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400" b="1">
                  <a:solidFill>
                    <a:srgbClr val="339966"/>
                  </a:solidFill>
                  <a:latin typeface="Trebuchet MS" pitchFamily="34" charset="0"/>
                </a:rPr>
                <a:t>// default </a:t>
              </a:r>
              <a:r>
                <a:rPr lang="en-US" sz="1400" b="1">
                  <a:solidFill>
                    <a:srgbClr val="F703C9"/>
                  </a:solidFill>
                  <a:latin typeface="Trebuchet MS" pitchFamily="34" charset="0"/>
                </a:rPr>
                <a:t>public </a:t>
              </a:r>
              <a:r>
                <a:rPr lang="en-US" sz="1400" b="1">
                  <a:solidFill>
                    <a:srgbClr val="339966"/>
                  </a:solidFill>
                  <a:latin typeface="Trebuchet MS" pitchFamily="34" charset="0"/>
                </a:rPr>
                <a:t>and</a:t>
              </a:r>
              <a:r>
                <a:rPr lang="en-US" sz="1400" b="1">
                  <a:solidFill>
                    <a:srgbClr val="F703C9"/>
                  </a:solidFill>
                  <a:latin typeface="Trebuchet MS" pitchFamily="34" charset="0"/>
                </a:rPr>
                <a:t> abstract</a:t>
              </a:r>
              <a:endParaRPr lang="en-US" sz="1400" b="1">
                <a:solidFill>
                  <a:srgbClr val="339966"/>
                </a:solidFill>
                <a:latin typeface="Trebuchet MS" pitchFamily="34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8763" y="5132388"/>
            <a:ext cx="5176837" cy="436562"/>
            <a:chOff x="1528762" y="5049838"/>
            <a:chExt cx="5176837" cy="436562"/>
          </a:xfrm>
        </p:grpSpPr>
        <p:sp>
          <p:nvSpPr>
            <p:cNvPr id="7" name="Rectangle 6"/>
            <p:cNvSpPr/>
            <p:nvPr/>
          </p:nvSpPr>
          <p:spPr>
            <a:xfrm>
              <a:off x="1528762" y="5049838"/>
              <a:ext cx="5176837" cy="436562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" name="Group 9"/>
            <p:cNvGrpSpPr/>
            <p:nvPr/>
          </p:nvGrpSpPr>
          <p:grpSpPr>
            <a:xfrm flipV="1">
              <a:off x="3325091" y="5219011"/>
              <a:ext cx="969817" cy="170406"/>
              <a:chOff x="6677891" y="1413168"/>
              <a:chExt cx="2258297" cy="73424"/>
            </a:xfrm>
            <a:solidFill>
              <a:srgbClr val="FF0000"/>
            </a:solidFill>
          </p:grpSpPr>
          <p:sp>
            <p:nvSpPr>
              <p:cNvPr id="8" name="Flowchart: Data 7"/>
              <p:cNvSpPr/>
              <p:nvPr/>
            </p:nvSpPr>
            <p:spPr>
              <a:xfrm rot="2451859">
                <a:off x="6719461" y="1413168"/>
                <a:ext cx="2216727" cy="45719"/>
              </a:xfrm>
              <a:prstGeom prst="flowChartInputOutpu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" name="Flowchart: Data 8"/>
              <p:cNvSpPr/>
              <p:nvPr/>
            </p:nvSpPr>
            <p:spPr>
              <a:xfrm rot="8572425">
                <a:off x="6677891" y="1440873"/>
                <a:ext cx="2216727" cy="45719"/>
              </a:xfrm>
              <a:prstGeom prst="flowChartInputOutpu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1536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1. </a:t>
            </a:r>
            <a:r>
              <a:rPr lang="en-IN" u="sng" smtClean="0"/>
              <a:t>Interface:</a:t>
            </a:r>
            <a:r>
              <a:rPr lang="en-IN" smtClean="0"/>
              <a:t>  Fundamemntals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6700" y="1136650"/>
            <a:ext cx="8447088" cy="1023938"/>
          </a:xfrm>
        </p:spPr>
        <p:txBody>
          <a:bodyPr/>
          <a:lstStyle/>
          <a:p>
            <a:pPr>
              <a:defRPr/>
            </a:pPr>
            <a:r>
              <a:rPr/>
              <a:t>we can create reference to interface.</a:t>
            </a:r>
          </a:p>
          <a:p>
            <a:pPr>
              <a:defRPr/>
            </a:pPr>
            <a:r>
              <a:rPr lang="en-I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cannot</a:t>
            </a:r>
            <a:r>
              <a:rPr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/>
              <a:t>instantiate an </a:t>
            </a:r>
            <a:r>
              <a:rPr sz="2000" i="1">
                <a:solidFill>
                  <a:srgbClr val="FF0000"/>
                </a:solidFill>
              </a:rPr>
              <a:t>interface</a:t>
            </a:r>
            <a:r>
              <a:rPr/>
              <a:t>. </a:t>
            </a:r>
          </a:p>
          <a:p>
            <a:pPr>
              <a:buFont typeface="Wingdings" pitchFamily="2" charset="2"/>
              <a:buNone/>
              <a:defRPr/>
            </a:pPr>
            <a:endParaRPr>
              <a:solidFill>
                <a:srgbClr val="0000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5638" y="2646363"/>
            <a:ext cx="7573962" cy="37861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>
              <a:spcBef>
                <a:spcPts val="1200"/>
              </a:spcBef>
            </a:pPr>
            <a:r>
              <a:rPr lang="en-US" b="1" i="1">
                <a:solidFill>
                  <a:srgbClr val="0000FF"/>
                </a:solidFill>
                <a:latin typeface="Trebuchet MS" pitchFamily="34" charset="0"/>
              </a:rPr>
              <a:t>interface</a:t>
            </a:r>
            <a:r>
              <a:rPr lang="en-US" sz="1600" b="1">
                <a:latin typeface="Trebuchet MS" pitchFamily="34" charset="0"/>
              </a:rPr>
              <a:t>  </a:t>
            </a:r>
            <a:r>
              <a:rPr lang="en-US" b="1">
                <a:solidFill>
                  <a:srgbClr val="FF0000"/>
                </a:solidFill>
                <a:latin typeface="Trebuchet MS" pitchFamily="34" charset="0"/>
              </a:rPr>
              <a:t>Stack</a:t>
            </a:r>
            <a:r>
              <a:rPr lang="en-US" sz="1600" b="1">
                <a:latin typeface="Trebuchet MS" pitchFamily="34" charset="0"/>
              </a:rPr>
              <a:t>  {  </a:t>
            </a:r>
          </a:p>
          <a:p>
            <a:pPr>
              <a:spcBef>
                <a:spcPts val="1200"/>
              </a:spcBef>
            </a:pPr>
            <a:r>
              <a:rPr lang="en-US" sz="1600" b="1">
                <a:latin typeface="Trebuchet MS" pitchFamily="34" charset="0"/>
              </a:rPr>
              <a:t>	</a:t>
            </a:r>
            <a:r>
              <a:rPr lang="en-US" b="1" i="1">
                <a:solidFill>
                  <a:srgbClr val="3333FF"/>
                </a:solidFill>
                <a:latin typeface="Trebuchet MS" pitchFamily="34" charset="0"/>
                <a:cs typeface="Courier New" pitchFamily="49" charset="0"/>
              </a:rPr>
              <a:t>---</a:t>
            </a:r>
            <a:endParaRPr lang="en-US" b="1" i="1">
              <a:solidFill>
                <a:schemeClr val="tx2"/>
              </a:solidFill>
              <a:latin typeface="Trebuchet MS" pitchFamily="34" charset="0"/>
              <a:cs typeface="Courier New" pitchFamily="49" charset="0"/>
            </a:endParaRPr>
          </a:p>
          <a:p>
            <a:r>
              <a:rPr lang="en-US" sz="1600" b="1">
                <a:solidFill>
                  <a:schemeClr val="tx2"/>
                </a:solidFill>
                <a:latin typeface="Trebuchet MS" pitchFamily="34" charset="0"/>
              </a:rPr>
              <a:t>} </a:t>
            </a:r>
          </a:p>
          <a:p>
            <a:pPr>
              <a:spcBef>
                <a:spcPts val="1200"/>
              </a:spcBef>
            </a:pPr>
            <a:r>
              <a:rPr lang="en-US" sz="1600" b="1">
                <a:solidFill>
                  <a:srgbClr val="FF0000"/>
                </a:solidFill>
                <a:latin typeface="Trebuchet MS" pitchFamily="34" charset="0"/>
              </a:rPr>
              <a:t>class  Demo {</a:t>
            </a:r>
          </a:p>
          <a:p>
            <a:pPr>
              <a:spcBef>
                <a:spcPts val="600"/>
              </a:spcBef>
            </a:pPr>
            <a:r>
              <a:rPr lang="en-US" sz="1600" b="1">
                <a:solidFill>
                  <a:schemeClr val="tx2"/>
                </a:solidFill>
                <a:latin typeface="Trebuchet MS" pitchFamily="34" charset="0"/>
              </a:rPr>
              <a:t>    public static void main ( String [] args ) {</a:t>
            </a:r>
          </a:p>
          <a:p>
            <a:pPr>
              <a:spcBef>
                <a:spcPts val="1800"/>
              </a:spcBef>
            </a:pPr>
            <a:r>
              <a:rPr lang="en-US" sz="1600" b="1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b="1">
                <a:solidFill>
                  <a:srgbClr val="FF0000"/>
                </a:solidFill>
                <a:latin typeface="Trebuchet MS" pitchFamily="34" charset="0"/>
              </a:rPr>
              <a:t>Stack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   </a:t>
            </a:r>
            <a:r>
              <a:rPr lang="en-US" b="1" i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mystack</a:t>
            </a:r>
            <a:r>
              <a:rPr lang="en-US" b="1" i="1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;	  </a:t>
            </a:r>
            <a:r>
              <a:rPr lang="en-US" sz="1600" b="1" i="1">
                <a:solidFill>
                  <a:srgbClr val="339966"/>
                </a:solidFill>
                <a:latin typeface="Trebuchet MS" pitchFamily="34" charset="0"/>
              </a:rPr>
              <a:t> </a:t>
            </a:r>
            <a:r>
              <a:rPr lang="en-US" sz="1600" b="1">
                <a:solidFill>
                  <a:srgbClr val="339966"/>
                </a:solidFill>
                <a:latin typeface="Trebuchet MS" pitchFamily="34" charset="0"/>
              </a:rPr>
              <a:t>// reference allowed</a:t>
            </a:r>
          </a:p>
          <a:p>
            <a:pPr>
              <a:spcBef>
                <a:spcPts val="1800"/>
              </a:spcBef>
            </a:pPr>
            <a:r>
              <a:rPr lang="en-US" sz="1600" b="1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i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mystack</a:t>
            </a:r>
            <a:r>
              <a:rPr lang="en-US" b="1" i="1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= </a:t>
            </a:r>
            <a:r>
              <a:rPr lang="en-US" sz="1600" b="1" i="1">
                <a:solidFill>
                  <a:srgbClr val="FF0000"/>
                </a:solidFill>
                <a:latin typeface="Trebuchet MS" pitchFamily="34" charset="0"/>
              </a:rPr>
              <a:t>new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  </a:t>
            </a:r>
            <a:r>
              <a:rPr lang="en-US" b="1">
                <a:solidFill>
                  <a:srgbClr val="FF0000"/>
                </a:solidFill>
                <a:latin typeface="Trebuchet MS" pitchFamily="34" charset="0"/>
              </a:rPr>
              <a:t>Stack</a:t>
            </a: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() ;</a:t>
            </a:r>
            <a:r>
              <a:rPr lang="en-US" sz="1600" b="1">
                <a:solidFill>
                  <a:schemeClr val="tx2"/>
                </a:solidFill>
                <a:latin typeface="Trebuchet MS" pitchFamily="34" charset="0"/>
              </a:rPr>
              <a:t>	      </a:t>
            </a:r>
            <a:r>
              <a:rPr lang="en-US" sz="1600" b="1">
                <a:solidFill>
                  <a:srgbClr val="339966"/>
                </a:solidFill>
                <a:latin typeface="Trebuchet MS" pitchFamily="34" charset="0"/>
              </a:rPr>
              <a:t>// not allowed. </a:t>
            </a:r>
          </a:p>
          <a:p>
            <a:pPr>
              <a:spcBef>
                <a:spcPts val="600"/>
              </a:spcBef>
            </a:pPr>
            <a:r>
              <a:rPr lang="en-US" sz="1600" b="1">
                <a:solidFill>
                  <a:schemeClr val="tx2"/>
                </a:solidFill>
                <a:latin typeface="Trebuchet MS" pitchFamily="34" charset="0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sz="1600" b="1">
                <a:solidFill>
                  <a:schemeClr val="tx2"/>
                </a:solidFill>
                <a:latin typeface="Trebuchet MS" pitchFamily="34" charset="0"/>
              </a:rPr>
              <a:t>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Relationship between classes and interface</a:t>
            </a:r>
          </a:p>
        </p:txBody>
      </p:sp>
      <p:sp>
        <p:nvSpPr>
          <p:cNvPr id="16387" name="Content Placeholder 5"/>
          <p:cNvSpPr>
            <a:spLocks noGrp="1"/>
          </p:cNvSpPr>
          <p:nvPr>
            <p:ph idx="1"/>
          </p:nvPr>
        </p:nvSpPr>
        <p:spPr>
          <a:xfrm>
            <a:off x="266700" y="3889375"/>
            <a:ext cx="8447088" cy="2482850"/>
          </a:xfrm>
        </p:spPr>
        <p:txBody>
          <a:bodyPr/>
          <a:lstStyle/>
          <a:p>
            <a:r>
              <a:t>class </a:t>
            </a:r>
            <a:r>
              <a:rPr>
                <a:solidFill>
                  <a:srgbClr val="FF0000"/>
                </a:solidFill>
              </a:rPr>
              <a:t>extends</a:t>
            </a:r>
            <a:r>
              <a:t> a class</a:t>
            </a:r>
          </a:p>
          <a:p>
            <a:pPr>
              <a:spcBef>
                <a:spcPts val="1200"/>
              </a:spcBef>
            </a:pPr>
            <a:r>
              <a:t>class always </a:t>
            </a:r>
            <a:r>
              <a:rPr>
                <a:solidFill>
                  <a:srgbClr val="FF0000"/>
                </a:solidFill>
              </a:rPr>
              <a:t>implements</a:t>
            </a:r>
            <a:r>
              <a:t> an interface</a:t>
            </a:r>
          </a:p>
          <a:p>
            <a:pPr>
              <a:spcBef>
                <a:spcPts val="1200"/>
              </a:spcBef>
            </a:pPr>
            <a:r>
              <a:t>Interfaces always </a:t>
            </a:r>
            <a:r>
              <a:rPr>
                <a:solidFill>
                  <a:srgbClr val="FF0000"/>
                </a:solidFill>
              </a:rPr>
              <a:t>extends</a:t>
            </a:r>
            <a:r>
              <a:t> an interfaces.</a:t>
            </a:r>
          </a:p>
          <a:p>
            <a:pPr>
              <a:spcBef>
                <a:spcPts val="1200"/>
              </a:spcBef>
            </a:pPr>
            <a:r>
              <a:rPr>
                <a:solidFill>
                  <a:srgbClr val="F703C9"/>
                </a:solidFill>
              </a:rPr>
              <a:t>An interface </a:t>
            </a:r>
            <a:r>
              <a:rPr>
                <a:solidFill>
                  <a:srgbClr val="0000FF"/>
                </a:solidFill>
              </a:rPr>
              <a:t>cannot</a:t>
            </a:r>
            <a:r>
              <a:rPr>
                <a:solidFill>
                  <a:srgbClr val="F703C9"/>
                </a:solidFill>
              </a:rPr>
              <a:t> </a:t>
            </a:r>
            <a:r>
              <a:rPr>
                <a:solidFill>
                  <a:srgbClr val="0000FF"/>
                </a:solidFill>
              </a:rPr>
              <a:t>implement</a:t>
            </a:r>
            <a:r>
              <a:rPr>
                <a:solidFill>
                  <a:srgbClr val="F703C9"/>
                </a:solidFill>
              </a:rPr>
              <a:t> another interface or class.</a:t>
            </a:r>
          </a:p>
          <a:p>
            <a:pPr>
              <a:spcBef>
                <a:spcPts val="1200"/>
              </a:spcBef>
            </a:pPr>
            <a:r>
              <a:rPr>
                <a:solidFill>
                  <a:srgbClr val="F703C9"/>
                </a:solidFill>
              </a:rPr>
              <a:t>Class </a:t>
            </a:r>
            <a:r>
              <a:rPr>
                <a:solidFill>
                  <a:srgbClr val="0000FF"/>
                </a:solidFill>
              </a:rPr>
              <a:t>cannot</a:t>
            </a:r>
            <a:r>
              <a:rPr>
                <a:solidFill>
                  <a:srgbClr val="F703C9"/>
                </a:solidFill>
              </a:rPr>
              <a:t> </a:t>
            </a:r>
            <a:r>
              <a:rPr>
                <a:solidFill>
                  <a:srgbClr val="0000FF"/>
                </a:solidFill>
              </a:rPr>
              <a:t>extend</a:t>
            </a:r>
            <a:r>
              <a:rPr>
                <a:solidFill>
                  <a:srgbClr val="F703C9"/>
                </a:solidFill>
              </a:rPr>
              <a:t> an interface</a:t>
            </a:r>
          </a:p>
        </p:txBody>
      </p:sp>
      <p:pic>
        <p:nvPicPr>
          <p:cNvPr id="16388" name="Picture 2" descr="relationship between class and interface"/>
          <p:cNvPicPr>
            <a:picLocks noChangeAspect="1" noChangeArrowheads="1"/>
          </p:cNvPicPr>
          <p:nvPr/>
        </p:nvPicPr>
        <p:blipFill>
          <a:blip r:embed="rId2"/>
          <a:srcRect b="19330"/>
          <a:stretch>
            <a:fillRect/>
          </a:stretch>
        </p:blipFill>
        <p:spPr bwMode="auto">
          <a:xfrm>
            <a:off x="449263" y="1106488"/>
            <a:ext cx="8012112" cy="256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4"/>
          <p:cNvSpPr>
            <a:spLocks noGrp="1"/>
          </p:cNvSpPr>
          <p:nvPr>
            <p:ph idx="1"/>
          </p:nvPr>
        </p:nvSpPr>
        <p:spPr>
          <a:xfrm>
            <a:off x="179388" y="1306513"/>
            <a:ext cx="8447087" cy="757237"/>
          </a:xfrm>
        </p:spPr>
        <p:txBody>
          <a:bodyPr/>
          <a:lstStyle/>
          <a:p>
            <a:r>
              <a:t>Sub Class that implements interface </a:t>
            </a:r>
          </a:p>
        </p:txBody>
      </p:sp>
      <p:sp>
        <p:nvSpPr>
          <p:cNvPr id="174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2. Implementing Interfaces:</a:t>
            </a:r>
          </a:p>
        </p:txBody>
      </p:sp>
      <p:pic>
        <p:nvPicPr>
          <p:cNvPr id="17412" name="Picture 2" descr="relationship between class and interface"/>
          <p:cNvPicPr>
            <a:picLocks noChangeAspect="1" noChangeArrowheads="1"/>
          </p:cNvPicPr>
          <p:nvPr/>
        </p:nvPicPr>
        <p:blipFill>
          <a:blip r:embed="rId2"/>
          <a:srcRect l="29842" t="13107" r="36440" b="25027"/>
          <a:stretch>
            <a:fillRect/>
          </a:stretch>
        </p:blipFill>
        <p:spPr bwMode="auto">
          <a:xfrm>
            <a:off x="2058988" y="2538413"/>
            <a:ext cx="2854325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452688" y="3740150"/>
            <a:ext cx="1952625" cy="498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b="1" dirty="0">
                <a:solidFill>
                  <a:srgbClr val="FF0000"/>
                </a:solidFill>
              </a:rPr>
              <a:t>Subclass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593850" y="4238625"/>
            <a:ext cx="6650038" cy="1355725"/>
            <a:chOff x="1593272" y="4238890"/>
            <a:chExt cx="6650182" cy="1355930"/>
          </a:xfrm>
        </p:grpSpPr>
        <p:sp>
          <p:nvSpPr>
            <p:cNvPr id="17415" name="Rectangle 5"/>
            <p:cNvSpPr>
              <a:spLocks noChangeArrowheads="1"/>
            </p:cNvSpPr>
            <p:nvPr/>
          </p:nvSpPr>
          <p:spPr bwMode="auto">
            <a:xfrm>
              <a:off x="1593272" y="4948489"/>
              <a:ext cx="665018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/>
              <a:r>
                <a:rPr lang="en-IN" b="1">
                  <a:solidFill>
                    <a:schemeClr val="tx2"/>
                  </a:solidFill>
                </a:rPr>
                <a:t>must provide definition(body) to all abstract methods of a interface.</a:t>
              </a:r>
            </a:p>
          </p:txBody>
        </p:sp>
        <p:cxnSp>
          <p:nvCxnSpPr>
            <p:cNvPr id="8" name="Straight Arrow Connector 7"/>
            <p:cNvCxnSpPr>
              <a:stCxn id="5" idx="2"/>
            </p:cNvCxnSpPr>
            <p:nvPr/>
          </p:nvCxnSpPr>
          <p:spPr>
            <a:xfrm rot="16200000" flipH="1">
              <a:off x="3299827" y="4367525"/>
              <a:ext cx="693843" cy="43657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1392</Words>
  <Application>Microsoft Office PowerPoint</Application>
  <PresentationFormat>On-screen Show (4:3)</PresentationFormat>
  <Paragraphs>571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1. Interface</vt:lpstr>
      <vt:lpstr>Unit 5- Interface</vt:lpstr>
      <vt:lpstr>Basics</vt:lpstr>
      <vt:lpstr>Basics</vt:lpstr>
      <vt:lpstr>1. Interface:  Fundamemntals</vt:lpstr>
      <vt:lpstr>1. Interface:  Fundamemntals</vt:lpstr>
      <vt:lpstr>1. Interface:  Fundamemntals</vt:lpstr>
      <vt:lpstr>Relationship between classes and interface</vt:lpstr>
      <vt:lpstr>2. Implementing Interfaces:</vt:lpstr>
      <vt:lpstr>Unit 5- Interface</vt:lpstr>
      <vt:lpstr>2. Implementing Interfaces:</vt:lpstr>
      <vt:lpstr>Example: Implementing Interfaces:</vt:lpstr>
      <vt:lpstr>Example2: Implementing Interfaces:</vt:lpstr>
      <vt:lpstr>Test yourself</vt:lpstr>
      <vt:lpstr>Test yourself</vt:lpstr>
      <vt:lpstr>Unit 5- Interface</vt:lpstr>
      <vt:lpstr>3. Program : using interface reference</vt:lpstr>
      <vt:lpstr>Slide 18</vt:lpstr>
      <vt:lpstr>3. Program : using interface reference</vt:lpstr>
      <vt:lpstr>Unit 5- Interface</vt:lpstr>
      <vt:lpstr>4.    Example: interface extends interface</vt:lpstr>
      <vt:lpstr>Slide 22</vt:lpstr>
      <vt:lpstr>Unit 5- Interface</vt:lpstr>
      <vt:lpstr>5.    Implementing multiple inheritance</vt:lpstr>
      <vt:lpstr>5.      Syntax: Multiple inheritance</vt:lpstr>
      <vt:lpstr>5.1.   Example:    class implements more than one interface</vt:lpstr>
      <vt:lpstr>Slide 27</vt:lpstr>
      <vt:lpstr>5.2.     interface extends more than one interface</vt:lpstr>
      <vt:lpstr>Slide 29</vt:lpstr>
      <vt:lpstr>Unit 5- Interface</vt:lpstr>
      <vt:lpstr>Constants in interface</vt:lpstr>
      <vt:lpstr>Example1: Constants in interface</vt:lpstr>
      <vt:lpstr>Example2:  Constants in interface</vt:lpstr>
      <vt:lpstr>Unit 5- Interface</vt:lpstr>
      <vt:lpstr>Nested interface</vt:lpstr>
      <vt:lpstr>Nested interface</vt:lpstr>
      <vt:lpstr>Example: Nested interface</vt:lpstr>
      <vt:lpstr>Restrictions of interfaces</vt:lpstr>
      <vt:lpstr>Restrictions of interfaces</vt:lpstr>
      <vt:lpstr>Restrictions of interfaces</vt:lpstr>
      <vt:lpstr>Restrictions of interfaces</vt:lpstr>
      <vt:lpstr>implement class diagram</vt:lpstr>
      <vt:lpstr>implement class diagram</vt:lpstr>
      <vt:lpstr>1. Interface:  Fundamemntals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Rajatha</dc:creator>
  <cp:lastModifiedBy>Rajatha</cp:lastModifiedBy>
  <cp:revision>7</cp:revision>
  <dcterms:created xsi:type="dcterms:W3CDTF">2017-09-27T16:21:52Z</dcterms:created>
  <dcterms:modified xsi:type="dcterms:W3CDTF">2017-10-03T03:53:52Z</dcterms:modified>
</cp:coreProperties>
</file>