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E801E-E4F6-4D31-BFA8-FAE34968ECA6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20AA-1384-4CE5-971D-64EA23B30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167A81-2321-4F15-B4A6-DE5F5C175A6C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smtClean="0">
                <a:solidFill>
                  <a:srgbClr val="A50021"/>
                </a:solidFill>
                <a:latin typeface="Arial" charset="0"/>
              </a:rPr>
              <a:t>A message - </a:t>
            </a:r>
            <a:r>
              <a:rPr lang="en-US" sz="2400" smtClean="0">
                <a:latin typeface="Arial" charset="0"/>
              </a:rPr>
              <a:t>is used to communicate between processes. </a:t>
            </a:r>
          </a:p>
          <a:p>
            <a:r>
              <a:rPr lang="en-US" sz="2400" b="1" smtClean="0">
                <a:solidFill>
                  <a:srgbClr val="A50021"/>
                </a:solidFill>
                <a:latin typeface="Arial" charset="0"/>
              </a:rPr>
              <a:t>A packet  -</a:t>
            </a:r>
            <a:r>
              <a:rPr lang="en-US" sz="2400" b="1" smtClean="0">
                <a:latin typeface="Arial" charset="0"/>
              </a:rPr>
              <a:t>	</a:t>
            </a:r>
            <a:r>
              <a:rPr lang="en-US" sz="2400" smtClean="0">
                <a:latin typeface="Arial" charset="0"/>
              </a:rPr>
              <a:t>is a fragment of a message that might travel on a wire. </a:t>
            </a:r>
          </a:p>
          <a:p>
            <a:endParaRPr lang="en-US" sz="2400" b="1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1A6DB9-E5A5-4B5F-A560-8BFB256A09ED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smtClean="0">
                <a:solidFill>
                  <a:srgbClr val="A50021"/>
                </a:solidFill>
                <a:latin typeface="Arial" charset="0"/>
              </a:rPr>
              <a:t>A message - </a:t>
            </a:r>
            <a:r>
              <a:rPr lang="en-US" sz="2400" smtClean="0">
                <a:latin typeface="Arial" charset="0"/>
              </a:rPr>
              <a:t>is used to communicate between processes. </a:t>
            </a:r>
          </a:p>
          <a:p>
            <a:r>
              <a:rPr lang="en-US" sz="2400" b="1" smtClean="0">
                <a:solidFill>
                  <a:srgbClr val="A50021"/>
                </a:solidFill>
                <a:latin typeface="Arial" charset="0"/>
              </a:rPr>
              <a:t>A packet  -</a:t>
            </a:r>
            <a:r>
              <a:rPr lang="en-US" sz="2400" b="1" smtClean="0">
                <a:latin typeface="Arial" charset="0"/>
              </a:rPr>
              <a:t>	</a:t>
            </a:r>
            <a:r>
              <a:rPr lang="en-US" sz="2400" smtClean="0">
                <a:latin typeface="Arial" charset="0"/>
              </a:rPr>
              <a:t>is a fragment of a message that might travel on a wire. </a:t>
            </a:r>
          </a:p>
          <a:p>
            <a:endParaRPr lang="en-US" sz="2400" b="1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DD551-AEEE-432C-90A4-5A6D86547797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smtClean="0">
                <a:solidFill>
                  <a:srgbClr val="A50021"/>
                </a:solidFill>
                <a:latin typeface="Arial" charset="0"/>
              </a:rPr>
              <a:t>A message - </a:t>
            </a:r>
            <a:r>
              <a:rPr lang="en-US" sz="2400" smtClean="0">
                <a:latin typeface="Arial" charset="0"/>
              </a:rPr>
              <a:t>is used to communicate between processes. </a:t>
            </a:r>
          </a:p>
          <a:p>
            <a:r>
              <a:rPr lang="en-US" sz="2400" b="1" smtClean="0">
                <a:solidFill>
                  <a:srgbClr val="A50021"/>
                </a:solidFill>
                <a:latin typeface="Arial" charset="0"/>
              </a:rPr>
              <a:t>A packet  -</a:t>
            </a:r>
            <a:r>
              <a:rPr lang="en-US" sz="2400" b="1" smtClean="0">
                <a:latin typeface="Arial" charset="0"/>
              </a:rPr>
              <a:t>	</a:t>
            </a:r>
            <a:r>
              <a:rPr lang="en-US" sz="2400" smtClean="0">
                <a:latin typeface="Arial" charset="0"/>
              </a:rPr>
              <a:t>is a fragment of a message that might travel on a wire. </a:t>
            </a:r>
          </a:p>
          <a:p>
            <a:endParaRPr lang="en-US" sz="2400" b="1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5CD3A2-A279-472D-8F60-1FA25EFF0B3C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3E8C-5C37-4A78-8AC8-3C170F4C2965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4066D-C0A2-48C2-9595-A3C68D66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Packages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474663" y="1219200"/>
            <a:ext cx="8447087" cy="520700"/>
          </a:xfrm>
        </p:spPr>
        <p:txBody>
          <a:bodyPr>
            <a:normAutofit fontScale="92500" lnSpcReduction="10000"/>
          </a:bodyPr>
          <a:lstStyle/>
          <a:p>
            <a:r>
              <a:rPr lang="en-IN">
                <a:solidFill>
                  <a:srgbClr val="FF0000"/>
                </a:solidFill>
              </a:rPr>
              <a:t>2.3.   </a:t>
            </a:r>
            <a:r>
              <a:rPr lang="en-IN"/>
              <a:t>importing a package: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2.   User-defined package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566738" y="1773238"/>
            <a:ext cx="7800975" cy="189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anchor="ctr"/>
          <a:lstStyle/>
          <a:p>
            <a:pPr>
              <a:defRPr/>
            </a:pPr>
            <a:r>
              <a:rPr lang="en-US" sz="2000" b="1" i="1" dirty="0">
                <a:solidFill>
                  <a:srgbClr val="FF0000"/>
                </a:solidFill>
                <a:latin typeface="Trebuchet MS" pitchFamily="34" charset="0"/>
              </a:rPr>
              <a:t>import</a:t>
            </a:r>
            <a:r>
              <a:rPr lang="en-US" sz="2000" b="1" i="1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-US" sz="2000" b="1" i="1" dirty="0" err="1">
                <a:solidFill>
                  <a:srgbClr val="0000FF"/>
                </a:solidFill>
                <a:latin typeface="Trebuchet MS" pitchFamily="34" charset="0"/>
              </a:rPr>
              <a:t>mypackage.</a:t>
            </a:r>
            <a:r>
              <a:rPr lang="en-US" sz="2000" b="1" i="1" dirty="0" err="1">
                <a:solidFill>
                  <a:srgbClr val="FF0000"/>
                </a:solidFill>
                <a:latin typeface="Trebuchet MS" pitchFamily="34" charset="0"/>
              </a:rPr>
              <a:t>className</a:t>
            </a:r>
            <a:r>
              <a:rPr lang="en-US" sz="2000" b="1" i="1" dirty="0">
                <a:solidFill>
                  <a:srgbClr val="000000"/>
                </a:solidFill>
                <a:latin typeface="Trebuchet MS" pitchFamily="34" charset="0"/>
              </a:rPr>
              <a:t> ;</a:t>
            </a:r>
          </a:p>
          <a:p>
            <a:pPr>
              <a:defRPr/>
            </a:pPr>
            <a:endParaRPr lang="en-US" sz="1400" b="1" i="1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i="1" dirty="0">
                <a:solidFill>
                  <a:srgbClr val="000000"/>
                </a:solidFill>
                <a:latin typeface="Trebuchet MS" pitchFamily="34" charset="0"/>
              </a:rPr>
              <a:t>public class  </a:t>
            </a:r>
            <a:r>
              <a:rPr lang="en-US" sz="2000" b="1" i="1" dirty="0" err="1">
                <a:solidFill>
                  <a:srgbClr val="FF0000"/>
                </a:solidFill>
                <a:latin typeface="Trebuchet MS" pitchFamily="34" charset="0"/>
              </a:rPr>
              <a:t>DemoClass</a:t>
            </a:r>
            <a:r>
              <a:rPr lang="en-US" sz="2000" b="1" i="1" dirty="0">
                <a:solidFill>
                  <a:srgbClr val="000000"/>
                </a:solidFill>
                <a:latin typeface="Trebuchet MS" pitchFamily="34" charset="0"/>
              </a:rPr>
              <a:t>  {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i="1" dirty="0">
                <a:solidFill>
                  <a:srgbClr val="00B050"/>
                </a:solidFill>
                <a:latin typeface="Trebuchet MS" pitchFamily="34" charset="0"/>
              </a:rPr>
              <a:t>	//  main method that use package classes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i="1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14288" y="1052513"/>
            <a:ext cx="8685212" cy="4953000"/>
          </a:xfrm>
        </p:spPr>
        <p:txBody>
          <a:bodyPr/>
          <a:lstStyle/>
          <a:p>
            <a:r>
              <a:rPr lang="en-GB"/>
              <a:t>Complete the following:</a:t>
            </a:r>
            <a:endParaRPr/>
          </a:p>
          <a:p>
            <a:pPr marL="914400" lvl="1" indent="-457200">
              <a:buFont typeface="Book Antiqua" pitchFamily="18" charset="0"/>
              <a:buAutoNum type="arabicPeriod"/>
            </a:pPr>
            <a:r>
              <a:rPr lang="en-GB"/>
              <a:t>Create a package named </a:t>
            </a:r>
            <a:r>
              <a:rPr lang="en-GB">
                <a:solidFill>
                  <a:srgbClr val="FF0000"/>
                </a:solidFill>
              </a:rPr>
              <a:t>shape</a:t>
            </a:r>
            <a:r>
              <a:rPr lang="en-GB"/>
              <a:t>.</a:t>
            </a:r>
            <a:endParaRPr/>
          </a:p>
          <a:p>
            <a:pPr marL="914400" lvl="1" indent="-457200">
              <a:buFont typeface="Book Antiqua" pitchFamily="18" charset="0"/>
              <a:buAutoNum type="arabicPeriod"/>
            </a:pPr>
            <a:r>
              <a:rPr lang="en-GB"/>
              <a:t>Create some classes in the package </a:t>
            </a:r>
            <a:r>
              <a:rPr lang="en-GB">
                <a:solidFill>
                  <a:srgbClr val="FF0000"/>
                </a:solidFill>
              </a:rPr>
              <a:t>shape</a:t>
            </a:r>
            <a:r>
              <a:rPr lang="en-GB"/>
              <a:t> like </a:t>
            </a:r>
          </a:p>
          <a:p>
            <a:pPr marL="1260475" lvl="2" indent="-346075"/>
            <a:r>
              <a:rPr lang="en-GB">
                <a:solidFill>
                  <a:srgbClr val="0000FF"/>
                </a:solidFill>
              </a:rPr>
              <a:t>Square, Triangle, and Circle.</a:t>
            </a:r>
            <a:endParaRPr>
              <a:solidFill>
                <a:srgbClr val="0000FF"/>
              </a:solidFill>
            </a:endParaRPr>
          </a:p>
          <a:p>
            <a:pPr marL="914400" lvl="1" indent="-457200">
              <a:buFont typeface="Book Antiqua" pitchFamily="18" charset="0"/>
              <a:buAutoNum type="arabicPeriod"/>
            </a:pPr>
            <a:r>
              <a:rPr lang="en-GB"/>
              <a:t>Import and compile these classes in </a:t>
            </a:r>
            <a:r>
              <a:rPr lang="en-GB">
                <a:solidFill>
                  <a:srgbClr val="0000FF"/>
                </a:solidFill>
              </a:rPr>
              <a:t>Demo</a:t>
            </a:r>
            <a:r>
              <a:rPr lang="en-GB"/>
              <a:t> class program..</a:t>
            </a: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smtClean="0"/>
              <a:t>2.   EXAMPLE: </a:t>
            </a:r>
            <a:r>
              <a:rPr lang="en-IN" smtClean="0"/>
              <a:t>Lab Program</a:t>
            </a:r>
            <a:endParaRPr 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3675" y="3733800"/>
            <a:ext cx="8747125" cy="2501900"/>
            <a:chOff x="193963" y="4165600"/>
            <a:chExt cx="8746837" cy="2070100"/>
          </a:xfrm>
        </p:grpSpPr>
        <p:pic>
          <p:nvPicPr>
            <p:cNvPr id="19474" name="Picture 5"/>
            <p:cNvPicPr>
              <a:picLocks noChangeAspect="1" noChangeArrowheads="1"/>
            </p:cNvPicPr>
            <p:nvPr/>
          </p:nvPicPr>
          <p:blipFill>
            <a:blip r:embed="rId2"/>
            <a:srcRect t="36446" r="13371"/>
            <a:stretch>
              <a:fillRect/>
            </a:stretch>
          </p:blipFill>
          <p:spPr bwMode="auto">
            <a:xfrm>
              <a:off x="193963" y="4165600"/>
              <a:ext cx="4543137" cy="206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122620" y="4281189"/>
              <a:ext cx="706414" cy="2902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2"/>
                  </a:solidFill>
                  <a:latin typeface="Trebuchet MS" pitchFamily="34" charset="0"/>
                </a:rPr>
                <a:t>d:\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6150" y="6041300"/>
              <a:ext cx="1430290" cy="1944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>
                  <a:solidFill>
                    <a:srgbClr val="FF0000"/>
                  </a:solidFill>
                  <a:latin typeface="Trebuchet MS" pitchFamily="34" charset="0"/>
                </a:rPr>
                <a:t>Demo</a:t>
              </a:r>
              <a:r>
                <a:rPr lang="en-US" sz="1200" b="1" dirty="0">
                  <a:solidFill>
                    <a:schemeClr val="tx2"/>
                  </a:solidFill>
                  <a:latin typeface="Trebuchet MS" pitchFamily="34" charset="0"/>
                </a:rPr>
                <a:t>.java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629108" y="5689278"/>
              <a:ext cx="0" cy="4702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616408" y="6131933"/>
              <a:ext cx="639742" cy="26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56150" y="5736564"/>
              <a:ext cx="1430290" cy="1944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>
                  <a:solidFill>
                    <a:schemeClr val="tx2"/>
                  </a:solidFill>
                  <a:latin typeface="Trebuchet MS" pitchFamily="34" charset="0"/>
                </a:rPr>
                <a:t>Circle.java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6150" y="5381915"/>
              <a:ext cx="1430290" cy="19308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>
                  <a:solidFill>
                    <a:schemeClr val="tx2"/>
                  </a:solidFill>
                  <a:latin typeface="Trebuchet MS" pitchFamily="34" charset="0"/>
                </a:rPr>
                <a:t>Triangle.java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7238" y="4165600"/>
              <a:ext cx="4203562" cy="203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0" name="Rounded Rectangular Callout 39"/>
          <p:cNvSpPr/>
          <p:nvPr/>
        </p:nvSpPr>
        <p:spPr>
          <a:xfrm>
            <a:off x="304800" y="5092700"/>
            <a:ext cx="1968500" cy="393700"/>
          </a:xfrm>
          <a:prstGeom prst="wedgeRoundRectCallout">
            <a:avLst>
              <a:gd name="adj1" fmla="val 57876"/>
              <a:gd name="adj2" fmla="val -16975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Trebuchet MS" pitchFamily="34" charset="0"/>
              </a:rPr>
              <a:t>Working directory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187700" y="3810000"/>
            <a:ext cx="5651500" cy="2298700"/>
            <a:chOff x="3187700" y="3810000"/>
            <a:chExt cx="5651500" cy="22987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187700" y="4470400"/>
              <a:ext cx="27432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918200" y="4457700"/>
              <a:ext cx="0" cy="155416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918200" y="5272088"/>
              <a:ext cx="639763" cy="31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930900" y="5627688"/>
              <a:ext cx="639763" cy="31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8200" y="5983288"/>
              <a:ext cx="639763" cy="31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469063" y="5873750"/>
              <a:ext cx="1430337" cy="23495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 err="1">
                  <a:solidFill>
                    <a:schemeClr val="tx2"/>
                  </a:solidFill>
                  <a:latin typeface="Trebuchet MS" pitchFamily="34" charset="0"/>
                </a:rPr>
                <a:t>Circle.class</a:t>
              </a:r>
              <a:endParaRPr lang="en-US" sz="12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69063" y="5505450"/>
              <a:ext cx="1430337" cy="23495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 err="1">
                  <a:solidFill>
                    <a:schemeClr val="tx2"/>
                  </a:solidFill>
                  <a:latin typeface="Trebuchet MS" pitchFamily="34" charset="0"/>
                </a:rPr>
                <a:t>Square.class</a:t>
              </a:r>
              <a:endParaRPr lang="en-US" sz="12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69063" y="5127625"/>
              <a:ext cx="1430337" cy="23336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 err="1">
                  <a:solidFill>
                    <a:schemeClr val="tx2"/>
                  </a:solidFill>
                  <a:latin typeface="Trebuchet MS" pitchFamily="34" charset="0"/>
                </a:rPr>
                <a:t>Rectangle.class</a:t>
              </a:r>
              <a:endParaRPr lang="en-US" sz="12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27663" y="4368800"/>
              <a:ext cx="947737" cy="3508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2"/>
                  </a:solidFill>
                  <a:latin typeface="Trebuchet MS" pitchFamily="34" charset="0"/>
                </a:rPr>
                <a:t>shape</a:t>
              </a:r>
            </a:p>
          </p:txBody>
        </p:sp>
        <p:sp>
          <p:nvSpPr>
            <p:cNvPr id="41" name="Rounded Rectangular Callout 40"/>
            <p:cNvSpPr/>
            <p:nvPr/>
          </p:nvSpPr>
          <p:spPr>
            <a:xfrm>
              <a:off x="6870700" y="3810000"/>
              <a:ext cx="1968500" cy="558800"/>
            </a:xfrm>
            <a:prstGeom prst="wedgeRoundRectCallout">
              <a:avLst>
                <a:gd name="adj1" fmla="val -75672"/>
                <a:gd name="adj2" fmla="val 90799"/>
                <a:gd name="adj3" fmla="val 1666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Trebuchet MS" pitchFamily="34" charset="0"/>
                </a:rPr>
                <a:t>Package created After compilation</a:t>
              </a:r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3255963" y="4810125"/>
            <a:ext cx="1430337" cy="2333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Square.java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538913" y="1100138"/>
            <a:ext cx="2593975" cy="51625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3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smtClean="0"/>
              <a:t>2.   EXAMPLE: </a:t>
            </a:r>
            <a:r>
              <a:rPr lang="en-IN" smtClean="0"/>
              <a:t>Lab Program</a:t>
            </a:r>
            <a:endParaRPr 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203950" y="1122363"/>
            <a:ext cx="2176463" cy="1100137"/>
            <a:chOff x="193963" y="4165600"/>
            <a:chExt cx="3565407" cy="830142"/>
          </a:xfrm>
        </p:grpSpPr>
        <p:pic>
          <p:nvPicPr>
            <p:cNvPr id="20493" name="Picture 5"/>
            <p:cNvPicPr>
              <a:picLocks noChangeAspect="1" noChangeArrowheads="1"/>
            </p:cNvPicPr>
            <p:nvPr/>
          </p:nvPicPr>
          <p:blipFill>
            <a:blip r:embed="rId2"/>
            <a:srcRect t="36446" r="32014" b="38065"/>
            <a:stretch>
              <a:fillRect/>
            </a:stretch>
          </p:blipFill>
          <p:spPr bwMode="auto">
            <a:xfrm>
              <a:off x="193963" y="4165600"/>
              <a:ext cx="3565407" cy="830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122374" y="4280598"/>
              <a:ext cx="707360" cy="2910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2"/>
                  </a:solidFill>
                  <a:latin typeface="Trebuchet MS" pitchFamily="34" charset="0"/>
                </a:rPr>
                <a:t>d:\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49238" y="1101725"/>
            <a:ext cx="6253162" cy="4570413"/>
            <a:chOff x="249239" y="2928938"/>
            <a:chExt cx="6425970" cy="5550689"/>
          </a:xfrm>
        </p:grpSpPr>
        <p:sp>
          <p:nvSpPr>
            <p:cNvPr id="39" name="Rectangle 38"/>
            <p:cNvSpPr/>
            <p:nvPr/>
          </p:nvSpPr>
          <p:spPr>
            <a:xfrm>
              <a:off x="249239" y="3488056"/>
              <a:ext cx="6425970" cy="4991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>
                <a:spcBef>
                  <a:spcPts val="600"/>
                </a:spcBef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package</a:t>
              </a:r>
              <a:r>
                <a:rPr lang="en-US" sz="1600" b="1" i="1" dirty="0">
                  <a:solidFill>
                    <a:srgbClr val="000000"/>
                  </a:solidFill>
                  <a:latin typeface="Trebuchet MS" pitchFamily="34" charset="0"/>
                </a:rPr>
                <a:t>  </a:t>
              </a:r>
              <a:r>
                <a:rPr lang="en-US" sz="1600" b="1" i="1" dirty="0">
                  <a:solidFill>
                    <a:srgbClr val="0000FF"/>
                  </a:solidFill>
                  <a:latin typeface="Trebuchet MS" pitchFamily="34" charset="0"/>
                </a:rPr>
                <a:t>shape</a:t>
              </a:r>
              <a:r>
                <a:rPr lang="en-US" sz="1600" b="1" i="1" dirty="0">
                  <a:solidFill>
                    <a:srgbClr val="000000"/>
                  </a:solidFill>
                  <a:latin typeface="Trebuchet MS" pitchFamily="34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9239" y="2928938"/>
              <a:ext cx="6411288" cy="4877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 algn="ctr"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Triangle.java</a:t>
              </a: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19100" y="2127250"/>
            <a:ext cx="5957888" cy="389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b="1" i="1" dirty="0">
                <a:solidFill>
                  <a:srgbClr val="0000FF"/>
                </a:solidFill>
                <a:latin typeface="Trebuchet MS" pitchFamily="34" charset="0"/>
              </a:rPr>
              <a:t>public class  </a:t>
            </a:r>
            <a:r>
              <a:rPr lang="en-US" sz="1400" b="1" i="1" dirty="0">
                <a:solidFill>
                  <a:srgbClr val="FF0000"/>
                </a:solidFill>
                <a:latin typeface="Trebuchet MS" pitchFamily="34" charset="0"/>
              </a:rPr>
              <a:t>Triangle</a:t>
            </a:r>
            <a:r>
              <a:rPr lang="en-US" sz="1400" b="1" i="1" dirty="0">
                <a:solidFill>
                  <a:srgbClr val="000000"/>
                </a:solidFill>
                <a:latin typeface="Trebuchet MS" pitchFamily="34" charset="0"/>
              </a:rPr>
              <a:t>  {</a:t>
            </a:r>
          </a:p>
          <a:p>
            <a:pPr>
              <a:spcBef>
                <a:spcPts val="1200"/>
              </a:spcBef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i="1" dirty="0">
                <a:solidFill>
                  <a:srgbClr val="0000FF"/>
                </a:solidFill>
                <a:latin typeface="Trebuchet MS" pitchFamily="34" charset="0"/>
              </a:rPr>
              <a:t>private double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 breadth, height; </a:t>
            </a:r>
          </a:p>
          <a:p>
            <a:pPr>
              <a:spcBef>
                <a:spcPts val="1200"/>
              </a:spcBef>
            </a:pPr>
            <a:r>
              <a:rPr lang="en-US" sz="1400" i="1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sz="1400" b="1" i="1" dirty="0">
                <a:solidFill>
                  <a:srgbClr val="0000FF"/>
                </a:solidFill>
                <a:latin typeface="Trebuchet MS" pitchFamily="34" charset="0"/>
              </a:rPr>
              <a:t>public</a:t>
            </a:r>
            <a:r>
              <a:rPr lang="en-US" sz="1400" i="1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400" b="1" i="1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400" b="1" i="1" dirty="0" err="1">
                <a:solidFill>
                  <a:srgbClr val="F703C9"/>
                </a:solidFill>
                <a:latin typeface="Trebuchet MS" pitchFamily="34" charset="0"/>
              </a:rPr>
              <a:t>setTriangle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( 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breadth, 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height ) </a:t>
            </a:r>
            <a:r>
              <a:rPr lang="en-US" sz="1400" b="1" i="1" smtClean="0">
                <a:solidFill>
                  <a:schemeClr val="tx2"/>
                </a:solidFill>
                <a:latin typeface="Trebuchet MS" pitchFamily="34" charset="0"/>
              </a:rPr>
              <a:t>	{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		</a:t>
            </a:r>
            <a:r>
              <a:rPr lang="en-US" sz="1400" b="1" i="1" dirty="0" err="1">
                <a:solidFill>
                  <a:schemeClr val="tx2"/>
                </a:solidFill>
                <a:latin typeface="Trebuchet MS" pitchFamily="34" charset="0"/>
              </a:rPr>
              <a:t>this.breadth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 = breadth;</a:t>
            </a:r>
          </a:p>
          <a:p>
            <a:pPr>
              <a:spcBef>
                <a:spcPts val="600"/>
              </a:spcBef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		</a:t>
            </a:r>
            <a:r>
              <a:rPr lang="en-US" sz="1400" b="1" i="1" dirty="0" err="1">
                <a:solidFill>
                  <a:schemeClr val="tx2"/>
                </a:solidFill>
                <a:latin typeface="Trebuchet MS" pitchFamily="34" charset="0"/>
              </a:rPr>
              <a:t>this.height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 = height;</a:t>
            </a:r>
          </a:p>
          <a:p>
            <a:pPr>
              <a:spcBef>
                <a:spcPts val="600"/>
              </a:spcBef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	} </a:t>
            </a:r>
          </a:p>
          <a:p>
            <a:pPr>
              <a:spcBef>
                <a:spcPts val="1200"/>
              </a:spcBef>
            </a:pPr>
            <a:r>
              <a:rPr lang="en-US" sz="1400" i="1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sz="1400" b="1" i="1" dirty="0">
                <a:solidFill>
                  <a:srgbClr val="0000FF"/>
                </a:solidFill>
                <a:latin typeface="Trebuchet MS" pitchFamily="34" charset="0"/>
              </a:rPr>
              <a:t>public</a:t>
            </a:r>
            <a:r>
              <a:rPr lang="en-US" sz="1400" i="1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400" b="1" i="1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400" b="1" i="1" dirty="0" err="1">
                <a:solidFill>
                  <a:srgbClr val="F703C9"/>
                </a:solidFill>
                <a:latin typeface="Trebuchet MS" pitchFamily="34" charset="0"/>
              </a:rPr>
              <a:t>getArea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(){	</a:t>
            </a:r>
          </a:p>
          <a:p>
            <a:pPr>
              <a:spcBef>
                <a:spcPts val="600"/>
              </a:spcBef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		</a:t>
            </a:r>
            <a:r>
              <a:rPr lang="en-US" sz="1400" i="1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 area = 0.5 * breadth * height;     </a:t>
            </a:r>
          </a:p>
          <a:p>
            <a:pPr>
              <a:spcBef>
                <a:spcPts val="600"/>
              </a:spcBef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		</a:t>
            </a:r>
            <a:r>
              <a:rPr lang="en-US" sz="1400" b="1" i="1" dirty="0" err="1">
                <a:solidFill>
                  <a:schemeClr val="tx2"/>
                </a:solidFill>
                <a:latin typeface="Trebuchet MS" pitchFamily="34" charset="0"/>
              </a:rPr>
              <a:t>System.out.println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 (“Area of Triangle =” + area);</a:t>
            </a:r>
          </a:p>
          <a:p>
            <a:pPr>
              <a:spcBef>
                <a:spcPts val="600"/>
              </a:spcBef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	} </a:t>
            </a:r>
          </a:p>
          <a:p>
            <a:pPr>
              <a:spcBef>
                <a:spcPts val="600"/>
              </a:spcBef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874000" y="2552700"/>
            <a:ext cx="1165225" cy="2476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Triangle.java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712744" y="3067844"/>
            <a:ext cx="1944688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4" idx="1"/>
          </p:cNvCxnSpPr>
          <p:nvPr/>
        </p:nvCxnSpPr>
        <p:spPr>
          <a:xfrm flipV="1">
            <a:off x="7685088" y="2676525"/>
            <a:ext cx="188912" cy="2063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538913" y="1100138"/>
            <a:ext cx="2593975" cy="51625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7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2150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smtClean="0"/>
              <a:t>2.   EXAMPLE: </a:t>
            </a:r>
            <a:r>
              <a:rPr lang="en-IN" smtClean="0"/>
              <a:t>Lab Program</a:t>
            </a:r>
            <a:endParaRPr 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203950" y="1122363"/>
            <a:ext cx="2176463" cy="1100137"/>
            <a:chOff x="193963" y="4165600"/>
            <a:chExt cx="3565407" cy="830142"/>
          </a:xfrm>
        </p:grpSpPr>
        <p:pic>
          <p:nvPicPr>
            <p:cNvPr id="21519" name="Picture 5"/>
            <p:cNvPicPr>
              <a:picLocks noChangeAspect="1" noChangeArrowheads="1"/>
            </p:cNvPicPr>
            <p:nvPr/>
          </p:nvPicPr>
          <p:blipFill>
            <a:blip r:embed="rId2"/>
            <a:srcRect t="36446" r="32014" b="38065"/>
            <a:stretch>
              <a:fillRect/>
            </a:stretch>
          </p:blipFill>
          <p:spPr bwMode="auto">
            <a:xfrm>
              <a:off x="193963" y="4165600"/>
              <a:ext cx="3565407" cy="830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122374" y="4280598"/>
              <a:ext cx="707360" cy="2910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2"/>
                  </a:solidFill>
                  <a:latin typeface="Trebuchet MS" pitchFamily="34" charset="0"/>
                </a:rPr>
                <a:t>d:\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49238" y="1101725"/>
            <a:ext cx="6253162" cy="4570413"/>
            <a:chOff x="249239" y="2928938"/>
            <a:chExt cx="6425970" cy="5550689"/>
          </a:xfrm>
        </p:grpSpPr>
        <p:sp>
          <p:nvSpPr>
            <p:cNvPr id="39" name="Rectangle 38"/>
            <p:cNvSpPr/>
            <p:nvPr/>
          </p:nvSpPr>
          <p:spPr>
            <a:xfrm>
              <a:off x="249239" y="3488056"/>
              <a:ext cx="6425970" cy="4991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>
                <a:spcBef>
                  <a:spcPts val="600"/>
                </a:spcBef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package</a:t>
              </a:r>
              <a:r>
                <a:rPr lang="en-US" sz="1600" b="1" i="1" dirty="0">
                  <a:solidFill>
                    <a:srgbClr val="000000"/>
                  </a:solidFill>
                  <a:latin typeface="Trebuchet MS" pitchFamily="34" charset="0"/>
                </a:rPr>
                <a:t>  </a:t>
              </a:r>
              <a:r>
                <a:rPr lang="en-US" sz="1600" b="1" i="1" dirty="0">
                  <a:solidFill>
                    <a:srgbClr val="0000FF"/>
                  </a:solidFill>
                  <a:latin typeface="Trebuchet MS" pitchFamily="34" charset="0"/>
                </a:rPr>
                <a:t>shape</a:t>
              </a:r>
              <a:r>
                <a:rPr lang="en-US" sz="1600" b="1" i="1" dirty="0">
                  <a:solidFill>
                    <a:srgbClr val="000000"/>
                  </a:solidFill>
                  <a:latin typeface="Trebuchet MS" pitchFamily="34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9239" y="2928938"/>
              <a:ext cx="6411288" cy="4877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 algn="ctr"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Square.java</a:t>
              </a: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19100" y="2232025"/>
            <a:ext cx="5957888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tabLst>
                <a:tab pos="531813" algn="l"/>
              </a:tabLst>
            </a:pP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public class  </a:t>
            </a:r>
            <a:r>
              <a:rPr lang="en-US" sz="1400" b="1" i="1">
                <a:solidFill>
                  <a:srgbClr val="FF0000"/>
                </a:solidFill>
                <a:latin typeface="Trebuchet MS" pitchFamily="34" charset="0"/>
              </a:rPr>
              <a:t>Square</a:t>
            </a: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  {</a:t>
            </a:r>
          </a:p>
          <a:p>
            <a:pPr>
              <a:spcBef>
                <a:spcPts val="12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private double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side; </a:t>
            </a:r>
          </a:p>
          <a:p>
            <a:pPr>
              <a:spcBef>
                <a:spcPts val="1200"/>
              </a:spcBef>
              <a:tabLst>
                <a:tab pos="531813" algn="l"/>
              </a:tabLst>
            </a:pP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public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400" b="1" i="1">
                <a:solidFill>
                  <a:srgbClr val="F703C9"/>
                </a:solidFill>
                <a:latin typeface="Trebuchet MS" pitchFamily="34" charset="0"/>
              </a:rPr>
              <a:t>setSquare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( 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side ) {	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	this.side = side;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} </a:t>
            </a:r>
          </a:p>
          <a:p>
            <a:pPr>
              <a:spcBef>
                <a:spcPts val="1200"/>
              </a:spcBef>
              <a:tabLst>
                <a:tab pos="531813" algn="l"/>
              </a:tabLst>
            </a:pP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public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400" b="1" i="1">
                <a:solidFill>
                  <a:srgbClr val="F703C9"/>
                </a:solidFill>
                <a:latin typeface="Trebuchet MS" pitchFamily="34" charset="0"/>
              </a:rPr>
              <a:t>getArea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(){	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	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area = side * side;     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	System.out.println (“Area of Square =” + area);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} 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874000" y="2552700"/>
            <a:ext cx="1165225" cy="2476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Triangle.java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712744" y="3067844"/>
            <a:ext cx="1944688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4" idx="1"/>
          </p:cNvCxnSpPr>
          <p:nvPr/>
        </p:nvCxnSpPr>
        <p:spPr>
          <a:xfrm flipV="1">
            <a:off x="7685088" y="2676525"/>
            <a:ext cx="188912" cy="2063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7888288" y="3017838"/>
            <a:ext cx="1165225" cy="2476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Square.java</a:t>
            </a:r>
          </a:p>
        </p:txBody>
      </p:sp>
      <p:cxnSp>
        <p:nvCxnSpPr>
          <p:cNvPr id="15" name="Straight Connector 14"/>
          <p:cNvCxnSpPr>
            <a:endCxn id="14" idx="1"/>
          </p:cNvCxnSpPr>
          <p:nvPr/>
        </p:nvCxnSpPr>
        <p:spPr>
          <a:xfrm flipV="1">
            <a:off x="7699375" y="3141663"/>
            <a:ext cx="188913" cy="20637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538913" y="1100138"/>
            <a:ext cx="2593975" cy="51625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smtClean="0"/>
              <a:t>2.   EXAMPLE: </a:t>
            </a:r>
            <a:r>
              <a:rPr lang="en-IN" smtClean="0"/>
              <a:t>Lab Program</a:t>
            </a:r>
            <a:endParaRPr 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203950" y="1122363"/>
            <a:ext cx="2176463" cy="1100137"/>
            <a:chOff x="193963" y="4165600"/>
            <a:chExt cx="3565407" cy="830142"/>
          </a:xfrm>
        </p:grpSpPr>
        <p:pic>
          <p:nvPicPr>
            <p:cNvPr id="22545" name="Picture 5"/>
            <p:cNvPicPr>
              <a:picLocks noChangeAspect="1" noChangeArrowheads="1"/>
            </p:cNvPicPr>
            <p:nvPr/>
          </p:nvPicPr>
          <p:blipFill>
            <a:blip r:embed="rId2"/>
            <a:srcRect t="36446" r="32014" b="38065"/>
            <a:stretch>
              <a:fillRect/>
            </a:stretch>
          </p:blipFill>
          <p:spPr bwMode="auto">
            <a:xfrm>
              <a:off x="193963" y="4165600"/>
              <a:ext cx="3565407" cy="830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122374" y="4280598"/>
              <a:ext cx="707360" cy="2910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2"/>
                  </a:solidFill>
                  <a:latin typeface="Trebuchet MS" pitchFamily="34" charset="0"/>
                </a:rPr>
                <a:t>d:\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49238" y="1101725"/>
            <a:ext cx="6253162" cy="4570413"/>
            <a:chOff x="249239" y="2928938"/>
            <a:chExt cx="6425970" cy="5550689"/>
          </a:xfrm>
        </p:grpSpPr>
        <p:sp>
          <p:nvSpPr>
            <p:cNvPr id="39" name="Rectangle 38"/>
            <p:cNvSpPr/>
            <p:nvPr/>
          </p:nvSpPr>
          <p:spPr>
            <a:xfrm>
              <a:off x="249239" y="3488056"/>
              <a:ext cx="6425970" cy="4991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>
                <a:spcBef>
                  <a:spcPts val="600"/>
                </a:spcBef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package</a:t>
              </a:r>
              <a:r>
                <a:rPr lang="en-US" sz="1600" b="1" i="1" dirty="0">
                  <a:solidFill>
                    <a:srgbClr val="000000"/>
                  </a:solidFill>
                  <a:latin typeface="Trebuchet MS" pitchFamily="34" charset="0"/>
                </a:rPr>
                <a:t>  </a:t>
              </a:r>
              <a:r>
                <a:rPr lang="en-US" sz="1600" b="1" i="1" dirty="0">
                  <a:solidFill>
                    <a:srgbClr val="0000FF"/>
                  </a:solidFill>
                  <a:latin typeface="Trebuchet MS" pitchFamily="34" charset="0"/>
                </a:rPr>
                <a:t>shape</a:t>
              </a:r>
              <a:r>
                <a:rPr lang="en-US" sz="1600" b="1" i="1" dirty="0">
                  <a:solidFill>
                    <a:srgbClr val="000000"/>
                  </a:solidFill>
                  <a:latin typeface="Trebuchet MS" pitchFamily="34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9239" y="2928938"/>
              <a:ext cx="6411288" cy="4877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 algn="ctr"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Circle.java</a:t>
              </a: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19100" y="2232025"/>
            <a:ext cx="5957888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tabLst>
                <a:tab pos="531813" algn="l"/>
              </a:tabLst>
            </a:pP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public class  </a:t>
            </a:r>
            <a:r>
              <a:rPr lang="en-US" sz="1400" b="1" i="1">
                <a:solidFill>
                  <a:srgbClr val="FF0000"/>
                </a:solidFill>
                <a:latin typeface="Trebuchet MS" pitchFamily="34" charset="0"/>
              </a:rPr>
              <a:t>Circle</a:t>
            </a:r>
            <a:r>
              <a:rPr lang="en-US" sz="1400" b="1" i="1">
                <a:solidFill>
                  <a:srgbClr val="000000"/>
                </a:solidFill>
                <a:latin typeface="Trebuchet MS" pitchFamily="34" charset="0"/>
              </a:rPr>
              <a:t>  {</a:t>
            </a:r>
          </a:p>
          <a:p>
            <a:pPr>
              <a:spcBef>
                <a:spcPts val="12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private double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radius; </a:t>
            </a:r>
          </a:p>
          <a:p>
            <a:pPr>
              <a:spcBef>
                <a:spcPts val="1200"/>
              </a:spcBef>
              <a:tabLst>
                <a:tab pos="531813" algn="l"/>
              </a:tabLst>
            </a:pP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public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400" b="1" i="1">
                <a:solidFill>
                  <a:srgbClr val="F703C9"/>
                </a:solidFill>
                <a:latin typeface="Trebuchet MS" pitchFamily="34" charset="0"/>
              </a:rPr>
              <a:t>setSquare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( 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radius ) {	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	this.radius = radius;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} </a:t>
            </a:r>
          </a:p>
          <a:p>
            <a:pPr>
              <a:spcBef>
                <a:spcPts val="1200"/>
              </a:spcBef>
              <a:tabLst>
                <a:tab pos="531813" algn="l"/>
              </a:tabLst>
            </a:pP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public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1400" b="1" i="1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400" b="1" i="1">
                <a:solidFill>
                  <a:srgbClr val="F703C9"/>
                </a:solidFill>
                <a:latin typeface="Trebuchet MS" pitchFamily="34" charset="0"/>
              </a:rPr>
              <a:t>getArea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(){	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	</a:t>
            </a:r>
            <a:r>
              <a:rPr lang="en-US" sz="1400" i="1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 area = (0.5) * (3.14) * radius * radius;     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	System.out.println (“Area of Circle =” + area);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	} </a:t>
            </a:r>
          </a:p>
          <a:p>
            <a:pPr>
              <a:spcBef>
                <a:spcPts val="600"/>
              </a:spcBef>
              <a:tabLst>
                <a:tab pos="531813" algn="l"/>
              </a:tabLst>
            </a:pPr>
            <a:r>
              <a:rPr lang="en-US" sz="1400" b="1" i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874000" y="2552700"/>
            <a:ext cx="1165225" cy="2476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Triangle.java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712744" y="3067844"/>
            <a:ext cx="1944688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4" idx="1"/>
          </p:cNvCxnSpPr>
          <p:nvPr/>
        </p:nvCxnSpPr>
        <p:spPr>
          <a:xfrm flipV="1">
            <a:off x="7685088" y="2676525"/>
            <a:ext cx="188912" cy="2063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7888288" y="3017838"/>
            <a:ext cx="1165225" cy="2476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Square.java</a:t>
            </a:r>
          </a:p>
        </p:txBody>
      </p:sp>
      <p:cxnSp>
        <p:nvCxnSpPr>
          <p:cNvPr id="15" name="Straight Connector 14"/>
          <p:cNvCxnSpPr>
            <a:endCxn id="14" idx="1"/>
          </p:cNvCxnSpPr>
          <p:nvPr/>
        </p:nvCxnSpPr>
        <p:spPr>
          <a:xfrm flipV="1">
            <a:off x="7699375" y="3141663"/>
            <a:ext cx="188913" cy="20637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7889875" y="3517900"/>
            <a:ext cx="1165225" cy="2476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Circle.java</a:t>
            </a:r>
          </a:p>
        </p:txBody>
      </p:sp>
      <p:cxnSp>
        <p:nvCxnSpPr>
          <p:cNvPr id="17" name="Straight Connector 16"/>
          <p:cNvCxnSpPr>
            <a:endCxn id="16" idx="1"/>
          </p:cNvCxnSpPr>
          <p:nvPr/>
        </p:nvCxnSpPr>
        <p:spPr>
          <a:xfrm flipV="1">
            <a:off x="7700963" y="3641725"/>
            <a:ext cx="188912" cy="1905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14288" y="1203325"/>
            <a:ext cx="8685212" cy="509588"/>
          </a:xfrm>
        </p:spPr>
        <p:txBody>
          <a:bodyPr>
            <a:normAutofit fontScale="92500" lnSpcReduction="10000"/>
          </a:bodyPr>
          <a:lstStyle/>
          <a:p>
            <a:r>
              <a:rPr>
                <a:solidFill>
                  <a:srgbClr val="F703C9"/>
                </a:solidFill>
              </a:rPr>
              <a:t>D:</a:t>
            </a:r>
            <a:r>
              <a:rPr>
                <a:solidFill>
                  <a:srgbClr val="0000FF"/>
                </a:solidFill>
              </a:rPr>
              <a:t>\</a:t>
            </a:r>
            <a:r>
              <a:rPr>
                <a:solidFill>
                  <a:srgbClr val="F703C9"/>
                </a:solidFill>
              </a:rPr>
              <a:t>javaTest</a:t>
            </a:r>
            <a:r>
              <a:rPr>
                <a:solidFill>
                  <a:srgbClr val="0000FF"/>
                </a:solidFill>
              </a:rPr>
              <a:t>&gt;</a:t>
            </a:r>
            <a:r>
              <a:rPr>
                <a:solidFill>
                  <a:srgbClr val="F703C9"/>
                </a:solidFill>
              </a:rPr>
              <a:t> </a:t>
            </a:r>
            <a:endParaRPr lang="en-IN">
              <a:solidFill>
                <a:srgbClr val="F703C9"/>
              </a:solidFill>
            </a:endParaRPr>
          </a:p>
        </p:txBody>
      </p:sp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smtClean="0"/>
              <a:t>2.   EXAMPLE: </a:t>
            </a:r>
            <a:r>
              <a:rPr lang="en-IN" smtClean="0"/>
              <a:t>Lab Program</a:t>
            </a:r>
            <a:endParaRPr 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3675" y="3733800"/>
            <a:ext cx="8747125" cy="2501900"/>
            <a:chOff x="193963" y="4165600"/>
            <a:chExt cx="8746837" cy="2070100"/>
          </a:xfrm>
        </p:grpSpPr>
        <p:pic>
          <p:nvPicPr>
            <p:cNvPr id="23578" name="Picture 5"/>
            <p:cNvPicPr>
              <a:picLocks noChangeAspect="1" noChangeArrowheads="1"/>
            </p:cNvPicPr>
            <p:nvPr/>
          </p:nvPicPr>
          <p:blipFill>
            <a:blip r:embed="rId2"/>
            <a:srcRect t="36446" r="13371"/>
            <a:stretch>
              <a:fillRect/>
            </a:stretch>
          </p:blipFill>
          <p:spPr bwMode="auto">
            <a:xfrm>
              <a:off x="193963" y="4165600"/>
              <a:ext cx="4543137" cy="2069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122620" y="4281189"/>
              <a:ext cx="706414" cy="2902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2"/>
                  </a:solidFill>
                  <a:latin typeface="Trebuchet MS" pitchFamily="34" charset="0"/>
                </a:rPr>
                <a:t>d:\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6150" y="6041300"/>
              <a:ext cx="1430290" cy="194400"/>
            </a:xfrm>
            <a:prstGeom prst="rect">
              <a:avLst/>
            </a:prstGeom>
            <a:solidFill>
              <a:schemeClr val="tx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2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629108" y="5689278"/>
              <a:ext cx="0" cy="4702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616408" y="6131933"/>
              <a:ext cx="639742" cy="26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56150" y="5736564"/>
              <a:ext cx="1430290" cy="1944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>
                  <a:solidFill>
                    <a:schemeClr val="tx2"/>
                  </a:solidFill>
                  <a:latin typeface="Trebuchet MS" pitchFamily="34" charset="0"/>
                </a:rPr>
                <a:t>Circle.java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6150" y="5065358"/>
              <a:ext cx="1430290" cy="19308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>
                  <a:solidFill>
                    <a:schemeClr val="tx2"/>
                  </a:solidFill>
                  <a:latin typeface="Trebuchet MS" pitchFamily="34" charset="0"/>
                </a:rPr>
                <a:t>Triangle.java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7238" y="4165600"/>
              <a:ext cx="4203562" cy="203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0" name="Rounded Rectangular Callout 39"/>
          <p:cNvSpPr/>
          <p:nvPr/>
        </p:nvSpPr>
        <p:spPr>
          <a:xfrm>
            <a:off x="304800" y="5092700"/>
            <a:ext cx="1968500" cy="393700"/>
          </a:xfrm>
          <a:prstGeom prst="wedgeRoundRectCallout">
            <a:avLst>
              <a:gd name="adj1" fmla="val 57876"/>
              <a:gd name="adj2" fmla="val -16975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Trebuchet MS" pitchFamily="34" charset="0"/>
              </a:rPr>
              <a:t>Working directory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918200" y="5873750"/>
            <a:ext cx="1981200" cy="234950"/>
            <a:chOff x="5918200" y="5873750"/>
            <a:chExt cx="1981200" cy="234950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5918200" y="5983288"/>
              <a:ext cx="639763" cy="31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469063" y="5873750"/>
              <a:ext cx="1430337" cy="23495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 err="1">
                  <a:solidFill>
                    <a:schemeClr val="tx2"/>
                  </a:solidFill>
                  <a:latin typeface="Trebuchet MS" pitchFamily="34" charset="0"/>
                </a:rPr>
                <a:t>Circle.class</a:t>
              </a:r>
              <a:endParaRPr lang="en-US" sz="12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3255963" y="5214938"/>
            <a:ext cx="1430337" cy="23336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Square.java</a:t>
            </a:r>
          </a:p>
        </p:txBody>
      </p:sp>
      <p:sp>
        <p:nvSpPr>
          <p:cNvPr id="26" name="Content Placeholder 5"/>
          <p:cNvSpPr txBox="1">
            <a:spLocks/>
          </p:cNvSpPr>
          <p:nvPr/>
        </p:nvSpPr>
        <p:spPr bwMode="auto">
          <a:xfrm>
            <a:off x="2325687" y="1243012"/>
            <a:ext cx="43799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1800"/>
              </a:spcBef>
              <a:buClr>
                <a:srgbClr val="CC0099"/>
              </a:buClr>
              <a:buSzPct val="75000"/>
            </a:pPr>
            <a:r>
              <a:rPr lang="en-US" sz="2000" b="1" i="1" dirty="0" err="1">
                <a:solidFill>
                  <a:schemeClr val="tx2"/>
                </a:solidFill>
                <a:latin typeface="Trebuchet MS" pitchFamily="34" charset="0"/>
              </a:rPr>
              <a:t>Javac</a:t>
            </a:r>
            <a:r>
              <a:rPr lang="en-US" sz="2000" b="1" i="1" dirty="0">
                <a:solidFill>
                  <a:schemeClr val="tx2"/>
                </a:solidFill>
                <a:latin typeface="Trebuchet MS" pitchFamily="34" charset="0"/>
              </a:rPr>
              <a:t>   -d   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  <a:sym typeface="Symbol" pitchFamily="18" charset="2"/>
              </a:rPr>
              <a:t></a:t>
            </a:r>
            <a:r>
              <a:rPr lang="en-US" sz="2000" b="1" i="1" dirty="0">
                <a:solidFill>
                  <a:schemeClr val="tx2"/>
                </a:solidFill>
                <a:latin typeface="Trebuchet MS" pitchFamily="34" charset="0"/>
              </a:rPr>
              <a:t>    Triangle.java</a:t>
            </a:r>
            <a:endParaRPr lang="en-IN" sz="2000" b="1" i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27" name="Content Placeholder 5"/>
          <p:cNvSpPr txBox="1">
            <a:spLocks/>
          </p:cNvSpPr>
          <p:nvPr/>
        </p:nvSpPr>
        <p:spPr bwMode="auto">
          <a:xfrm>
            <a:off x="-6350" y="1852613"/>
            <a:ext cx="86852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1800"/>
              </a:spcBef>
              <a:buClr>
                <a:srgbClr val="CC0099"/>
              </a:buClr>
              <a:buSzPct val="75000"/>
              <a:buFont typeface="Wingdings" pitchFamily="2" charset="2"/>
              <a:buChar char="§"/>
            </a:pPr>
            <a:r>
              <a:rPr lang="en-US" sz="2200" b="1">
                <a:solidFill>
                  <a:srgbClr val="F703C9"/>
                </a:solidFill>
                <a:latin typeface="Trebuchet MS" pitchFamily="34" charset="0"/>
              </a:rPr>
              <a:t>D:</a:t>
            </a:r>
            <a:r>
              <a:rPr lang="en-US" sz="2200" b="1">
                <a:solidFill>
                  <a:srgbClr val="0000FF"/>
                </a:solidFill>
                <a:latin typeface="Trebuchet MS" pitchFamily="34" charset="0"/>
              </a:rPr>
              <a:t>\</a:t>
            </a:r>
            <a:r>
              <a:rPr lang="en-US" sz="2200" b="1">
                <a:solidFill>
                  <a:srgbClr val="F703C9"/>
                </a:solidFill>
                <a:latin typeface="Trebuchet MS" pitchFamily="34" charset="0"/>
              </a:rPr>
              <a:t>javaTest</a:t>
            </a:r>
            <a:r>
              <a:rPr lang="en-US" sz="2200" b="1">
                <a:solidFill>
                  <a:srgbClr val="0000FF"/>
                </a:solidFill>
                <a:latin typeface="Trebuchet MS" pitchFamily="34" charset="0"/>
              </a:rPr>
              <a:t>&gt;</a:t>
            </a:r>
            <a:r>
              <a:rPr lang="en-US" sz="2200" b="1">
                <a:solidFill>
                  <a:srgbClr val="F703C9"/>
                </a:solidFill>
                <a:latin typeface="Trebuchet MS" pitchFamily="34" charset="0"/>
              </a:rPr>
              <a:t> </a:t>
            </a:r>
            <a:endParaRPr lang="en-IN" sz="2200" b="1">
              <a:solidFill>
                <a:srgbClr val="F703C9"/>
              </a:solidFill>
              <a:latin typeface="Trebuchet MS" pitchFamily="34" charset="0"/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 bwMode="auto">
          <a:xfrm>
            <a:off x="2081213" y="1878013"/>
            <a:ext cx="437991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1800"/>
              </a:spcBef>
              <a:buClr>
                <a:srgbClr val="CC0099"/>
              </a:buClr>
              <a:buSzPct val="75000"/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Javac   -d    </a:t>
            </a:r>
            <a:r>
              <a:rPr lang="en-US" sz="1600" b="1" i="1">
                <a:solidFill>
                  <a:srgbClr val="0000FF"/>
                </a:solidFill>
                <a:latin typeface="Trebuchet MS" pitchFamily="34" charset="0"/>
                <a:sym typeface="Symbol" pitchFamily="18" charset="2"/>
              </a:rPr>
              <a:t>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    Square.java</a:t>
            </a:r>
            <a:endParaRPr lang="en-IN" sz="2000" b="1" i="1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31" name="Content Placeholder 5"/>
          <p:cNvSpPr txBox="1">
            <a:spLocks/>
          </p:cNvSpPr>
          <p:nvPr/>
        </p:nvSpPr>
        <p:spPr bwMode="auto">
          <a:xfrm>
            <a:off x="6350" y="2525713"/>
            <a:ext cx="86852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1800"/>
              </a:spcBef>
              <a:buClr>
                <a:srgbClr val="CC0099"/>
              </a:buClr>
              <a:buSzPct val="75000"/>
              <a:buFont typeface="Wingdings" pitchFamily="2" charset="2"/>
              <a:buChar char="§"/>
            </a:pPr>
            <a:r>
              <a:rPr lang="en-US" sz="2200" b="1">
                <a:solidFill>
                  <a:srgbClr val="F703C9"/>
                </a:solidFill>
                <a:latin typeface="Trebuchet MS" pitchFamily="34" charset="0"/>
              </a:rPr>
              <a:t>D:</a:t>
            </a:r>
            <a:r>
              <a:rPr lang="en-US" sz="2200" b="1">
                <a:solidFill>
                  <a:srgbClr val="0000FF"/>
                </a:solidFill>
                <a:latin typeface="Trebuchet MS" pitchFamily="34" charset="0"/>
              </a:rPr>
              <a:t>\</a:t>
            </a:r>
            <a:r>
              <a:rPr lang="en-US" sz="2200" b="1">
                <a:solidFill>
                  <a:srgbClr val="F703C9"/>
                </a:solidFill>
                <a:latin typeface="Trebuchet MS" pitchFamily="34" charset="0"/>
              </a:rPr>
              <a:t>javaTest</a:t>
            </a:r>
            <a:r>
              <a:rPr lang="en-US" sz="2200" b="1">
                <a:solidFill>
                  <a:srgbClr val="0000FF"/>
                </a:solidFill>
                <a:latin typeface="Trebuchet MS" pitchFamily="34" charset="0"/>
              </a:rPr>
              <a:t>&gt;</a:t>
            </a:r>
            <a:r>
              <a:rPr lang="en-US" sz="2200" b="1">
                <a:solidFill>
                  <a:srgbClr val="F703C9"/>
                </a:solidFill>
                <a:latin typeface="Trebuchet MS" pitchFamily="34" charset="0"/>
              </a:rPr>
              <a:t> </a:t>
            </a:r>
            <a:endParaRPr lang="en-IN" sz="2200" b="1">
              <a:solidFill>
                <a:srgbClr val="F703C9"/>
              </a:solidFill>
              <a:latin typeface="Trebuchet MS" pitchFamily="34" charset="0"/>
            </a:endParaRPr>
          </a:p>
        </p:txBody>
      </p:sp>
      <p:sp>
        <p:nvSpPr>
          <p:cNvPr id="39" name="Content Placeholder 5"/>
          <p:cNvSpPr txBox="1">
            <a:spLocks/>
          </p:cNvSpPr>
          <p:nvPr/>
        </p:nvSpPr>
        <p:spPr bwMode="auto">
          <a:xfrm>
            <a:off x="2093913" y="2551113"/>
            <a:ext cx="43799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685800" eaLnBrk="0" hangingPunct="0">
              <a:lnSpc>
                <a:spcPct val="90000"/>
              </a:lnSpc>
              <a:spcBef>
                <a:spcPts val="1800"/>
              </a:spcBef>
              <a:buClr>
                <a:srgbClr val="CC0099"/>
              </a:buClr>
              <a:buSzPct val="75000"/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Javac   -d    </a:t>
            </a:r>
            <a:r>
              <a:rPr lang="en-US" sz="1600" b="1" i="1">
                <a:solidFill>
                  <a:srgbClr val="0000FF"/>
                </a:solidFill>
                <a:latin typeface="Trebuchet MS" pitchFamily="34" charset="0"/>
                <a:sym typeface="Symbol" pitchFamily="18" charset="2"/>
              </a:rPr>
              <a:t>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    Circle.java</a:t>
            </a:r>
            <a:endParaRPr lang="en-IN" sz="2000" b="1" i="1">
              <a:solidFill>
                <a:schemeClr val="tx2"/>
              </a:solidFill>
              <a:latin typeface="Trebuchet MS" pitchFamily="34" charset="0"/>
            </a:endParaRP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5918200" y="4457700"/>
            <a:ext cx="1981200" cy="1554163"/>
            <a:chOff x="5918200" y="4457700"/>
            <a:chExt cx="1981200" cy="1554163"/>
          </a:xfrm>
        </p:grpSpPr>
        <p:cxnSp>
          <p:nvCxnSpPr>
            <p:cNvPr id="47" name="Straight Connector 46"/>
            <p:cNvCxnSpPr/>
            <p:nvPr/>
          </p:nvCxnSpPr>
          <p:spPr bwMode="auto">
            <a:xfrm flipV="1">
              <a:off x="5918200" y="4457700"/>
              <a:ext cx="0" cy="155416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5918200" y="5272088"/>
              <a:ext cx="639763" cy="31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 bwMode="auto">
            <a:xfrm>
              <a:off x="6469063" y="5127625"/>
              <a:ext cx="1430337" cy="23336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 err="1">
                  <a:solidFill>
                    <a:schemeClr val="tx2"/>
                  </a:solidFill>
                  <a:latin typeface="Trebuchet MS" pitchFamily="34" charset="0"/>
                </a:rPr>
                <a:t>Triangle.class</a:t>
              </a:r>
              <a:endParaRPr lang="en-US" sz="12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3187700" y="4368800"/>
            <a:ext cx="3187700" cy="350838"/>
            <a:chOff x="3187700" y="4368800"/>
            <a:chExt cx="3187700" cy="350838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3187700" y="4470400"/>
              <a:ext cx="27432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 bwMode="auto">
            <a:xfrm>
              <a:off x="5427663" y="4368800"/>
              <a:ext cx="947737" cy="3508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2"/>
                  </a:solidFill>
                  <a:latin typeface="Trebuchet MS" pitchFamily="34" charset="0"/>
                </a:rPr>
                <a:t>shape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930900" y="5505450"/>
            <a:ext cx="1968500" cy="234950"/>
            <a:chOff x="5930900" y="5505450"/>
            <a:chExt cx="1968500" cy="234950"/>
          </a:xfrm>
        </p:grpSpPr>
        <p:cxnSp>
          <p:nvCxnSpPr>
            <p:cNvPr id="53" name="Straight Connector 52"/>
            <p:cNvCxnSpPr/>
            <p:nvPr/>
          </p:nvCxnSpPr>
          <p:spPr bwMode="auto">
            <a:xfrm flipV="1">
              <a:off x="5930900" y="5627688"/>
              <a:ext cx="639763" cy="31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 bwMode="auto">
            <a:xfrm>
              <a:off x="6469063" y="5505450"/>
              <a:ext cx="1430337" cy="23495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 err="1">
                  <a:solidFill>
                    <a:schemeClr val="tx2"/>
                  </a:solidFill>
                  <a:latin typeface="Trebuchet MS" pitchFamily="34" charset="0"/>
                </a:rPr>
                <a:t>Square.class</a:t>
              </a:r>
              <a:endParaRPr lang="en-US" sz="12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sp>
        <p:nvSpPr>
          <p:cNvPr id="55" name="Rounded Rectangular Callout 54"/>
          <p:cNvSpPr/>
          <p:nvPr/>
        </p:nvSpPr>
        <p:spPr bwMode="auto">
          <a:xfrm>
            <a:off x="6870700" y="3810000"/>
            <a:ext cx="1968500" cy="558800"/>
          </a:xfrm>
          <a:prstGeom prst="wedgeRoundRectCallout">
            <a:avLst>
              <a:gd name="adj1" fmla="val -75672"/>
              <a:gd name="adj2" fmla="val 90799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Trebuchet MS" pitchFamily="34" charset="0"/>
              </a:rPr>
              <a:t>Package created After compilation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  <p:bldP spid="39" grpId="0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538913" y="1100138"/>
            <a:ext cx="2593975" cy="51625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79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smtClean="0"/>
              <a:t>Importing shape in Demo program</a:t>
            </a:r>
            <a:endParaRPr 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203950" y="1122363"/>
            <a:ext cx="2176463" cy="1100137"/>
            <a:chOff x="193963" y="4165600"/>
            <a:chExt cx="3565407" cy="830142"/>
          </a:xfrm>
        </p:grpSpPr>
        <p:pic>
          <p:nvPicPr>
            <p:cNvPr id="24595" name="Picture 5"/>
            <p:cNvPicPr>
              <a:picLocks noChangeAspect="1" noChangeArrowheads="1"/>
            </p:cNvPicPr>
            <p:nvPr/>
          </p:nvPicPr>
          <p:blipFill>
            <a:blip r:embed="rId2"/>
            <a:srcRect t="36446" r="32014" b="38065"/>
            <a:stretch>
              <a:fillRect/>
            </a:stretch>
          </p:blipFill>
          <p:spPr bwMode="auto">
            <a:xfrm>
              <a:off x="193963" y="4165600"/>
              <a:ext cx="3565407" cy="830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122374" y="4280598"/>
              <a:ext cx="707360" cy="2910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2"/>
                  </a:solidFill>
                  <a:latin typeface="Trebuchet MS" pitchFamily="34" charset="0"/>
                </a:rPr>
                <a:t>d:\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49238" y="1101725"/>
            <a:ext cx="6253162" cy="5207000"/>
            <a:chOff x="249239" y="2928938"/>
            <a:chExt cx="6425970" cy="5550689"/>
          </a:xfrm>
        </p:grpSpPr>
        <p:sp>
          <p:nvSpPr>
            <p:cNvPr id="39" name="Rectangle 38"/>
            <p:cNvSpPr/>
            <p:nvPr/>
          </p:nvSpPr>
          <p:spPr>
            <a:xfrm>
              <a:off x="249239" y="3487391"/>
              <a:ext cx="6425970" cy="49922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>
                <a:spcBef>
                  <a:spcPts val="600"/>
                </a:spcBef>
                <a:defRPr/>
              </a:pPr>
              <a:r>
                <a:rPr lang="en-US" sz="1400" b="1" i="1" dirty="0">
                  <a:solidFill>
                    <a:srgbClr val="FF0000"/>
                  </a:solidFill>
                  <a:latin typeface="Trebuchet MS" pitchFamily="34" charset="0"/>
                </a:rPr>
                <a:t>Import  </a:t>
              </a:r>
              <a:r>
                <a:rPr lang="en-US" sz="1400" b="1" i="1" dirty="0" err="1">
                  <a:solidFill>
                    <a:srgbClr val="0000FF"/>
                  </a:solidFill>
                  <a:latin typeface="Trebuchet MS" pitchFamily="34" charset="0"/>
                </a:rPr>
                <a:t>shape.Triangle</a:t>
              </a:r>
              <a:r>
                <a:rPr lang="en-US" sz="1400" b="1" i="1" dirty="0">
                  <a:solidFill>
                    <a:srgbClr val="000000"/>
                  </a:solidFill>
                  <a:latin typeface="Trebuchet MS" pitchFamily="34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sz="1400" b="1" i="1" dirty="0">
                  <a:solidFill>
                    <a:srgbClr val="FF0000"/>
                  </a:solidFill>
                  <a:latin typeface="Trebuchet MS" pitchFamily="34" charset="0"/>
                </a:rPr>
                <a:t>Import  </a:t>
              </a:r>
              <a:r>
                <a:rPr lang="en-US" sz="1400" b="1" i="1" dirty="0" err="1">
                  <a:solidFill>
                    <a:srgbClr val="0000FF"/>
                  </a:solidFill>
                  <a:latin typeface="Trebuchet MS" pitchFamily="34" charset="0"/>
                </a:rPr>
                <a:t>shape.Triangle</a:t>
              </a:r>
              <a:r>
                <a:rPr lang="en-US" sz="1400" b="1" i="1" dirty="0">
                  <a:solidFill>
                    <a:srgbClr val="000000"/>
                  </a:solidFill>
                  <a:latin typeface="Trebuchet MS" pitchFamily="34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sz="1400" b="1" i="1" dirty="0">
                  <a:solidFill>
                    <a:srgbClr val="FF0000"/>
                  </a:solidFill>
                  <a:latin typeface="Trebuchet MS" pitchFamily="34" charset="0"/>
                </a:rPr>
                <a:t>Import  </a:t>
              </a:r>
              <a:r>
                <a:rPr lang="en-US" sz="1400" b="1" i="1" dirty="0" err="1">
                  <a:solidFill>
                    <a:srgbClr val="0000FF"/>
                  </a:solidFill>
                  <a:latin typeface="Trebuchet MS" pitchFamily="34" charset="0"/>
                </a:rPr>
                <a:t>shape.Triangle</a:t>
              </a:r>
              <a:r>
                <a:rPr lang="en-US" sz="1400" b="1" i="1" dirty="0">
                  <a:solidFill>
                    <a:srgbClr val="000000"/>
                  </a:solidFill>
                  <a:latin typeface="Trebuchet MS" pitchFamily="34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12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9239" y="2928938"/>
              <a:ext cx="6411288" cy="4873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 algn="ctr">
                <a:defRPr/>
              </a:pPr>
              <a:r>
                <a:rPr lang="en-US" sz="1600" b="1" i="1" dirty="0">
                  <a:solidFill>
                    <a:srgbClr val="FF0000"/>
                  </a:solidFill>
                  <a:latin typeface="Trebuchet MS" pitchFamily="34" charset="0"/>
                </a:rPr>
                <a:t>Demo.java</a:t>
              </a:r>
              <a:endParaRPr lang="en-US" sz="16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24583" name="Rectangle 42"/>
          <p:cNvSpPr>
            <a:spLocks noChangeArrowheads="1"/>
          </p:cNvSpPr>
          <p:nvPr/>
        </p:nvSpPr>
        <p:spPr bwMode="auto">
          <a:xfrm>
            <a:off x="407988" y="2671763"/>
            <a:ext cx="5957887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>
                <a:solidFill>
                  <a:schemeClr val="tx2"/>
                </a:solidFill>
              </a:rPr>
              <a:t>public class Demo {  </a:t>
            </a:r>
          </a:p>
          <a:p>
            <a:pPr>
              <a:spcBef>
                <a:spcPts val="600"/>
              </a:spcBef>
            </a:pPr>
            <a:r>
              <a:rPr lang="en-US" sz="1200" b="1">
                <a:solidFill>
                  <a:schemeClr val="tx2"/>
                </a:solidFill>
              </a:rPr>
              <a:t>	public static void main (String [] args) {</a:t>
            </a:r>
          </a:p>
          <a:p>
            <a:pPr>
              <a:spcBef>
                <a:spcPts val="600"/>
              </a:spcBef>
            </a:pPr>
            <a:r>
              <a:rPr lang="en-US" sz="1200" b="1" i="1">
                <a:solidFill>
                  <a:schemeClr val="tx2"/>
                </a:solidFill>
              </a:rPr>
              <a:t>	</a:t>
            </a:r>
            <a:r>
              <a:rPr lang="en-US" sz="1200" b="1" i="1">
                <a:solidFill>
                  <a:srgbClr val="F703C9"/>
                </a:solidFill>
              </a:rPr>
              <a:t>Triangle</a:t>
            </a:r>
            <a:r>
              <a:rPr lang="en-US" sz="1200" b="1" i="1">
                <a:solidFill>
                  <a:schemeClr val="tx2"/>
                </a:solidFill>
              </a:rPr>
              <a:t> t = new Triangle();		</a:t>
            </a:r>
          </a:p>
          <a:p>
            <a:pPr>
              <a:spcBef>
                <a:spcPts val="600"/>
              </a:spcBef>
            </a:pPr>
            <a:r>
              <a:rPr lang="en-US" sz="1200" b="1" i="1">
                <a:solidFill>
                  <a:schemeClr val="tx2"/>
                </a:solidFill>
              </a:rPr>
              <a:t>	t.setTriangle (5.6, 6.4);</a:t>
            </a:r>
          </a:p>
          <a:p>
            <a:pPr>
              <a:spcBef>
                <a:spcPts val="600"/>
              </a:spcBef>
            </a:pPr>
            <a:r>
              <a:rPr lang="en-US" sz="1200" b="1" i="1">
                <a:solidFill>
                  <a:schemeClr val="tx2"/>
                </a:solidFill>
              </a:rPr>
              <a:t>	t.getArea();</a:t>
            </a:r>
          </a:p>
          <a:p>
            <a:pPr>
              <a:spcBef>
                <a:spcPts val="1800"/>
              </a:spcBef>
            </a:pPr>
            <a:r>
              <a:rPr lang="en-US" sz="1200" b="1" i="1">
                <a:solidFill>
                  <a:schemeClr val="tx2"/>
                </a:solidFill>
              </a:rPr>
              <a:t>	</a:t>
            </a:r>
            <a:r>
              <a:rPr lang="en-US" sz="1200" b="1" i="1">
                <a:solidFill>
                  <a:srgbClr val="F703C9"/>
                </a:solidFill>
              </a:rPr>
              <a:t>Square</a:t>
            </a:r>
            <a:r>
              <a:rPr lang="en-US" sz="1200" b="1" i="1">
                <a:solidFill>
                  <a:schemeClr val="tx2"/>
                </a:solidFill>
              </a:rPr>
              <a:t> sq = new Square();		</a:t>
            </a:r>
          </a:p>
          <a:p>
            <a:pPr>
              <a:spcBef>
                <a:spcPts val="600"/>
              </a:spcBef>
            </a:pPr>
            <a:r>
              <a:rPr lang="en-US" sz="1200" b="1" i="1">
                <a:solidFill>
                  <a:schemeClr val="tx2"/>
                </a:solidFill>
              </a:rPr>
              <a:t>	sq.setSquare (10.5);</a:t>
            </a:r>
          </a:p>
          <a:p>
            <a:pPr>
              <a:spcBef>
                <a:spcPts val="600"/>
              </a:spcBef>
            </a:pPr>
            <a:r>
              <a:rPr lang="en-US" sz="1200" b="1" i="1">
                <a:solidFill>
                  <a:schemeClr val="tx2"/>
                </a:solidFill>
              </a:rPr>
              <a:t>	sq.getArea();</a:t>
            </a:r>
          </a:p>
          <a:p>
            <a:pPr>
              <a:spcBef>
                <a:spcPts val="1800"/>
              </a:spcBef>
            </a:pPr>
            <a:r>
              <a:rPr lang="en-US" sz="1200" b="1" i="1">
                <a:solidFill>
                  <a:schemeClr val="tx2"/>
                </a:solidFill>
              </a:rPr>
              <a:t>	</a:t>
            </a:r>
            <a:r>
              <a:rPr lang="en-US" sz="1200" b="1" i="1">
                <a:solidFill>
                  <a:srgbClr val="F703C9"/>
                </a:solidFill>
              </a:rPr>
              <a:t>Circle</a:t>
            </a:r>
            <a:r>
              <a:rPr lang="en-US" sz="1200" b="1" i="1">
                <a:solidFill>
                  <a:schemeClr val="tx2"/>
                </a:solidFill>
              </a:rPr>
              <a:t> round = new Circle();		</a:t>
            </a:r>
          </a:p>
          <a:p>
            <a:pPr>
              <a:spcBef>
                <a:spcPts val="600"/>
              </a:spcBef>
            </a:pPr>
            <a:r>
              <a:rPr lang="en-US" sz="1200" b="1" i="1">
                <a:solidFill>
                  <a:schemeClr val="tx2"/>
                </a:solidFill>
              </a:rPr>
              <a:t>	round.setCircle (5.6);</a:t>
            </a:r>
          </a:p>
          <a:p>
            <a:pPr>
              <a:spcBef>
                <a:spcPts val="600"/>
              </a:spcBef>
            </a:pPr>
            <a:r>
              <a:rPr lang="en-US" sz="1200" b="1" i="1">
                <a:solidFill>
                  <a:schemeClr val="tx2"/>
                </a:solidFill>
              </a:rPr>
              <a:t>	round.getArea();</a:t>
            </a:r>
          </a:p>
          <a:p>
            <a:r>
              <a:rPr lang="en-US" sz="1200" b="1">
                <a:solidFill>
                  <a:schemeClr val="tx2"/>
                </a:solidFill>
              </a:rPr>
              <a:t>	}</a:t>
            </a:r>
          </a:p>
          <a:p>
            <a:r>
              <a:rPr lang="en-US" sz="1200" b="1">
                <a:solidFill>
                  <a:schemeClr val="tx2"/>
                </a:solidFill>
              </a:rPr>
              <a:t>}  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874000" y="2552700"/>
            <a:ext cx="1165225" cy="2476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Triangle.java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712744" y="3067844"/>
            <a:ext cx="1944688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4" idx="1"/>
          </p:cNvCxnSpPr>
          <p:nvPr/>
        </p:nvCxnSpPr>
        <p:spPr>
          <a:xfrm flipV="1">
            <a:off x="7685088" y="2676525"/>
            <a:ext cx="188912" cy="2063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7888288" y="3017838"/>
            <a:ext cx="1165225" cy="2476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Square.java</a:t>
            </a:r>
          </a:p>
        </p:txBody>
      </p:sp>
      <p:cxnSp>
        <p:nvCxnSpPr>
          <p:cNvPr id="15" name="Straight Connector 14"/>
          <p:cNvCxnSpPr>
            <a:endCxn id="14" idx="1"/>
          </p:cNvCxnSpPr>
          <p:nvPr/>
        </p:nvCxnSpPr>
        <p:spPr>
          <a:xfrm flipV="1">
            <a:off x="7699375" y="3141663"/>
            <a:ext cx="188913" cy="20637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7889875" y="3517900"/>
            <a:ext cx="1165225" cy="2476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Circle.java</a:t>
            </a:r>
          </a:p>
        </p:txBody>
      </p:sp>
      <p:cxnSp>
        <p:nvCxnSpPr>
          <p:cNvPr id="17" name="Straight Connector 16"/>
          <p:cNvCxnSpPr>
            <a:endCxn id="16" idx="1"/>
          </p:cNvCxnSpPr>
          <p:nvPr/>
        </p:nvCxnSpPr>
        <p:spPr>
          <a:xfrm flipV="1">
            <a:off x="7700963" y="3641725"/>
            <a:ext cx="188912" cy="1905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7880350" y="3867150"/>
            <a:ext cx="1165225" cy="2476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</a:rPr>
              <a:t>Demo.java</a:t>
            </a: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>
          <a:xfrm flipV="1">
            <a:off x="7691438" y="3990975"/>
            <a:ext cx="188912" cy="1905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97100" y="1447800"/>
            <a:ext cx="6667500" cy="195421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277813" eaLnBrk="0" hangingPunct="0">
              <a:spcBef>
                <a:spcPct val="50000"/>
              </a:spcBef>
              <a:buSzPct val="80000"/>
              <a:defRPr/>
            </a:pPr>
            <a:r>
              <a:rPr lang="en-US" sz="2200" b="1" dirty="0">
                <a:solidFill>
                  <a:schemeClr val="tx2"/>
                </a:solidFill>
                <a:latin typeface="Trebuchet MS" pitchFamily="34" charset="0"/>
                <a:cs typeface="Arial" charset="0"/>
              </a:rPr>
              <a:t>class </a:t>
            </a:r>
            <a:r>
              <a:rPr lang="en-US" sz="2200" b="1" dirty="0" err="1">
                <a:solidFill>
                  <a:schemeClr val="tx2"/>
                </a:solidFill>
                <a:latin typeface="Trebuchet MS" pitchFamily="34" charset="0"/>
                <a:cs typeface="Arial" charset="0"/>
              </a:rPr>
              <a:t>ClassName</a:t>
            </a:r>
            <a:r>
              <a:rPr lang="en-US" sz="2200" b="1" dirty="0">
                <a:solidFill>
                  <a:schemeClr val="tx2"/>
                </a:solidFill>
                <a:latin typeface="Trebuchet MS" pitchFamily="34" charset="0"/>
                <a:cs typeface="Arial" charset="0"/>
              </a:rPr>
              <a:t> {</a:t>
            </a:r>
          </a:p>
          <a:p>
            <a:pPr marL="342900" indent="-277813" eaLnBrk="0" hangingPunct="0">
              <a:spcBef>
                <a:spcPct val="50000"/>
              </a:spcBef>
              <a:buSzPct val="80000"/>
              <a:defRPr/>
            </a:pPr>
            <a:r>
              <a:rPr lang="en-US" sz="2200" b="1" i="1" dirty="0">
                <a:solidFill>
                  <a:srgbClr val="3333FF"/>
                </a:solidFill>
                <a:latin typeface="Trebuchet MS" pitchFamily="34" charset="0"/>
                <a:cs typeface="Arial" charset="0"/>
              </a:rPr>
              <a:t> 			</a:t>
            </a:r>
            <a:r>
              <a:rPr lang="en-US" sz="2200" b="1" dirty="0">
                <a:solidFill>
                  <a:srgbClr val="FF0000"/>
                </a:solidFill>
                <a:latin typeface="Trebuchet MS" pitchFamily="34" charset="0"/>
                <a:cs typeface="Arial" charset="0"/>
              </a:rPr>
              <a:t>Access _specifiers    </a:t>
            </a:r>
            <a:r>
              <a:rPr lang="en-US" sz="2200" b="1" dirty="0">
                <a:solidFill>
                  <a:srgbClr val="3333FF"/>
                </a:solidFill>
                <a:latin typeface="Trebuchet MS" pitchFamily="34" charset="0"/>
                <a:cs typeface="Arial" charset="0"/>
              </a:rPr>
              <a:t>Variables</a:t>
            </a:r>
            <a:r>
              <a:rPr lang="en-US" sz="2200" b="1" dirty="0">
                <a:solidFill>
                  <a:srgbClr val="FF0000"/>
                </a:solidFill>
                <a:latin typeface="Trebuchet MS" pitchFamily="34" charset="0"/>
                <a:cs typeface="Arial" charset="0"/>
              </a:rPr>
              <a:t>;</a:t>
            </a:r>
          </a:p>
          <a:p>
            <a:pPr marL="342900" indent="-277813" eaLnBrk="0" hangingPunct="0">
              <a:spcBef>
                <a:spcPct val="50000"/>
              </a:spcBef>
              <a:buSzPct val="80000"/>
              <a:defRPr/>
            </a:pPr>
            <a:r>
              <a:rPr lang="en-US" sz="2200" b="1" i="1" dirty="0">
                <a:solidFill>
                  <a:srgbClr val="3333FF"/>
                </a:solidFill>
                <a:latin typeface="Trebuchet MS" pitchFamily="34" charset="0"/>
                <a:cs typeface="Arial" charset="0"/>
              </a:rPr>
              <a:t> 			</a:t>
            </a:r>
            <a:r>
              <a:rPr lang="en-US" sz="2200" b="1" dirty="0">
                <a:solidFill>
                  <a:srgbClr val="FF0000"/>
                </a:solidFill>
                <a:latin typeface="Trebuchet MS" pitchFamily="34" charset="0"/>
                <a:cs typeface="Arial" charset="0"/>
              </a:rPr>
              <a:t>Access _specifiers    </a:t>
            </a:r>
            <a:r>
              <a:rPr lang="en-US" sz="2200" b="1" dirty="0">
                <a:solidFill>
                  <a:srgbClr val="3333FF"/>
                </a:solidFill>
                <a:latin typeface="Trebuchet MS" pitchFamily="34" charset="0"/>
                <a:cs typeface="Arial" charset="0"/>
              </a:rPr>
              <a:t>methods</a:t>
            </a:r>
            <a:r>
              <a:rPr lang="en-US" sz="2200" b="1" dirty="0">
                <a:solidFill>
                  <a:srgbClr val="FF0000"/>
                </a:solidFill>
                <a:latin typeface="Trebuchet MS" pitchFamily="34" charset="0"/>
                <a:cs typeface="Arial" charset="0"/>
              </a:rPr>
              <a:t>;</a:t>
            </a:r>
            <a:endParaRPr lang="en-US" sz="2200" b="1" i="1" dirty="0">
              <a:solidFill>
                <a:srgbClr val="3333FF"/>
              </a:solidFill>
              <a:latin typeface="Trebuchet MS" pitchFamily="34" charset="0"/>
              <a:cs typeface="Arial" charset="0"/>
            </a:endParaRPr>
          </a:p>
          <a:p>
            <a:pPr marL="342900" indent="-277813" eaLnBrk="0" hangingPunct="0">
              <a:spcBef>
                <a:spcPct val="50000"/>
              </a:spcBef>
              <a:buSzPct val="80000"/>
              <a:defRPr/>
            </a:pPr>
            <a:r>
              <a:rPr lang="en-US" sz="2200" b="1" dirty="0">
                <a:solidFill>
                  <a:schemeClr val="tx2"/>
                </a:solidFill>
                <a:latin typeface="Trebuchet MS" pitchFamily="34" charset="0"/>
                <a:cs typeface="Arial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08400" y="1943100"/>
            <a:ext cx="4673600" cy="2565400"/>
            <a:chOff x="3708400" y="1943100"/>
            <a:chExt cx="4673600" cy="2565400"/>
          </a:xfrm>
        </p:grpSpPr>
        <p:sp>
          <p:nvSpPr>
            <p:cNvPr id="4" name="Rectangle 3"/>
            <p:cNvSpPr/>
            <p:nvPr/>
          </p:nvSpPr>
          <p:spPr>
            <a:xfrm>
              <a:off x="3708400" y="1943100"/>
              <a:ext cx="4572000" cy="1066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18100" y="4038600"/>
              <a:ext cx="3263900" cy="469900"/>
            </a:xfrm>
            <a:prstGeom prst="rect">
              <a:avLst/>
            </a:prstGeom>
            <a:solidFill>
              <a:schemeClr val="accent4">
                <a:lumMod val="65000"/>
                <a:lumOff val="35000"/>
              </a:schemeClr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/>
                <a:t>With members</a:t>
              </a:r>
            </a:p>
          </p:txBody>
        </p:sp>
        <p:cxnSp>
          <p:nvCxnSpPr>
            <p:cNvPr id="7" name="Straight Arrow Connector 6"/>
            <p:cNvCxnSpPr>
              <a:stCxn id="5" idx="0"/>
              <a:endCxn id="4" idx="2"/>
            </p:cNvCxnSpPr>
            <p:nvPr/>
          </p:nvCxnSpPr>
          <p:spPr>
            <a:xfrm rot="16200000" flipV="1">
              <a:off x="5857875" y="3146425"/>
              <a:ext cx="1028700" cy="7556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04" name="Title 7"/>
          <p:cNvSpPr>
            <a:spLocks noGrp="1"/>
          </p:cNvSpPr>
          <p:nvPr>
            <p:ph type="title"/>
          </p:nvPr>
        </p:nvSpPr>
        <p:spPr>
          <a:xfrm>
            <a:off x="571500" y="149225"/>
            <a:ext cx="7200900" cy="7651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1. </a:t>
            </a:r>
            <a:r>
              <a:rPr lang="en-US" dirty="0" smtClean="0"/>
              <a:t>Controlling access to class members</a:t>
            </a:r>
            <a:endParaRPr lang="en-GB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1920875"/>
          <a:ext cx="152400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2"/>
              </a:tblGrid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0000CC"/>
                          </a:solidFill>
                          <a:latin typeface="Trebuchet MS" pitchFamily="34" charset="0"/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Private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rebuchet MS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Default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rebuchet MS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Protected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rebuchet MS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public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rebuchet MS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" y="53975"/>
            <a:ext cx="7200900" cy="765175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IN" smtClean="0"/>
              <a:t>1. </a:t>
            </a:r>
            <a:r>
              <a:rPr lang="en-US" smtClean="0"/>
              <a:t>Controlling access to class members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920875"/>
          <a:ext cx="152400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2"/>
              </a:tblGrid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0000CC"/>
                          </a:solidFill>
                          <a:latin typeface="Trebuchet MS" pitchFamily="34" charset="0"/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Private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rebuchet MS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Default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rebuchet MS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Protected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rebuchet MS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public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rebuchet MS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57400" y="1905000"/>
          <a:ext cx="3657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Same class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Other class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Sub   class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19800" y="1905000"/>
          <a:ext cx="2438400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Sub   class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  class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57400" y="1320800"/>
          <a:ext cx="36576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Same package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19800" y="1320800"/>
          <a:ext cx="24384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Other package</a:t>
                      </a:r>
                      <a:endParaRPr lang="en-US" sz="1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289175" y="2743200"/>
            <a:ext cx="5940425" cy="457200"/>
            <a:chOff x="2289175" y="2743200"/>
            <a:chExt cx="5940425" cy="457200"/>
          </a:xfrm>
        </p:grpSpPr>
        <p:sp>
          <p:nvSpPr>
            <p:cNvPr id="12" name="Multiply 11"/>
            <p:cNvSpPr/>
            <p:nvPr/>
          </p:nvSpPr>
          <p:spPr>
            <a:xfrm>
              <a:off x="6172200" y="2743200"/>
              <a:ext cx="914400" cy="4572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7315200" y="2743200"/>
              <a:ext cx="914400" cy="4572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4648200" y="2743200"/>
              <a:ext cx="914400" cy="4572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3352800" y="2743200"/>
              <a:ext cx="914400" cy="4572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6729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9175" y="28194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286000" y="5410200"/>
            <a:ext cx="5943600" cy="381000"/>
            <a:chOff x="2286000" y="5410200"/>
            <a:chExt cx="5943600" cy="381000"/>
          </a:xfrm>
        </p:grpSpPr>
        <p:pic>
          <p:nvPicPr>
            <p:cNvPr id="26720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54102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721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54102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722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27575" y="54102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723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51575" y="54102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724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6975" y="54102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286000" y="3505200"/>
            <a:ext cx="5943600" cy="457200"/>
            <a:chOff x="2286000" y="3505200"/>
            <a:chExt cx="5943600" cy="457200"/>
          </a:xfrm>
        </p:grpSpPr>
        <p:sp>
          <p:nvSpPr>
            <p:cNvPr id="16" name="Multiply 15"/>
            <p:cNvSpPr/>
            <p:nvPr/>
          </p:nvSpPr>
          <p:spPr>
            <a:xfrm>
              <a:off x="6172200" y="3505200"/>
              <a:ext cx="914400" cy="4572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7315200" y="3505200"/>
              <a:ext cx="914400" cy="4572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6717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35814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718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35814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719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3775" y="35814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286000" y="4419600"/>
            <a:ext cx="5943600" cy="457200"/>
            <a:chOff x="2286000" y="4419600"/>
            <a:chExt cx="5943600" cy="457200"/>
          </a:xfrm>
        </p:grpSpPr>
        <p:sp>
          <p:nvSpPr>
            <p:cNvPr id="20" name="Multiply 19"/>
            <p:cNvSpPr/>
            <p:nvPr/>
          </p:nvSpPr>
          <p:spPr>
            <a:xfrm>
              <a:off x="7315200" y="4419600"/>
              <a:ext cx="914400" cy="4572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6711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44958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712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44958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713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27575" y="44958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714" name="Picture 2" descr="http://www.sv150.info/wp-content/uploads/2011/11/right-mark-hi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48400" y="4419600"/>
              <a:ext cx="682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152400"/>
            <a:ext cx="8793163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sz="3200" b="1" kern="0" dirty="0">
              <a:solidFill>
                <a:srgbClr val="0033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41275" y="53975"/>
            <a:ext cx="7200900" cy="765175"/>
          </a:xfrm>
        </p:spPr>
        <p:txBody>
          <a:bodyPr/>
          <a:lstStyle/>
          <a:p>
            <a:r>
              <a:rPr lang="en-US" smtClean="0"/>
              <a:t>Example: </a:t>
            </a:r>
            <a:r>
              <a:rPr lang="en-US" sz="1800" smtClean="0"/>
              <a:t>Controlling access to class members</a:t>
            </a:r>
            <a:endParaRPr lang="en-US" smtClean="0"/>
          </a:p>
        </p:txBody>
      </p:sp>
      <p:sp>
        <p:nvSpPr>
          <p:cNvPr id="17412" name="Rounded Rectangle 28"/>
          <p:cNvSpPr>
            <a:spLocks noChangeArrowheads="1"/>
          </p:cNvSpPr>
          <p:nvPr/>
        </p:nvSpPr>
        <p:spPr bwMode="auto">
          <a:xfrm>
            <a:off x="203200" y="990600"/>
            <a:ext cx="8648700" cy="5486400"/>
          </a:xfrm>
          <a:prstGeom prst="roundRect">
            <a:avLst>
              <a:gd name="adj" fmla="val 7458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>
              <a:spcBef>
                <a:spcPts val="12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Person  {</a:t>
            </a:r>
          </a:p>
          <a:p>
            <a:pPr lvl="1">
              <a:spcBef>
                <a:spcPts val="600"/>
              </a:spcBef>
              <a:defRPr/>
            </a:pP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rebuchet MS" pitchFamily="34" charset="0"/>
              </a:rPr>
              <a:t>private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3333FF"/>
                </a:solidFill>
                <a:latin typeface="Trebuchet MS" pitchFamily="34" charset="0"/>
              </a:rPr>
              <a:t>int</a:t>
            </a:r>
            <a:r>
              <a:rPr lang="en-US" b="1" dirty="0">
                <a:latin typeface="Trebuchet MS" pitchFamily="34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Trebuchet MS" pitchFamily="34" charset="0"/>
              </a:rPr>
              <a:t>num1;</a:t>
            </a:r>
          </a:p>
          <a:p>
            <a:pPr lvl="1">
              <a:spcBef>
                <a:spcPts val="600"/>
              </a:spcBef>
              <a:defRPr/>
            </a:pPr>
            <a:r>
              <a:rPr lang="en-US" b="1" i="1" dirty="0">
                <a:latin typeface="Trebuchet MS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rebuchet MS" pitchFamily="34" charset="0"/>
              </a:rPr>
              <a:t>public</a:t>
            </a:r>
            <a:r>
              <a:rPr lang="en-US" b="1" dirty="0">
                <a:latin typeface="Trebuchet MS" pitchFamily="34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b="1" dirty="0">
                <a:latin typeface="Trebuchet MS" pitchFamily="34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Trebuchet MS" pitchFamily="34" charset="0"/>
              </a:rPr>
              <a:t>num2;</a:t>
            </a:r>
          </a:p>
          <a:p>
            <a:pPr lvl="1">
              <a:spcBef>
                <a:spcPts val="600"/>
              </a:spcBef>
              <a:defRPr/>
            </a:pP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b="1" dirty="0">
                <a:solidFill>
                  <a:schemeClr val="tx2"/>
                </a:solidFill>
                <a:latin typeface="Trebuchet MS" pitchFamily="34" charset="0"/>
              </a:rPr>
              <a:t>       </a:t>
            </a:r>
            <a:r>
              <a:rPr lang="en-US" b="1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Trebuchet MS" pitchFamily="34" charset="0"/>
              </a:rPr>
              <a:t>  num3;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void  </a:t>
            </a:r>
            <a:r>
              <a:rPr lang="en-US" sz="1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setVal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)  {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i="1" dirty="0">
                <a:solidFill>
                  <a:srgbClr val="3333FF"/>
                </a:solidFill>
                <a:latin typeface="Trebuchet MS" pitchFamily="34" charset="0"/>
              </a:rPr>
              <a:t>        num1 = 10; num2 = 20; num3 = 30;</a:t>
            </a:r>
          </a:p>
          <a:p>
            <a:pPr lvl="1"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1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OtherClass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lvl="1">
              <a:spcBef>
                <a:spcPts val="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void </a:t>
            </a:r>
            <a:r>
              <a:rPr lang="en-US" sz="1600" b="1" dirty="0">
                <a:solidFill>
                  <a:srgbClr val="00B050"/>
                </a:solidFill>
              </a:rPr>
              <a:t>main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[ ] </a:t>
            </a:r>
            <a:r>
              <a:rPr lang="en-US" sz="1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lvl="1"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lvl="2">
              <a:defRPr/>
            </a:pP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Person  ob  =  new  Person() ;</a:t>
            </a:r>
            <a:br>
              <a:rPr lang="en-US" b="1" i="1" dirty="0">
                <a:solidFill>
                  <a:schemeClr val="tx2"/>
                </a:solidFill>
                <a:latin typeface="Trebuchet MS" pitchFamily="34" charset="0"/>
              </a:rPr>
            </a:b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ob.num1 = 10;     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ob.num2 = 20;	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ob.num3 = 40;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43" name="Line Callout 2 (Border and Accent Bar) 42"/>
          <p:cNvSpPr>
            <a:spLocks/>
          </p:cNvSpPr>
          <p:nvPr/>
        </p:nvSpPr>
        <p:spPr bwMode="auto">
          <a:xfrm>
            <a:off x="4318000" y="1485900"/>
            <a:ext cx="2209800" cy="381000"/>
          </a:xfrm>
          <a:prstGeom prst="accentBorderCallout2">
            <a:avLst>
              <a:gd name="adj1" fmla="val 12403"/>
              <a:gd name="adj2" fmla="val -1986"/>
              <a:gd name="adj3" fmla="val 6051"/>
              <a:gd name="adj4" fmla="val -19843"/>
              <a:gd name="adj5" fmla="val 228852"/>
              <a:gd name="adj6" fmla="val -60338"/>
            </a:avLst>
          </a:prstGeom>
          <a:solidFill>
            <a:schemeClr val="bg1"/>
          </a:solidFill>
          <a:ln w="25400" algn="ctr">
            <a:solidFill>
              <a:srgbClr val="CC00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 b="1" i="1"/>
              <a:t>Default variable</a:t>
            </a:r>
          </a:p>
        </p:txBody>
      </p:sp>
      <p:sp>
        <p:nvSpPr>
          <p:cNvPr id="44" name="Line Callout 2 (Border and Accent Bar) 43"/>
          <p:cNvSpPr>
            <a:spLocks/>
          </p:cNvSpPr>
          <p:nvPr/>
        </p:nvSpPr>
        <p:spPr bwMode="auto">
          <a:xfrm>
            <a:off x="5384800" y="2667000"/>
            <a:ext cx="3670300" cy="381000"/>
          </a:xfrm>
          <a:prstGeom prst="accentBorderCallout2">
            <a:avLst>
              <a:gd name="adj1" fmla="val 12403"/>
              <a:gd name="adj2" fmla="val -1986"/>
              <a:gd name="adj3" fmla="val 6051"/>
              <a:gd name="adj4" fmla="val -19843"/>
              <a:gd name="adj5" fmla="val 58852"/>
              <a:gd name="adj6" fmla="val -46088"/>
            </a:avLst>
          </a:prstGeom>
          <a:solidFill>
            <a:schemeClr val="bg1"/>
          </a:solidFill>
          <a:ln w="25400" algn="ctr">
            <a:solidFill>
              <a:srgbClr val="CC00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 b="1" i="1"/>
              <a:t>Can access all variables</a:t>
            </a:r>
          </a:p>
        </p:txBody>
      </p:sp>
      <p:sp>
        <p:nvSpPr>
          <p:cNvPr id="10" name="Line Callout 2 (Border and Accent Bar) 9"/>
          <p:cNvSpPr>
            <a:spLocks/>
          </p:cNvSpPr>
          <p:nvPr/>
        </p:nvSpPr>
        <p:spPr bwMode="auto">
          <a:xfrm>
            <a:off x="5511800" y="4838700"/>
            <a:ext cx="3035300" cy="381000"/>
          </a:xfrm>
          <a:prstGeom prst="accentBorderCallout2">
            <a:avLst>
              <a:gd name="adj1" fmla="val 12403"/>
              <a:gd name="adj2" fmla="val -1986"/>
              <a:gd name="adj3" fmla="val 6051"/>
              <a:gd name="adj4" fmla="val -19843"/>
              <a:gd name="adj5" fmla="val 68852"/>
              <a:gd name="adj6" fmla="val -84606"/>
            </a:avLst>
          </a:prstGeom>
          <a:solidFill>
            <a:schemeClr val="bg1"/>
          </a:solidFill>
          <a:ln w="25400" algn="ctr">
            <a:solidFill>
              <a:srgbClr val="CC00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 b="1" i="1"/>
              <a:t>Error </a:t>
            </a:r>
          </a:p>
        </p:txBody>
      </p:sp>
      <p:sp>
        <p:nvSpPr>
          <p:cNvPr id="11" name="Line Callout 2 (Border and Accent Bar) 10"/>
          <p:cNvSpPr>
            <a:spLocks/>
          </p:cNvSpPr>
          <p:nvPr/>
        </p:nvSpPr>
        <p:spPr bwMode="auto">
          <a:xfrm>
            <a:off x="4737100" y="2184400"/>
            <a:ext cx="2209800" cy="381000"/>
          </a:xfrm>
          <a:prstGeom prst="accentBorderCallout2">
            <a:avLst>
              <a:gd name="adj1" fmla="val 12403"/>
              <a:gd name="adj2" fmla="val -1986"/>
              <a:gd name="adj3" fmla="val 6051"/>
              <a:gd name="adj4" fmla="val -19843"/>
              <a:gd name="adj5" fmla="val 148852"/>
              <a:gd name="adj6" fmla="val -91375"/>
            </a:avLst>
          </a:prstGeom>
          <a:solidFill>
            <a:schemeClr val="bg1"/>
          </a:solidFill>
          <a:ln w="25400" algn="ctr">
            <a:solidFill>
              <a:srgbClr val="CC00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 b="1" i="1"/>
              <a:t>Default method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65450" y="5307013"/>
            <a:ext cx="5900738" cy="554037"/>
            <a:chOff x="2964873" y="5306291"/>
            <a:chExt cx="5900887" cy="554182"/>
          </a:xfrm>
        </p:grpSpPr>
        <p:sp>
          <p:nvSpPr>
            <p:cNvPr id="27658" name="Line Callout 2 (Border and Accent Bar) 8"/>
            <p:cNvSpPr>
              <a:spLocks/>
            </p:cNvSpPr>
            <p:nvPr/>
          </p:nvSpPr>
          <p:spPr bwMode="auto">
            <a:xfrm>
              <a:off x="5830460" y="5476025"/>
              <a:ext cx="3035300" cy="381000"/>
            </a:xfrm>
            <a:prstGeom prst="accentBorderCallout2">
              <a:avLst>
                <a:gd name="adj1" fmla="val 12403"/>
                <a:gd name="adj2" fmla="val -1986"/>
                <a:gd name="adj3" fmla="val 6051"/>
                <a:gd name="adj4" fmla="val -19843"/>
                <a:gd name="adj5" fmla="val 28852"/>
                <a:gd name="adj6" fmla="val -86889"/>
              </a:avLst>
            </a:prstGeom>
            <a:solidFill>
              <a:schemeClr val="bg1"/>
            </a:solidFill>
            <a:ln w="25400" algn="ctr">
              <a:solidFill>
                <a:srgbClr val="CC0099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/>
              <a:r>
                <a:rPr lang="en-US" b="1" i="1"/>
                <a:t>okay</a:t>
              </a:r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2964873" y="5306291"/>
              <a:ext cx="234956" cy="554182"/>
            </a:xfrm>
            <a:prstGeom prst="rightBrace">
              <a:avLst/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00"/>
              </a:spcBef>
              <a:defRPr/>
            </a:pPr>
            <a:r>
              <a:rPr>
                <a:solidFill>
                  <a:srgbClr val="FF0000"/>
                </a:solidFill>
              </a:rPr>
              <a:t>What is a package</a:t>
            </a:r>
          </a:p>
          <a:p>
            <a:pPr>
              <a:defRPr/>
            </a:pPr>
            <a:r>
              <a:rPr lang="en-IN" dirty="0"/>
              <a:t>A java package is a collection of</a:t>
            </a:r>
          </a:p>
          <a:p>
            <a:pPr marL="1260475" lvl="2" indent="-234950">
              <a:defRPr/>
            </a:pPr>
            <a:r>
              <a:rPr lang="en-IN" dirty="0"/>
              <a:t>classes, interfaces, sub-packages, exceptions, </a:t>
            </a:r>
            <a:r>
              <a:rPr lang="en-IN" dirty="0" err="1"/>
              <a:t>enums</a:t>
            </a:r>
            <a:r>
              <a:rPr lang="en-IN" dirty="0"/>
              <a:t>, etc.</a:t>
            </a:r>
          </a:p>
          <a:p>
            <a:pPr marL="1260475" lvl="2" indent="-234950">
              <a:buFont typeface="Wingdings" pitchFamily="2" charset="2"/>
              <a:buNone/>
              <a:defRPr/>
            </a:pPr>
            <a:r>
              <a:rPr lang="en-IN" dirty="0"/>
              <a:t> </a:t>
            </a:r>
          </a:p>
          <a:p>
            <a:pPr>
              <a:defRPr/>
            </a:pPr>
            <a:r>
              <a:rPr>
                <a:solidFill>
                  <a:srgbClr val="FF0000"/>
                </a:solidFill>
              </a:rPr>
              <a:t>Why to use packages (</a:t>
            </a:r>
            <a:r>
              <a:rPr>
                <a:solidFill>
                  <a:srgbClr val="0000FF"/>
                </a:solidFill>
              </a:rPr>
              <a:t>Advantages</a:t>
            </a:r>
            <a:r>
              <a:rPr>
                <a:solidFill>
                  <a:srgbClr val="FF0000"/>
                </a:solidFill>
              </a:rPr>
              <a:t>)</a:t>
            </a:r>
          </a:p>
          <a:p>
            <a:pPr marL="914400" lvl="1" indent="-395288">
              <a:defRPr/>
            </a:pPr>
            <a:r>
              <a:rPr/>
              <a:t>avoid </a:t>
            </a:r>
            <a:r>
              <a:rPr>
                <a:solidFill>
                  <a:srgbClr val="0000FF"/>
                </a:solidFill>
              </a:rPr>
              <a:t>name collision</a:t>
            </a:r>
            <a:r>
              <a:rPr/>
              <a:t>.</a:t>
            </a:r>
          </a:p>
          <a:p>
            <a:pPr marL="914400" lvl="1" indent="-395288">
              <a:defRPr/>
            </a:pPr>
            <a:r>
              <a:rPr>
                <a:solidFill>
                  <a:srgbClr val="0000FF"/>
                </a:solidFill>
              </a:rPr>
              <a:t>Encapsulate</a:t>
            </a:r>
            <a:r>
              <a:rPr/>
              <a:t> more than one class.</a:t>
            </a:r>
          </a:p>
          <a:p>
            <a:pPr marL="1316038" lvl="2" indent="-290513">
              <a:defRPr/>
            </a:pPr>
            <a:r>
              <a:rPr lang="en-IN" dirty="0"/>
              <a:t>Helps categorize the classes and interfaces</a:t>
            </a:r>
            <a:r>
              <a:rPr/>
              <a:t>. </a:t>
            </a:r>
          </a:p>
          <a:p>
            <a:pPr marL="1316038" lvl="2" indent="-290513">
              <a:defRPr/>
            </a:pPr>
            <a:r>
              <a:rPr/>
              <a:t>Easy to maintain.</a:t>
            </a:r>
          </a:p>
          <a:p>
            <a:pPr marL="1143000" lvl="2" indent="-395288">
              <a:defRPr/>
            </a:pPr>
            <a:endParaRPr/>
          </a:p>
        </p:txBody>
      </p:sp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1. </a:t>
            </a:r>
            <a:r>
              <a:rPr lang="en-IN" u="sng" smtClean="0"/>
              <a:t>Package</a:t>
            </a:r>
            <a:r>
              <a:rPr lang="en-IN" smtClean="0"/>
              <a:t>  Fundamentals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152400"/>
            <a:ext cx="8793163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sz="3200" b="1" kern="0" dirty="0">
              <a:solidFill>
                <a:srgbClr val="0033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41275" y="53975"/>
            <a:ext cx="7200900" cy="765175"/>
          </a:xfrm>
        </p:spPr>
        <p:txBody>
          <a:bodyPr/>
          <a:lstStyle/>
          <a:p>
            <a:r>
              <a:rPr lang="en-US" smtClean="0"/>
              <a:t>Example: </a:t>
            </a:r>
            <a:r>
              <a:rPr lang="en-IN" smtClean="0"/>
              <a:t> </a:t>
            </a:r>
            <a:r>
              <a:rPr lang="en-US" sz="1800" smtClean="0"/>
              <a:t>Controlling access to class members</a:t>
            </a:r>
          </a:p>
        </p:txBody>
      </p:sp>
      <p:sp>
        <p:nvSpPr>
          <p:cNvPr id="17412" name="Rounded Rectangle 28"/>
          <p:cNvSpPr>
            <a:spLocks noChangeArrowheads="1"/>
          </p:cNvSpPr>
          <p:nvPr/>
        </p:nvSpPr>
        <p:spPr bwMode="auto">
          <a:xfrm>
            <a:off x="203200" y="990600"/>
            <a:ext cx="8648700" cy="5486400"/>
          </a:xfrm>
          <a:prstGeom prst="roundRect">
            <a:avLst>
              <a:gd name="adj" fmla="val 7458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>
              <a:spcBef>
                <a:spcPts val="12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Person  {</a:t>
            </a:r>
          </a:p>
          <a:p>
            <a:pPr lvl="1">
              <a:spcBef>
                <a:spcPts val="600"/>
              </a:spcBef>
              <a:defRPr/>
            </a:pP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rebuchet MS" pitchFamily="34" charset="0"/>
              </a:rPr>
              <a:t>private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 show ( )  {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i="1" dirty="0">
                <a:solidFill>
                  <a:srgbClr val="3333FF"/>
                </a:solidFill>
                <a:latin typeface="Trebuchet MS" pitchFamily="34" charset="0"/>
              </a:rPr>
              <a:t>        </a:t>
            </a:r>
            <a:r>
              <a:rPr lang="en-US" sz="1600" b="1" i="1" dirty="0" err="1">
                <a:solidFill>
                  <a:srgbClr val="3333FF"/>
                </a:solidFill>
                <a:latin typeface="Trebuchet MS" pitchFamily="34" charset="0"/>
              </a:rPr>
              <a:t>System.out.println</a:t>
            </a: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(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“Private Method”</a:t>
            </a: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) ;</a:t>
            </a:r>
          </a:p>
          <a:p>
            <a:pPr lvl="1"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>
              <a:spcBef>
                <a:spcPts val="6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Trebuchet MS" pitchFamily="34" charset="0"/>
              </a:rPr>
              <a:t>public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 display ( )  {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        </a:t>
            </a:r>
            <a:r>
              <a:rPr lang="en-US" sz="1600" b="1" i="1" dirty="0" err="1">
                <a:solidFill>
                  <a:srgbClr val="3333FF"/>
                </a:solidFill>
                <a:latin typeface="Trebuchet MS" pitchFamily="34" charset="0"/>
              </a:rPr>
              <a:t>System.out.println</a:t>
            </a: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(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“Public Method”</a:t>
            </a: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) ;</a:t>
            </a:r>
          </a:p>
          <a:p>
            <a:pPr lvl="1"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1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OtherClass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void </a:t>
            </a:r>
            <a:r>
              <a:rPr lang="en-US" sz="1600" b="1" dirty="0">
                <a:solidFill>
                  <a:srgbClr val="00B050"/>
                </a:solidFill>
              </a:rPr>
              <a:t>main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[ ] </a:t>
            </a:r>
            <a:r>
              <a:rPr lang="en-US" sz="1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{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Person  ob  =  new  Person() ;</a:t>
            </a:r>
            <a:br>
              <a:rPr lang="en-US" b="1" i="1" dirty="0">
                <a:solidFill>
                  <a:schemeClr val="tx2"/>
                </a:solidFill>
                <a:latin typeface="Trebuchet MS" pitchFamily="34" charset="0"/>
              </a:rPr>
            </a:br>
            <a:r>
              <a:rPr lang="en-US" b="1" i="1" dirty="0" err="1">
                <a:solidFill>
                  <a:schemeClr val="tx2"/>
                </a:solidFill>
                <a:latin typeface="Trebuchet MS" pitchFamily="34" charset="0"/>
              </a:rPr>
              <a:t>ob.show</a:t>
            </a: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( );     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 err="1">
                <a:solidFill>
                  <a:schemeClr val="tx2"/>
                </a:solidFill>
                <a:latin typeface="Trebuchet MS" pitchFamily="34" charset="0"/>
              </a:rPr>
              <a:t>ob.display</a:t>
            </a: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( );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Line Callout 2 (Border and Accent Bar) 9"/>
          <p:cNvSpPr>
            <a:spLocks/>
          </p:cNvSpPr>
          <p:nvPr/>
        </p:nvSpPr>
        <p:spPr bwMode="auto">
          <a:xfrm>
            <a:off x="5562600" y="5270500"/>
            <a:ext cx="3035300" cy="381000"/>
          </a:xfrm>
          <a:prstGeom prst="accentBorderCallout2">
            <a:avLst>
              <a:gd name="adj1" fmla="val 12403"/>
              <a:gd name="adj2" fmla="val -1986"/>
              <a:gd name="adj3" fmla="val 6051"/>
              <a:gd name="adj4" fmla="val -19843"/>
              <a:gd name="adj5" fmla="val -87815"/>
              <a:gd name="adj6" fmla="val -97579"/>
            </a:avLst>
          </a:prstGeom>
          <a:solidFill>
            <a:schemeClr val="bg1"/>
          </a:solidFill>
          <a:ln w="25400" algn="ctr">
            <a:solidFill>
              <a:srgbClr val="CC0099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 b="1" i="1"/>
              <a:t>Error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152400"/>
            <a:ext cx="8793163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sz="3200" b="1" kern="0" dirty="0">
              <a:solidFill>
                <a:srgbClr val="0033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1275" y="53975"/>
            <a:ext cx="7200900" cy="765175"/>
          </a:xfrm>
        </p:spPr>
        <p:txBody>
          <a:bodyPr/>
          <a:lstStyle/>
          <a:p>
            <a:r>
              <a:rPr lang="en-US" smtClean="0"/>
              <a:t>Example: </a:t>
            </a:r>
            <a:r>
              <a:rPr lang="en-US" sz="1800" smtClean="0"/>
              <a:t>Controlling access to class members</a:t>
            </a:r>
            <a:endParaRPr lang="en-US" smtClean="0"/>
          </a:p>
        </p:txBody>
      </p:sp>
      <p:sp>
        <p:nvSpPr>
          <p:cNvPr id="17412" name="Rounded Rectangle 28"/>
          <p:cNvSpPr>
            <a:spLocks noChangeArrowheads="1"/>
          </p:cNvSpPr>
          <p:nvPr/>
        </p:nvSpPr>
        <p:spPr bwMode="auto">
          <a:xfrm>
            <a:off x="203200" y="990600"/>
            <a:ext cx="8648700" cy="5486400"/>
          </a:xfrm>
          <a:prstGeom prst="roundRect">
            <a:avLst>
              <a:gd name="adj" fmla="val 7458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>
              <a:spcBef>
                <a:spcPts val="12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Person  {</a:t>
            </a:r>
          </a:p>
          <a:p>
            <a:pPr lvl="1">
              <a:spcBef>
                <a:spcPts val="600"/>
              </a:spcBef>
              <a:defRPr/>
            </a:pP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rebuchet MS" pitchFamily="34" charset="0"/>
              </a:rPr>
              <a:t>private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 show ( )  {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i="1" dirty="0">
                <a:solidFill>
                  <a:srgbClr val="3333FF"/>
                </a:solidFill>
                <a:latin typeface="Trebuchet MS" pitchFamily="34" charset="0"/>
              </a:rPr>
              <a:t>        </a:t>
            </a:r>
            <a:r>
              <a:rPr lang="en-US" sz="1600" b="1" i="1" dirty="0" err="1">
                <a:solidFill>
                  <a:srgbClr val="3333FF"/>
                </a:solidFill>
                <a:latin typeface="Trebuchet MS" pitchFamily="34" charset="0"/>
              </a:rPr>
              <a:t>System.out.println</a:t>
            </a: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(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“Private Method”</a:t>
            </a: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) ;</a:t>
            </a:r>
          </a:p>
          <a:p>
            <a:pPr lvl="1"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>
              <a:spcBef>
                <a:spcPts val="6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Trebuchet MS" pitchFamily="34" charset="0"/>
              </a:rPr>
              <a:t>public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 display ( )  {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        </a:t>
            </a:r>
            <a:r>
              <a:rPr lang="en-US" sz="1600" b="1" i="1" dirty="0" err="1">
                <a:solidFill>
                  <a:srgbClr val="3333FF"/>
                </a:solidFill>
                <a:latin typeface="Trebuchet MS" pitchFamily="34" charset="0"/>
              </a:rPr>
              <a:t>System.out.println</a:t>
            </a: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(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“Public Method”</a:t>
            </a: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) ;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3333FF"/>
                </a:solidFill>
                <a:latin typeface="Trebuchet MS" pitchFamily="34" charset="0"/>
              </a:rPr>
              <a:t>	show();</a:t>
            </a:r>
          </a:p>
          <a:p>
            <a:pPr lvl="1"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1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OtherClass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void </a:t>
            </a:r>
            <a:r>
              <a:rPr lang="en-US" sz="1600" b="1" dirty="0">
                <a:solidFill>
                  <a:srgbClr val="00B050"/>
                </a:solidFill>
              </a:rPr>
              <a:t>main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[ ] </a:t>
            </a:r>
            <a:r>
              <a:rPr lang="en-US" sz="1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{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Person  ob  =  new  Person() ;</a:t>
            </a:r>
            <a:br>
              <a:rPr lang="en-US" b="1" i="1" dirty="0">
                <a:solidFill>
                  <a:schemeClr val="tx2"/>
                </a:solidFill>
                <a:latin typeface="Trebuchet MS" pitchFamily="34" charset="0"/>
              </a:rPr>
            </a:br>
            <a:r>
              <a:rPr lang="en-US" b="1" i="1" dirty="0" err="1">
                <a:solidFill>
                  <a:schemeClr val="tx2"/>
                </a:solidFill>
                <a:latin typeface="Trebuchet MS" pitchFamily="34" charset="0"/>
              </a:rPr>
              <a:t>ob.display</a:t>
            </a:r>
            <a:r>
              <a:rPr lang="en-US" b="1" i="1" dirty="0">
                <a:solidFill>
                  <a:schemeClr val="tx2"/>
                </a:solidFill>
                <a:latin typeface="Trebuchet MS" pitchFamily="34" charset="0"/>
              </a:rPr>
              <a:t>( );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>
                <a:solidFill>
                  <a:srgbClr val="FF0000"/>
                </a:solidFill>
              </a:rPr>
              <a:t>Package types</a:t>
            </a:r>
          </a:p>
          <a:p>
            <a:pPr marL="914400" lvl="1" indent="-457200">
              <a:buFont typeface="Book Antiqua" pitchFamily="18" charset="0"/>
              <a:buAutoNum type="arabicPeriod"/>
            </a:pPr>
            <a:r>
              <a:t>Built-in package</a:t>
            </a:r>
          </a:p>
          <a:p>
            <a:pPr marL="914400" lvl="1" indent="-457200">
              <a:buFont typeface="Book Antiqua" pitchFamily="18" charset="0"/>
              <a:buAutoNum type="arabicPeriod"/>
            </a:pPr>
            <a:r>
              <a:t>User-defined package</a:t>
            </a:r>
          </a:p>
        </p:txBody>
      </p:sp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1. </a:t>
            </a:r>
            <a:r>
              <a:rPr lang="en-IN" u="sng" smtClean="0"/>
              <a:t>Package</a:t>
            </a:r>
            <a:r>
              <a:rPr lang="en-IN" smtClean="0"/>
              <a:t>  Types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Wingdings" pitchFamily="2" charset="2"/>
              <a:buNone/>
            </a:pPr>
            <a:endParaRPr/>
          </a:p>
        </p:txBody>
      </p:sp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IN" smtClean="0"/>
              <a:t>1.    </a:t>
            </a:r>
            <a:r>
              <a:rPr lang="en-US" smtClean="0"/>
              <a:t>Built-in package</a:t>
            </a:r>
          </a:p>
        </p:txBody>
      </p:sp>
      <p:pic>
        <p:nvPicPr>
          <p:cNvPr id="12292" name="Picture 3" descr="package in java"/>
          <p:cNvPicPr>
            <a:picLocks noChangeAspect="1" noChangeArrowheads="1"/>
          </p:cNvPicPr>
          <p:nvPr/>
        </p:nvPicPr>
        <p:blipFill>
          <a:blip r:embed="rId2"/>
          <a:srcRect t="13333" b="6377"/>
          <a:stretch>
            <a:fillRect/>
          </a:stretch>
        </p:blipFill>
        <p:spPr bwMode="auto">
          <a:xfrm>
            <a:off x="533400" y="1676400"/>
            <a:ext cx="7842250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3117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IN" dirty="0">
                <a:solidFill>
                  <a:srgbClr val="FF0000"/>
                </a:solidFill>
              </a:rPr>
              <a:t>2.1. </a:t>
            </a:r>
            <a:r>
              <a:rPr lang="en-IN" dirty="0"/>
              <a:t> Creating a package:</a:t>
            </a:r>
          </a:p>
          <a:p>
            <a:pPr>
              <a:buFont typeface="Wingdings" pitchFamily="2" charset="2"/>
              <a:buNone/>
            </a:pPr>
            <a:r>
              <a:rPr lang="en-IN" dirty="0">
                <a:solidFill>
                  <a:srgbClr val="FF0000"/>
                </a:solidFill>
              </a:rPr>
              <a:t>2.2. </a:t>
            </a:r>
            <a:r>
              <a:rPr lang="en-IN" dirty="0"/>
              <a:t> Compiling a package:</a:t>
            </a:r>
          </a:p>
          <a:p>
            <a:pPr>
              <a:buFont typeface="Wingdings" pitchFamily="2" charset="2"/>
              <a:buNone/>
            </a:pPr>
            <a:r>
              <a:rPr lang="en-IN" dirty="0">
                <a:solidFill>
                  <a:srgbClr val="FF0000"/>
                </a:solidFill>
              </a:rPr>
              <a:t>2.3. </a:t>
            </a:r>
            <a:r>
              <a:rPr lang="en-IN" dirty="0"/>
              <a:t> importing a package:</a:t>
            </a:r>
          </a:p>
          <a:p>
            <a:pPr>
              <a:buFont typeface="Wingdings" pitchFamily="2" charset="2"/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2.   User-defined package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241300" y="1193800"/>
            <a:ext cx="4622800" cy="482600"/>
            <a:chOff x="241300" y="1219200"/>
            <a:chExt cx="4622800" cy="4826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241300" y="1219200"/>
              <a:ext cx="3911600" cy="482600"/>
            </a:xfrm>
            <a:prstGeom prst="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152900" y="1308100"/>
              <a:ext cx="711200" cy="330200"/>
            </a:xfrm>
            <a:prstGeom prst="rightArrow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340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160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IN" sz="2000"/>
              <a:t>2.1.  Creating a package</a:t>
            </a:r>
          </a:p>
          <a:p>
            <a:pPr>
              <a:buFont typeface="Wingdings" pitchFamily="2" charset="2"/>
              <a:buNone/>
            </a:pPr>
            <a:r>
              <a:rPr lang="en-IN" sz="2000"/>
              <a:t>2.2.  Compiling a package</a:t>
            </a:r>
          </a:p>
          <a:p>
            <a:pPr>
              <a:buFont typeface="Wingdings" pitchFamily="2" charset="2"/>
              <a:buNone/>
            </a:pPr>
            <a:r>
              <a:rPr lang="en-IN" sz="2000"/>
              <a:t>2.3.  importing a package</a:t>
            </a:r>
          </a:p>
          <a:p>
            <a:pPr>
              <a:buFont typeface="Wingdings" pitchFamily="2" charset="2"/>
              <a:buNone/>
            </a:pPr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2.   User-defined package</a:t>
            </a:r>
            <a:endParaRPr lang="en-US" smtClean="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49238" y="2738438"/>
            <a:ext cx="4259262" cy="2227262"/>
            <a:chOff x="249239" y="2928938"/>
            <a:chExt cx="5249861" cy="2227262"/>
          </a:xfrm>
        </p:grpSpPr>
        <p:sp>
          <p:nvSpPr>
            <p:cNvPr id="4" name="Rectangle 3"/>
            <p:cNvSpPr/>
            <p:nvPr/>
          </p:nvSpPr>
          <p:spPr>
            <a:xfrm>
              <a:off x="249239" y="3487738"/>
              <a:ext cx="5249861" cy="1668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>
                <a:spcBef>
                  <a:spcPts val="600"/>
                </a:spcBef>
                <a:defRPr/>
              </a:pPr>
              <a:r>
                <a:rPr lang="en-US" sz="2000" b="1" i="1" dirty="0">
                  <a:solidFill>
                    <a:srgbClr val="FF0000"/>
                  </a:solidFill>
                  <a:latin typeface="Trebuchet MS" pitchFamily="34" charset="0"/>
                </a:rPr>
                <a:t>package</a:t>
              </a:r>
              <a:r>
                <a:rPr lang="en-US" sz="2000" b="1" i="1" dirty="0">
                  <a:solidFill>
                    <a:srgbClr val="000000"/>
                  </a:solidFill>
                  <a:latin typeface="Trebuchet MS" pitchFamily="34" charset="0"/>
                </a:rPr>
                <a:t>  </a:t>
              </a:r>
              <a:r>
                <a:rPr lang="en-US" sz="2000" b="1" i="1" dirty="0" err="1">
                  <a:solidFill>
                    <a:srgbClr val="0000FF"/>
                  </a:solidFill>
                  <a:latin typeface="Trebuchet MS" pitchFamily="34" charset="0"/>
                </a:rPr>
                <a:t>mypackage</a:t>
              </a:r>
              <a:r>
                <a:rPr lang="en-US" sz="2000" b="1" i="1" dirty="0">
                  <a:solidFill>
                    <a:srgbClr val="000000"/>
                  </a:solidFill>
                  <a:latin typeface="Trebuchet MS" pitchFamily="34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endParaRPr lang="en-US" sz="20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2000" b="1" i="1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sz="20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9239" y="2928938"/>
              <a:ext cx="5249861" cy="4873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anchor="ctr"/>
            <a:lstStyle/>
            <a:p>
              <a:pPr algn="ctr">
                <a:defRPr/>
              </a:pPr>
              <a:r>
                <a:rPr lang="en-US" sz="2000" b="1" i="1" dirty="0">
                  <a:solidFill>
                    <a:srgbClr val="FF0000"/>
                  </a:solidFill>
                  <a:latin typeface="Trebuchet MS" pitchFamily="34" charset="0"/>
                </a:rPr>
                <a:t>Syntax</a:t>
              </a:r>
              <a:endParaRPr lang="en-US" sz="2000" b="1" i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4500" y="3817938"/>
            <a:ext cx="3314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public class  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someClass</a:t>
            </a:r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  {</a:t>
            </a:r>
          </a:p>
          <a:p>
            <a:pPr>
              <a:spcBef>
                <a:spcPts val="600"/>
              </a:spcBef>
            </a:pPr>
            <a:r>
              <a:rPr lang="en-US" b="1" i="1">
                <a:solidFill>
                  <a:srgbClr val="00B050"/>
                </a:solidFill>
                <a:latin typeface="Trebuchet MS" pitchFamily="34" charset="0"/>
              </a:rPr>
              <a:t>	//  code</a:t>
            </a:r>
          </a:p>
          <a:p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241300" y="1574800"/>
            <a:ext cx="4622800" cy="482600"/>
            <a:chOff x="241300" y="1219200"/>
            <a:chExt cx="4622800" cy="4826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241300" y="1219200"/>
              <a:ext cx="3911600" cy="482600"/>
            </a:xfrm>
            <a:prstGeom prst="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152900" y="1308100"/>
              <a:ext cx="711200" cy="330200"/>
            </a:xfrm>
            <a:prstGeom prst="rightArrow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364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1485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IN" sz="2000"/>
              <a:t>2.1.  Creating a package</a:t>
            </a:r>
          </a:p>
          <a:p>
            <a:pPr>
              <a:buFont typeface="Wingdings" pitchFamily="2" charset="2"/>
              <a:buNone/>
            </a:pPr>
            <a:r>
              <a:rPr lang="en-IN" sz="2000"/>
              <a:t>2.2.  Compiling a package</a:t>
            </a:r>
          </a:p>
          <a:p>
            <a:pPr>
              <a:buFont typeface="Wingdings" pitchFamily="2" charset="2"/>
              <a:buNone/>
            </a:pPr>
            <a:r>
              <a:rPr lang="en-IN" sz="2000"/>
              <a:t>2.3.  importing a package</a:t>
            </a:r>
          </a:p>
          <a:p>
            <a:pPr>
              <a:buFont typeface="Wingdings" pitchFamily="2" charset="2"/>
              <a:buNone/>
            </a:pPr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2.   User-defined package</a:t>
            </a:r>
            <a:endParaRPr lang="en-US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54525" y="3117850"/>
            <a:ext cx="4632325" cy="166211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ts val="1200"/>
              </a:spcBef>
            </a:pPr>
            <a:r>
              <a:rPr lang="en-IN" b="1">
                <a:solidFill>
                  <a:schemeClr val="tx2"/>
                </a:solidFill>
              </a:rPr>
              <a:t>After compilation, </a:t>
            </a:r>
          </a:p>
          <a:p>
            <a:pPr marL="342900" lvl="2" indent="-228600">
              <a:spcBef>
                <a:spcPts val="1200"/>
              </a:spcBef>
              <a:buFont typeface="Arial" charset="0"/>
              <a:buChar char="•"/>
            </a:pP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A new directory created with name </a:t>
            </a:r>
            <a:r>
              <a:rPr lang="en-IN" sz="1600" b="1" i="1">
                <a:solidFill>
                  <a:srgbClr val="0000FF"/>
                </a:solidFill>
                <a:latin typeface="Trebuchet MS" pitchFamily="34" charset="0"/>
              </a:rPr>
              <a:t>mypackage</a:t>
            </a: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 under specified </a:t>
            </a:r>
            <a:r>
              <a:rPr lang="en-IN" sz="1600" b="1" i="1">
                <a:solidFill>
                  <a:srgbClr val="0000FF"/>
                </a:solidFill>
                <a:latin typeface="Trebuchet MS" pitchFamily="34" charset="0"/>
              </a:rPr>
              <a:t>path</a:t>
            </a: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  <a:p>
            <a:pPr marL="342900" lvl="2" indent="-228600">
              <a:spcBef>
                <a:spcPts val="1200"/>
              </a:spcBef>
              <a:buFont typeface="Arial" charset="0"/>
              <a:buChar char="•"/>
            </a:pP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“</a:t>
            </a:r>
            <a:r>
              <a:rPr lang="en-IN" sz="1600" b="1" i="1">
                <a:solidFill>
                  <a:srgbClr val="FF0000"/>
                </a:solidFill>
                <a:latin typeface="Trebuchet MS" pitchFamily="34" charset="0"/>
              </a:rPr>
              <a:t>.class</a:t>
            </a: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” file generated will be added under directory </a:t>
            </a:r>
            <a:r>
              <a:rPr lang="en-IN" sz="1600" b="1" i="1">
                <a:solidFill>
                  <a:srgbClr val="0000FF"/>
                </a:solidFill>
                <a:latin typeface="Trebuchet MS" pitchFamily="34" charset="0"/>
              </a:rPr>
              <a:t>mypackage</a:t>
            </a:r>
            <a:r>
              <a:rPr lang="en-IN" sz="1600" b="1" i="1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613" y="5583238"/>
            <a:ext cx="6735762" cy="719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anchor="ctr"/>
          <a:lstStyle/>
          <a:p>
            <a:pPr>
              <a:defRPr/>
            </a:pPr>
            <a:r>
              <a:rPr lang="en-US" sz="2000" b="1" i="1" dirty="0">
                <a:solidFill>
                  <a:srgbClr val="00B050"/>
                </a:solidFill>
                <a:latin typeface="Trebuchet MS" pitchFamily="34" charset="0"/>
              </a:rPr>
              <a:t>d:\javaTest&gt;</a:t>
            </a:r>
            <a:endParaRPr lang="en-US" sz="2000" b="1" i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11413" y="5768975"/>
            <a:ext cx="3692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javac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-d   </a:t>
            </a: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path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SomeClass.java</a:t>
            </a:r>
            <a:endParaRPr lang="en-US" b="1" i="1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73050" y="3121025"/>
            <a:ext cx="3905250" cy="1995488"/>
            <a:chOff x="249238" y="2807888"/>
            <a:chExt cx="3906073" cy="1995608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49238" y="2807888"/>
              <a:ext cx="3906073" cy="1995608"/>
              <a:chOff x="249239" y="2928938"/>
              <a:chExt cx="5249861" cy="222726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9239" y="3487083"/>
                <a:ext cx="5249861" cy="16691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b="1" i="1" dirty="0">
                    <a:solidFill>
                      <a:srgbClr val="FF0000"/>
                    </a:solidFill>
                    <a:latin typeface="Trebuchet MS" pitchFamily="34" charset="0"/>
                  </a:rPr>
                  <a:t>package</a:t>
                </a:r>
                <a:r>
                  <a:rPr lang="en-US" b="1" i="1" dirty="0">
                    <a:solidFill>
                      <a:srgbClr val="000000"/>
                    </a:solidFill>
                    <a:latin typeface="Trebuchet MS" pitchFamily="34" charset="0"/>
                  </a:rPr>
                  <a:t>  </a:t>
                </a:r>
                <a:r>
                  <a:rPr lang="en-US" b="1" i="1" dirty="0" err="1">
                    <a:solidFill>
                      <a:srgbClr val="0000FF"/>
                    </a:solidFill>
                    <a:latin typeface="Trebuchet MS" pitchFamily="34" charset="0"/>
                  </a:rPr>
                  <a:t>mypackage</a:t>
                </a:r>
                <a:r>
                  <a:rPr lang="en-US" b="1" i="1" dirty="0">
                    <a:solidFill>
                      <a:srgbClr val="000000"/>
                    </a:solidFill>
                    <a:latin typeface="Trebuchet MS" pitchFamily="34" charset="0"/>
                  </a:rPr>
                  <a:t>;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49239" y="2928938"/>
                <a:ext cx="5249861" cy="4872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 algn="ctr">
                  <a:defRPr/>
                </a:pPr>
                <a:r>
                  <a:rPr lang="en-US" b="1" i="1" dirty="0">
                    <a:solidFill>
                      <a:srgbClr val="FF0000"/>
                    </a:solidFill>
                    <a:latin typeface="Trebuchet MS" pitchFamily="34" charset="0"/>
                  </a:rPr>
                  <a:t>SomeClass.java</a:t>
                </a:r>
                <a:endParaRPr lang="en-US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15370" name="Rectangle 15"/>
            <p:cNvSpPr>
              <a:spLocks noChangeArrowheads="1"/>
            </p:cNvSpPr>
            <p:nvPr/>
          </p:nvSpPr>
          <p:spPr bwMode="auto">
            <a:xfrm>
              <a:off x="444500" y="3817938"/>
              <a:ext cx="3314700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b="1" i="1">
                  <a:solidFill>
                    <a:srgbClr val="000000"/>
                  </a:solidFill>
                  <a:latin typeface="Trebuchet MS" pitchFamily="34" charset="0"/>
                </a:rPr>
                <a:t>public class  </a:t>
              </a:r>
              <a:r>
                <a:rPr lang="en-US" sz="1600" b="1" i="1">
                  <a:solidFill>
                    <a:srgbClr val="FF0000"/>
                  </a:solidFill>
                  <a:latin typeface="Trebuchet MS" pitchFamily="34" charset="0"/>
                </a:rPr>
                <a:t>someClass</a:t>
              </a:r>
              <a:r>
                <a:rPr lang="en-US" sz="1600" b="1" i="1">
                  <a:solidFill>
                    <a:srgbClr val="000000"/>
                  </a:solidFill>
                  <a:latin typeface="Trebuchet MS" pitchFamily="34" charset="0"/>
                </a:rPr>
                <a:t>  {</a:t>
              </a:r>
            </a:p>
            <a:p>
              <a:pPr>
                <a:spcBef>
                  <a:spcPts val="600"/>
                </a:spcBef>
              </a:pPr>
              <a:r>
                <a:rPr lang="en-US" sz="1600" b="1" i="1">
                  <a:solidFill>
                    <a:srgbClr val="00B050"/>
                  </a:solidFill>
                  <a:latin typeface="Trebuchet MS" pitchFamily="34" charset="0"/>
                </a:rPr>
                <a:t>	//  code</a:t>
              </a:r>
            </a:p>
            <a:p>
              <a:r>
                <a:rPr lang="en-US" sz="1600" b="1" i="1">
                  <a:solidFill>
                    <a:srgbClr val="000000"/>
                  </a:solidFill>
                  <a:latin typeface="Trebuchet MS" pitchFamily="34" charset="0"/>
                </a:rPr>
                <a:t>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3778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IN" sz="2000">
                <a:solidFill>
                  <a:srgbClr val="FF0000"/>
                </a:solidFill>
              </a:rPr>
              <a:t>Example</a:t>
            </a:r>
          </a:p>
          <a:p>
            <a:pPr>
              <a:buFont typeface="Wingdings" pitchFamily="2" charset="2"/>
              <a:buNone/>
            </a:pPr>
            <a:endParaRPr lang="en-IN" sz="2000">
              <a:solidFill>
                <a:srgbClr val="FF0000"/>
              </a:solidFill>
            </a:endParaRPr>
          </a:p>
          <a:p>
            <a:endParaRPr lang="en-IN" sz="2000">
              <a:solidFill>
                <a:srgbClr val="FF0000"/>
              </a:solidFill>
            </a:endParaRPr>
          </a:p>
          <a:p>
            <a:endParaRPr lang="en-IN" sz="2000">
              <a:solidFill>
                <a:srgbClr val="FF0000"/>
              </a:solidFill>
            </a:endParaRPr>
          </a:p>
          <a:p>
            <a:endParaRPr lang="en-IN" sz="2000">
              <a:solidFill>
                <a:srgbClr val="FF0000"/>
              </a:solidFill>
            </a:endParaRPr>
          </a:p>
        </p:txBody>
      </p:sp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2.   User-defined package</a:t>
            </a:r>
            <a:endParaRPr lang="en-US" smtClean="0"/>
          </a:p>
        </p:txBody>
      </p:sp>
      <p:sp>
        <p:nvSpPr>
          <p:cNvPr id="12" name="Rectangle 11"/>
          <p:cNvSpPr/>
          <p:nvPr/>
        </p:nvSpPr>
        <p:spPr>
          <a:xfrm>
            <a:off x="363538" y="4913313"/>
            <a:ext cx="6735762" cy="719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anchor="ctr"/>
          <a:lstStyle/>
          <a:p>
            <a:pPr>
              <a:defRPr/>
            </a:pPr>
            <a:r>
              <a:rPr lang="en-US" sz="2000" b="1" i="1" dirty="0">
                <a:solidFill>
                  <a:srgbClr val="00B050"/>
                </a:solidFill>
                <a:latin typeface="Trebuchet MS" pitchFamily="34" charset="0"/>
              </a:rPr>
              <a:t>d:\javaTest&gt;</a:t>
            </a:r>
            <a:endParaRPr lang="en-US" sz="2000" b="1" i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06638" y="5086350"/>
            <a:ext cx="437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javac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-d   </a:t>
            </a:r>
            <a:r>
              <a:rPr lang="en-US" b="1" i="1">
                <a:solidFill>
                  <a:srgbClr val="0000FF"/>
                </a:solidFill>
                <a:latin typeface="Trebuchet MS" pitchFamily="34" charset="0"/>
              </a:rPr>
              <a:t>D:\javaList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Rectangle.java</a:t>
            </a:r>
            <a:endParaRPr lang="en-US" b="1" i="1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1346200"/>
            <a:ext cx="18923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FF0000"/>
                </a:solidFill>
                <a:latin typeface="Trebuchet MS" pitchFamily="34" charset="0"/>
              </a:rPr>
              <a:t>myComputer</a:t>
            </a:r>
            <a:endParaRPr lang="en-US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0500" y="28448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2"/>
                </a:solidFill>
                <a:latin typeface="Trebuchet MS" pitchFamily="34" charset="0"/>
              </a:rPr>
              <a:t>JavaTest</a:t>
            </a:r>
            <a:endParaRPr lang="en-US" b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70500" y="22225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703C9"/>
                </a:solidFill>
                <a:latin typeface="Trebuchet MS" pitchFamily="34" charset="0"/>
              </a:rPr>
              <a:t>C 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7300" y="28194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2"/>
                </a:solidFill>
                <a:latin typeface="Trebuchet MS" pitchFamily="34" charset="0"/>
              </a:rPr>
              <a:t>javaList</a:t>
            </a:r>
            <a:endParaRPr lang="en-US" b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07300" y="21971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703C9"/>
                </a:solidFill>
                <a:latin typeface="Trebuchet MS" pitchFamily="34" charset="0"/>
              </a:rPr>
              <a:t>D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03800" y="3492500"/>
            <a:ext cx="17653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i="1" dirty="0">
                <a:solidFill>
                  <a:srgbClr val="0000FF"/>
                </a:solidFill>
                <a:latin typeface="Trebuchet MS" pitchFamily="34" charset="0"/>
              </a:rPr>
              <a:t>Rectangle.java</a:t>
            </a:r>
          </a:p>
        </p:txBody>
      </p:sp>
      <p:cxnSp>
        <p:nvCxnSpPr>
          <p:cNvPr id="22" name="Straight Arrow Connector 21"/>
          <p:cNvCxnSpPr>
            <a:stCxn id="10" idx="2"/>
            <a:endCxn id="15" idx="0"/>
          </p:cNvCxnSpPr>
          <p:nvPr/>
        </p:nvCxnSpPr>
        <p:spPr>
          <a:xfrm rot="5400000">
            <a:off x="6216650" y="1397000"/>
            <a:ext cx="495300" cy="11557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7" idx="0"/>
          </p:cNvCxnSpPr>
          <p:nvPr/>
        </p:nvCxnSpPr>
        <p:spPr>
          <a:xfrm rot="16200000" flipH="1">
            <a:off x="7397750" y="1371600"/>
            <a:ext cx="469900" cy="11811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4" idx="0"/>
          </p:cNvCxnSpPr>
          <p:nvPr/>
        </p:nvCxnSpPr>
        <p:spPr>
          <a:xfrm rot="5400000">
            <a:off x="5765801" y="2724150"/>
            <a:ext cx="241300" cy="3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6" idx="0"/>
          </p:cNvCxnSpPr>
          <p:nvPr/>
        </p:nvCxnSpPr>
        <p:spPr>
          <a:xfrm rot="5400000">
            <a:off x="8102601" y="2698750"/>
            <a:ext cx="241300" cy="3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8" idx="0"/>
          </p:cNvCxnSpPr>
          <p:nvPr/>
        </p:nvCxnSpPr>
        <p:spPr>
          <a:xfrm rot="5400000">
            <a:off x="5753101" y="3359150"/>
            <a:ext cx="266700" cy="3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340600" y="3201988"/>
            <a:ext cx="1765300" cy="1281112"/>
            <a:chOff x="7340600" y="3201194"/>
            <a:chExt cx="1765300" cy="1281906"/>
          </a:xfrm>
        </p:grpSpPr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7340600" y="3441700"/>
              <a:ext cx="1765300" cy="1041400"/>
              <a:chOff x="7340600" y="3441700"/>
              <a:chExt cx="1765300" cy="1041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340600" y="4101864"/>
                <a:ext cx="1765300" cy="3812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i="1" dirty="0" err="1">
                    <a:solidFill>
                      <a:srgbClr val="0000FF"/>
                    </a:solidFill>
                    <a:latin typeface="Trebuchet MS" pitchFamily="34" charset="0"/>
                  </a:rPr>
                  <a:t>Rectangle.class</a:t>
                </a:r>
                <a:endParaRPr lang="en-US" sz="1400" b="1" i="1" dirty="0">
                  <a:solidFill>
                    <a:srgbClr val="0000FF"/>
                  </a:solidFill>
                  <a:latin typeface="Trebuchet MS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stCxn id="43" idx="2"/>
                <a:endCxn id="20" idx="0"/>
              </p:cNvCxnSpPr>
              <p:nvPr/>
            </p:nvCxnSpPr>
            <p:spPr>
              <a:xfrm rot="5400000">
                <a:off x="8083464" y="3962078"/>
                <a:ext cx="279573" cy="3175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7607300" y="3441055"/>
                <a:ext cx="1231900" cy="3812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 err="1">
                    <a:solidFill>
                      <a:srgbClr val="FF0000"/>
                    </a:solidFill>
                    <a:latin typeface="Trebuchet MS" pitchFamily="34" charset="0"/>
                  </a:rPr>
                  <a:t>mypackage</a:t>
                </a:r>
                <a:endParaRPr lang="en-US" b="1" dirty="0">
                  <a:solidFill>
                    <a:srgbClr val="FF0000"/>
                  </a:solidFill>
                  <a:latin typeface="Trebuchet MS" pitchFamily="34" charset="0"/>
                </a:endParaRPr>
              </a:p>
            </p:txBody>
          </p:sp>
        </p:grpSp>
        <p:cxnSp>
          <p:nvCxnSpPr>
            <p:cNvPr id="44" name="Straight Arrow Connector 43"/>
            <p:cNvCxnSpPr>
              <a:stCxn id="16" idx="2"/>
              <a:endCxn id="43" idx="0"/>
            </p:cNvCxnSpPr>
            <p:nvPr/>
          </p:nvCxnSpPr>
          <p:spPr>
            <a:xfrm rot="5400000">
              <a:off x="8102526" y="3320331"/>
              <a:ext cx="241450" cy="3175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11138" y="2700338"/>
            <a:ext cx="2760662" cy="1604962"/>
            <a:chOff x="249239" y="2738438"/>
            <a:chExt cx="2760661" cy="1604962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49239" y="2738438"/>
              <a:ext cx="2760661" cy="1604962"/>
              <a:chOff x="249239" y="2928938"/>
              <a:chExt cx="5249861" cy="222726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9239" y="3488507"/>
                <a:ext cx="5249861" cy="16676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400" b="1" i="1" dirty="0">
                    <a:solidFill>
                      <a:srgbClr val="FF0000"/>
                    </a:solidFill>
                    <a:latin typeface="Trebuchet MS" pitchFamily="34" charset="0"/>
                  </a:rPr>
                  <a:t>package</a:t>
                </a:r>
                <a:r>
                  <a:rPr lang="en-US" sz="1400" b="1" i="1" dirty="0">
                    <a:solidFill>
                      <a:srgbClr val="000000"/>
                    </a:solidFill>
                    <a:latin typeface="Trebuchet MS" pitchFamily="34" charset="0"/>
                  </a:rPr>
                  <a:t>  </a:t>
                </a:r>
                <a:r>
                  <a:rPr lang="en-US" sz="1400" b="1" i="1" dirty="0" err="1">
                    <a:solidFill>
                      <a:srgbClr val="0000FF"/>
                    </a:solidFill>
                    <a:latin typeface="Trebuchet MS" pitchFamily="34" charset="0"/>
                  </a:rPr>
                  <a:t>mypackage</a:t>
                </a:r>
                <a:r>
                  <a:rPr lang="en-US" sz="1400" b="1" i="1" dirty="0">
                    <a:solidFill>
                      <a:srgbClr val="000000"/>
                    </a:solidFill>
                    <a:latin typeface="Trebuchet MS" pitchFamily="34" charset="0"/>
                  </a:rPr>
                  <a:t>;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9239" y="2928938"/>
                <a:ext cx="5249861" cy="4868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 algn="ctr">
                  <a:defRPr/>
                </a:pPr>
                <a:r>
                  <a:rPr lang="en-US" sz="1400" b="1" i="1" dirty="0">
                    <a:solidFill>
                      <a:srgbClr val="FF0000"/>
                    </a:solidFill>
                    <a:latin typeface="Trebuchet MS" pitchFamily="34" charset="0"/>
                  </a:rPr>
                  <a:t>Rectangle.java</a:t>
                </a: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16404" name="Rectangle 51"/>
            <p:cNvSpPr>
              <a:spLocks noChangeArrowheads="1"/>
            </p:cNvSpPr>
            <p:nvPr/>
          </p:nvSpPr>
          <p:spPr bwMode="auto">
            <a:xfrm>
              <a:off x="444500" y="3500363"/>
              <a:ext cx="2501900" cy="8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public class  </a:t>
              </a:r>
              <a:r>
                <a:rPr lang="en-US" sz="1400" b="1" i="1">
                  <a:solidFill>
                    <a:srgbClr val="FF0000"/>
                  </a:solidFill>
                  <a:latin typeface="Trebuchet MS" pitchFamily="34" charset="0"/>
                </a:rPr>
                <a:t>Rectangle</a:t>
              </a:r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  {</a:t>
              </a:r>
            </a:p>
            <a:p>
              <a:pPr>
                <a:spcBef>
                  <a:spcPts val="600"/>
                </a:spcBef>
              </a:pPr>
              <a:r>
                <a:rPr lang="en-US" sz="1400" b="1" i="1">
                  <a:solidFill>
                    <a:srgbClr val="00B050"/>
                  </a:solidFill>
                  <a:latin typeface="Trebuchet MS" pitchFamily="34" charset="0"/>
                </a:rPr>
                <a:t>	//  code</a:t>
              </a:r>
            </a:p>
            <a:p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241300" y="1524000"/>
            <a:ext cx="4622800" cy="482600"/>
            <a:chOff x="241300" y="1219200"/>
            <a:chExt cx="4622800" cy="4826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241300" y="1219200"/>
              <a:ext cx="3911600" cy="482600"/>
            </a:xfrm>
            <a:prstGeom prst="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152900" y="1308100"/>
              <a:ext cx="711200" cy="330200"/>
            </a:xfrm>
            <a:prstGeom prst="rightArrow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412" name="Content Placeholder 5"/>
          <p:cNvSpPr>
            <a:spLocks noGrp="1"/>
          </p:cNvSpPr>
          <p:nvPr>
            <p:ph idx="1"/>
          </p:nvPr>
        </p:nvSpPr>
        <p:spPr>
          <a:xfrm>
            <a:off x="266700" y="1219200"/>
            <a:ext cx="8447088" cy="1485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IN" sz="2000" dirty="0"/>
              <a:t>Example</a:t>
            </a:r>
          </a:p>
          <a:p>
            <a:pPr>
              <a:buFont typeface="Wingdings" pitchFamily="2" charset="2"/>
              <a:buNone/>
            </a:pPr>
            <a:r>
              <a:rPr lang="en-IN" sz="2000" dirty="0"/>
              <a:t>2.2.  Compiling a package</a:t>
            </a:r>
          </a:p>
          <a:p>
            <a:pPr>
              <a:buFont typeface="Wingdings" pitchFamily="2" charset="2"/>
              <a:buNone/>
            </a:pPr>
            <a:endParaRPr lang="en-IN" sz="2000" dirty="0"/>
          </a:p>
          <a:p>
            <a:pPr>
              <a:buFont typeface="Wingdings" pitchFamily="2" charset="2"/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174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2.   User-defined package</a:t>
            </a:r>
            <a:endParaRPr lang="en-US" smtClean="0"/>
          </a:p>
        </p:txBody>
      </p:sp>
      <p:sp>
        <p:nvSpPr>
          <p:cNvPr id="12" name="Rectangle 11"/>
          <p:cNvSpPr/>
          <p:nvPr/>
        </p:nvSpPr>
        <p:spPr>
          <a:xfrm>
            <a:off x="363538" y="4913313"/>
            <a:ext cx="6735762" cy="719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anchor="ctr"/>
          <a:lstStyle/>
          <a:p>
            <a:pPr>
              <a:defRPr/>
            </a:pPr>
            <a:r>
              <a:rPr lang="en-US" sz="2000" b="1" i="1" dirty="0">
                <a:solidFill>
                  <a:srgbClr val="00B050"/>
                </a:solidFill>
                <a:latin typeface="Trebuchet MS" pitchFamily="34" charset="0"/>
              </a:rPr>
              <a:t>d:\javaTest&gt;</a:t>
            </a:r>
            <a:endParaRPr lang="en-US" sz="2000" b="1" i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06638" y="4921250"/>
            <a:ext cx="33194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0000"/>
                </a:solidFill>
                <a:latin typeface="Trebuchet MS" pitchFamily="34" charset="0"/>
              </a:rPr>
              <a:t>javac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-d   </a:t>
            </a:r>
            <a:r>
              <a:rPr lang="en-US" sz="2800" b="1" i="1">
                <a:solidFill>
                  <a:srgbClr val="0000FF"/>
                </a:solidFill>
                <a:latin typeface="Trebuchet MS" pitchFamily="34" charset="0"/>
              </a:rPr>
              <a:t>.</a:t>
            </a:r>
            <a:r>
              <a:rPr lang="en-US" b="1" i="1">
                <a:solidFill>
                  <a:srgbClr val="FF0000"/>
                </a:solidFill>
                <a:latin typeface="Trebuchet MS" pitchFamily="34" charset="0"/>
              </a:rPr>
              <a:t>  someClass.java</a:t>
            </a:r>
            <a:endParaRPr lang="en-US" b="1" i="1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1346200"/>
            <a:ext cx="18923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FF0000"/>
                </a:solidFill>
                <a:latin typeface="Trebuchet MS" pitchFamily="34" charset="0"/>
              </a:rPr>
              <a:t>myComputer</a:t>
            </a:r>
            <a:endParaRPr lang="en-US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0500" y="28448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2"/>
                </a:solidFill>
                <a:latin typeface="Trebuchet MS" pitchFamily="34" charset="0"/>
              </a:rPr>
              <a:t>JavaTest</a:t>
            </a:r>
            <a:endParaRPr lang="en-US" b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70500" y="22225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703C9"/>
                </a:solidFill>
                <a:latin typeface="Trebuchet MS" pitchFamily="34" charset="0"/>
              </a:rPr>
              <a:t>C 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7300" y="28194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tx2"/>
                </a:solidFill>
                <a:latin typeface="Trebuchet MS" pitchFamily="34" charset="0"/>
              </a:rPr>
              <a:t>javaList</a:t>
            </a:r>
            <a:endParaRPr lang="en-US" b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07300" y="2197100"/>
            <a:ext cx="1231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703C9"/>
                </a:solidFill>
                <a:latin typeface="Trebuchet MS" pitchFamily="34" charset="0"/>
              </a:rPr>
              <a:t>D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7800" y="3517900"/>
            <a:ext cx="17653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i="1" dirty="0">
                <a:solidFill>
                  <a:srgbClr val="0000FF"/>
                </a:solidFill>
                <a:latin typeface="Trebuchet MS" pitchFamily="34" charset="0"/>
              </a:rPr>
              <a:t>SomeClass.java</a:t>
            </a:r>
          </a:p>
        </p:txBody>
      </p:sp>
      <p:cxnSp>
        <p:nvCxnSpPr>
          <p:cNvPr id="22" name="Straight Arrow Connector 21"/>
          <p:cNvCxnSpPr>
            <a:stCxn id="10" idx="2"/>
            <a:endCxn id="15" idx="0"/>
          </p:cNvCxnSpPr>
          <p:nvPr/>
        </p:nvCxnSpPr>
        <p:spPr>
          <a:xfrm rot="5400000">
            <a:off x="6216650" y="1397000"/>
            <a:ext cx="495300" cy="11557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7" idx="0"/>
          </p:cNvCxnSpPr>
          <p:nvPr/>
        </p:nvCxnSpPr>
        <p:spPr>
          <a:xfrm rot="16200000" flipH="1">
            <a:off x="7397750" y="1371600"/>
            <a:ext cx="469900" cy="11811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4" idx="0"/>
          </p:cNvCxnSpPr>
          <p:nvPr/>
        </p:nvCxnSpPr>
        <p:spPr>
          <a:xfrm rot="5400000">
            <a:off x="5765801" y="2724150"/>
            <a:ext cx="241300" cy="3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6" idx="0"/>
          </p:cNvCxnSpPr>
          <p:nvPr/>
        </p:nvCxnSpPr>
        <p:spPr>
          <a:xfrm rot="5400000">
            <a:off x="8102601" y="2698750"/>
            <a:ext cx="241300" cy="317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8" idx="0"/>
          </p:cNvCxnSpPr>
          <p:nvPr/>
        </p:nvCxnSpPr>
        <p:spPr>
          <a:xfrm rot="5400000">
            <a:off x="5232400" y="2863850"/>
            <a:ext cx="292100" cy="10160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886450" y="3225800"/>
            <a:ext cx="2825750" cy="1384300"/>
            <a:chOff x="5886450" y="3225800"/>
            <a:chExt cx="2825750" cy="1384300"/>
          </a:xfrm>
        </p:grpSpPr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6946900" y="3568700"/>
              <a:ext cx="1765300" cy="1041400"/>
              <a:chOff x="7340600" y="3441700"/>
              <a:chExt cx="1765300" cy="1041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340600" y="4102100"/>
                <a:ext cx="17653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i="1" dirty="0" err="1">
                    <a:solidFill>
                      <a:srgbClr val="0000FF"/>
                    </a:solidFill>
                    <a:latin typeface="Trebuchet MS" pitchFamily="34" charset="0"/>
                  </a:rPr>
                  <a:t>SomeClass.class</a:t>
                </a:r>
                <a:endParaRPr lang="en-US" sz="1400" b="1" i="1" dirty="0">
                  <a:solidFill>
                    <a:srgbClr val="0000FF"/>
                  </a:solidFill>
                  <a:latin typeface="Trebuchet MS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stCxn id="43" idx="2"/>
                <a:endCxn id="20" idx="0"/>
              </p:cNvCxnSpPr>
              <p:nvPr/>
            </p:nvCxnSpPr>
            <p:spPr>
              <a:xfrm rot="5400000">
                <a:off x="8083551" y="3962400"/>
                <a:ext cx="279400" cy="3175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7607300" y="3441700"/>
                <a:ext cx="12319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 err="1">
                    <a:solidFill>
                      <a:srgbClr val="FF0000"/>
                    </a:solidFill>
                    <a:latin typeface="Trebuchet MS" pitchFamily="34" charset="0"/>
                  </a:rPr>
                  <a:t>mypackage</a:t>
                </a:r>
                <a:endParaRPr lang="en-US" b="1" dirty="0">
                  <a:solidFill>
                    <a:srgbClr val="FF0000"/>
                  </a:solidFill>
                  <a:latin typeface="Trebuchet MS" pitchFamily="34" charset="0"/>
                </a:endParaRPr>
              </a:p>
            </p:txBody>
          </p:sp>
        </p:grpSp>
        <p:cxnSp>
          <p:nvCxnSpPr>
            <p:cNvPr id="44" name="Straight Arrow Connector 43"/>
            <p:cNvCxnSpPr>
              <a:stCxn id="14" idx="2"/>
              <a:endCxn id="43" idx="0"/>
            </p:cNvCxnSpPr>
            <p:nvPr/>
          </p:nvCxnSpPr>
          <p:spPr>
            <a:xfrm rot="16200000" flipH="1">
              <a:off x="6686550" y="2425700"/>
              <a:ext cx="342900" cy="194310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11138" y="2700338"/>
            <a:ext cx="2760662" cy="1604962"/>
            <a:chOff x="249239" y="2738438"/>
            <a:chExt cx="2760661" cy="1604962"/>
          </a:xfrm>
        </p:grpSpPr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249239" y="2738438"/>
              <a:ext cx="2760661" cy="1604962"/>
              <a:chOff x="249239" y="2928938"/>
              <a:chExt cx="5249861" cy="222726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9239" y="3488507"/>
                <a:ext cx="5249861" cy="16676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400" b="1" i="1" dirty="0">
                    <a:solidFill>
                      <a:srgbClr val="FF0000"/>
                    </a:solidFill>
                    <a:latin typeface="Trebuchet MS" pitchFamily="34" charset="0"/>
                  </a:rPr>
                  <a:t>package</a:t>
                </a:r>
                <a:r>
                  <a:rPr lang="en-US" sz="1400" b="1" i="1" dirty="0">
                    <a:solidFill>
                      <a:srgbClr val="000000"/>
                    </a:solidFill>
                    <a:latin typeface="Trebuchet MS" pitchFamily="34" charset="0"/>
                  </a:rPr>
                  <a:t>  </a:t>
                </a:r>
                <a:r>
                  <a:rPr lang="en-US" sz="1400" b="1" i="1" dirty="0" err="1">
                    <a:solidFill>
                      <a:srgbClr val="0000FF"/>
                    </a:solidFill>
                    <a:latin typeface="Trebuchet MS" pitchFamily="34" charset="0"/>
                  </a:rPr>
                  <a:t>mypackage</a:t>
                </a:r>
                <a:r>
                  <a:rPr lang="en-US" sz="1400" b="1" i="1" dirty="0">
                    <a:solidFill>
                      <a:srgbClr val="000000"/>
                    </a:solidFill>
                    <a:latin typeface="Trebuchet MS" pitchFamily="34" charset="0"/>
                  </a:rPr>
                  <a:t>;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9239" y="2928938"/>
                <a:ext cx="5249861" cy="4868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anchor="ctr"/>
              <a:lstStyle/>
              <a:p>
                <a:pPr algn="ctr">
                  <a:defRPr/>
                </a:pPr>
                <a:r>
                  <a:rPr lang="en-US" sz="1400" b="1" i="1" dirty="0">
                    <a:solidFill>
                      <a:srgbClr val="FF0000"/>
                    </a:solidFill>
                    <a:latin typeface="Trebuchet MS" pitchFamily="34" charset="0"/>
                  </a:rPr>
                  <a:t>someClass.java</a:t>
                </a:r>
                <a:endParaRPr lang="en-US" sz="1400" b="1" i="1" dirty="0">
                  <a:solidFill>
                    <a:srgbClr val="000000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17429" name="Rectangle 51"/>
            <p:cNvSpPr>
              <a:spLocks noChangeArrowheads="1"/>
            </p:cNvSpPr>
            <p:nvPr/>
          </p:nvSpPr>
          <p:spPr bwMode="auto">
            <a:xfrm>
              <a:off x="444500" y="3500363"/>
              <a:ext cx="2501900" cy="8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public class  </a:t>
              </a:r>
              <a:r>
                <a:rPr lang="en-US" sz="1400" b="1" i="1">
                  <a:solidFill>
                    <a:srgbClr val="FF0000"/>
                  </a:solidFill>
                  <a:latin typeface="Trebuchet MS" pitchFamily="34" charset="0"/>
                </a:rPr>
                <a:t>someClass</a:t>
              </a:r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  {</a:t>
              </a:r>
            </a:p>
            <a:p>
              <a:pPr>
                <a:spcBef>
                  <a:spcPts val="600"/>
                </a:spcBef>
              </a:pPr>
              <a:r>
                <a:rPr lang="en-US" sz="1400" b="1" i="1">
                  <a:solidFill>
                    <a:srgbClr val="00B050"/>
                  </a:solidFill>
                  <a:latin typeface="Trebuchet MS" pitchFamily="34" charset="0"/>
                </a:rPr>
                <a:t>	//  code</a:t>
              </a:r>
            </a:p>
            <a:p>
              <a:r>
                <a:rPr lang="en-US" sz="1400" b="1" i="1">
                  <a:solidFill>
                    <a:srgbClr val="000000"/>
                  </a:solidFill>
                  <a:latin typeface="Trebuchet MS" pitchFamily="34" charset="0"/>
                </a:rPr>
                <a:t>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673</Words>
  <Application>Microsoft Office PowerPoint</Application>
  <PresentationFormat>On-screen Show (4:3)</PresentationFormat>
  <Paragraphs>336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Packages </vt:lpstr>
      <vt:lpstr>1. Package  Fundamentals</vt:lpstr>
      <vt:lpstr>1. Package  Types</vt:lpstr>
      <vt:lpstr>1.    Built-in package</vt:lpstr>
      <vt:lpstr>2.   User-defined package</vt:lpstr>
      <vt:lpstr>2.   User-defined package</vt:lpstr>
      <vt:lpstr>2.   User-defined package</vt:lpstr>
      <vt:lpstr>2.   User-defined package</vt:lpstr>
      <vt:lpstr>2.   User-defined package</vt:lpstr>
      <vt:lpstr>2.   User-defined package</vt:lpstr>
      <vt:lpstr>2.   EXAMPLE: Lab Program</vt:lpstr>
      <vt:lpstr>2.   EXAMPLE: Lab Program</vt:lpstr>
      <vt:lpstr>2.   EXAMPLE: Lab Program</vt:lpstr>
      <vt:lpstr>2.   EXAMPLE: Lab Program</vt:lpstr>
      <vt:lpstr>2.   EXAMPLE: Lab Program</vt:lpstr>
      <vt:lpstr>Importing shape in Demo program</vt:lpstr>
      <vt:lpstr>1. Controlling access to class members</vt:lpstr>
      <vt:lpstr>1. Controlling access to class members</vt:lpstr>
      <vt:lpstr>Example: Controlling access to class members</vt:lpstr>
      <vt:lpstr>Example:  Controlling access to class members</vt:lpstr>
      <vt:lpstr>Example: Controlling access to class members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</dc:title>
  <dc:creator>Rajatha</dc:creator>
  <cp:lastModifiedBy>Rajatha</cp:lastModifiedBy>
  <cp:revision>5</cp:revision>
  <dcterms:created xsi:type="dcterms:W3CDTF">2017-10-10T07:11:52Z</dcterms:created>
  <dcterms:modified xsi:type="dcterms:W3CDTF">2017-10-11T04:03:25Z</dcterms:modified>
</cp:coreProperties>
</file>