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  <p:sldId id="266" r:id="rId14"/>
    <p:sldId id="269" r:id="rId15"/>
    <p:sldId id="278" r:id="rId16"/>
    <p:sldId id="279" r:id="rId17"/>
    <p:sldId id="280" r:id="rId18"/>
    <p:sldId id="281" r:id="rId19"/>
    <p:sldId id="270" r:id="rId20"/>
    <p:sldId id="271" r:id="rId21"/>
    <p:sldId id="272" r:id="rId22"/>
    <p:sldId id="273" r:id="rId23"/>
    <p:sldId id="274" r:id="rId24"/>
    <p:sldId id="275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1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88392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A0-BEE9-4355-808F-EFF75153FC35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B51E-3684-48CC-BFD6-CC4CB4F3D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A0-BEE9-4355-808F-EFF75153FC35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B51E-3684-48CC-BFD6-CC4CB4F3D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A0-BEE9-4355-808F-EFF75153FC35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B51E-3684-48CC-BFD6-CC4CB4F3D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55A0-BEE9-4355-808F-EFF75153FC35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B51E-3684-48CC-BFD6-CC4CB4F3D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Chapter: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304800"/>
            <a:ext cx="8839200" cy="6248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ThreadA</a:t>
            </a:r>
            <a:r>
              <a:rPr lang="en-US" dirty="0" smtClean="0"/>
              <a:t> implements </a:t>
            </a:r>
            <a:r>
              <a:rPr lang="en-US" dirty="0" err="1" smtClean="0"/>
              <a:t>Runnable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000" dirty="0" smtClean="0"/>
              <a:t>public void run()  {</a:t>
            </a:r>
          </a:p>
          <a:p>
            <a:pPr>
              <a:buNone/>
            </a:pPr>
            <a:r>
              <a:rPr lang="en-US" sz="3000" dirty="0" smtClean="0"/>
              <a:t>	for(</a:t>
            </a:r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 smtClean="0"/>
              <a:t>i</a:t>
            </a:r>
            <a:r>
              <a:rPr lang="en-US" sz="3000" dirty="0" smtClean="0"/>
              <a:t>=0;i&lt;40;i++)</a:t>
            </a: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System.out.println</a:t>
            </a:r>
            <a:r>
              <a:rPr lang="en-US" sz="3000" dirty="0" smtClean="0"/>
              <a:t>(</a:t>
            </a:r>
            <a:r>
              <a:rPr lang="en-US" sz="3000" dirty="0" err="1" smtClean="0"/>
              <a:t>i</a:t>
            </a:r>
            <a:r>
              <a:rPr lang="en-US" sz="3000" dirty="0" smtClean="0"/>
              <a:t>)</a:t>
            </a:r>
            <a:r>
              <a:rPr lang="en-US" dirty="0" smtClean="0"/>
              <a:t>;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000" dirty="0" err="1" smtClean="0"/>
              <a:t>ThreadA</a:t>
            </a:r>
            <a:r>
              <a:rPr lang="en-US" sz="3000" dirty="0" smtClean="0"/>
              <a:t> </a:t>
            </a:r>
            <a:r>
              <a:rPr lang="en-US" sz="3000" dirty="0" err="1" smtClean="0"/>
              <a:t>ta</a:t>
            </a:r>
            <a:r>
              <a:rPr lang="en-US" sz="3000" dirty="0" smtClean="0"/>
              <a:t> = new </a:t>
            </a:r>
            <a:r>
              <a:rPr lang="en-US" sz="3000" dirty="0" err="1" smtClean="0"/>
              <a:t>ThreadA</a:t>
            </a:r>
            <a:r>
              <a:rPr lang="en-US" sz="3000" dirty="0" smtClean="0"/>
              <a:t>();</a:t>
            </a:r>
          </a:p>
          <a:p>
            <a:pPr>
              <a:buNone/>
            </a:pPr>
            <a:r>
              <a:rPr lang="en-US" sz="3000" dirty="0" smtClean="0"/>
              <a:t>	Thread t1 = new Thread(</a:t>
            </a:r>
            <a:r>
              <a:rPr lang="en-US" sz="3000" dirty="0" err="1" smtClean="0"/>
              <a:t>ta</a:t>
            </a:r>
            <a:r>
              <a:rPr lang="en-US" sz="3000" dirty="0" smtClean="0"/>
              <a:t>);</a:t>
            </a:r>
          </a:p>
          <a:p>
            <a:pPr>
              <a:buNone/>
            </a:pPr>
            <a:r>
              <a:rPr lang="en-US" sz="3000" dirty="0" smtClean="0"/>
              <a:t>	t1.start();</a:t>
            </a:r>
          </a:p>
          <a:p>
            <a:pPr>
              <a:buNone/>
            </a:pPr>
            <a:r>
              <a:rPr lang="en-US" sz="3000" dirty="0" smtClean="0"/>
              <a:t>	</a:t>
            </a:r>
          </a:p>
          <a:p>
            <a:pPr>
              <a:buNone/>
            </a:pPr>
            <a:r>
              <a:rPr lang="en-US" sz="3000" dirty="0" smtClean="0"/>
              <a:t>	for(</a:t>
            </a:r>
            <a:r>
              <a:rPr lang="en-US" sz="3000" dirty="0" err="1" smtClean="0"/>
              <a:t>int</a:t>
            </a:r>
            <a:r>
              <a:rPr lang="en-US" sz="3000" dirty="0" smtClean="0"/>
              <a:t> s=400;s&lt;437;s++)</a:t>
            </a: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System.out.println</a:t>
            </a:r>
            <a:r>
              <a:rPr lang="en-US" sz="3000" dirty="0" smtClean="0"/>
              <a:t>(s);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106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 Test extends Thread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void run(){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&lt;40;i++)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(“end of run”);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Test t =new Test();</a:t>
            </a:r>
          </a:p>
          <a:p>
            <a:pPr>
              <a:buNone/>
            </a:pPr>
            <a:r>
              <a:rPr lang="en-US" smtClean="0"/>
              <a:t>	//t.run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t.start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96850"/>
            <a:ext cx="4495800" cy="63563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public class Demo {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[]) </a:t>
            </a:r>
          </a:p>
          <a:p>
            <a:pPr>
              <a:buNone/>
            </a:pPr>
            <a:r>
              <a:rPr lang="en-US" sz="2000" dirty="0" smtClean="0"/>
              <a:t>    { 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MyRunnable</a:t>
            </a:r>
            <a:r>
              <a:rPr lang="en-US" sz="2000" dirty="0" smtClean="0"/>
              <a:t> </a:t>
            </a:r>
            <a:r>
              <a:rPr lang="en-US" sz="2000" b="1" dirty="0" err="1" smtClean="0"/>
              <a:t>myrun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MyRunnable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Thread t = </a:t>
            </a:r>
            <a:r>
              <a:rPr lang="en-US" sz="2000" b="1" dirty="0" smtClean="0"/>
              <a:t>new Thread(</a:t>
            </a:r>
            <a:r>
              <a:rPr lang="en-US" sz="2000" b="1" dirty="0" err="1" smtClean="0"/>
              <a:t>myrun</a:t>
            </a:r>
            <a:r>
              <a:rPr lang="en-US" sz="2000" b="1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System.</a:t>
            </a:r>
            <a:r>
              <a:rPr lang="en-US" sz="2000" i="1" dirty="0" err="1" smtClean="0"/>
              <a:t>out.println</a:t>
            </a:r>
            <a:r>
              <a:rPr lang="en-US" sz="2000" i="1" dirty="0" smtClean="0"/>
              <a:t>("Starting thread: " ); </a:t>
            </a:r>
          </a:p>
          <a:p>
            <a:pPr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t.start</a:t>
            </a:r>
            <a:r>
              <a:rPr lang="en-US" sz="2000" b="1" dirty="0" smtClean="0"/>
              <a:t>(); //calls run method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  } 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495800" cy="63246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class </a:t>
            </a:r>
            <a:r>
              <a:rPr lang="en-US" sz="1800" b="1" dirty="0" err="1" smtClean="0"/>
              <a:t>MyRunnable</a:t>
            </a:r>
            <a:r>
              <a:rPr lang="en-US" sz="1800" b="1" dirty="0" smtClean="0"/>
              <a:t> implements </a:t>
            </a:r>
            <a:r>
              <a:rPr lang="en-US" sz="1800" b="1" dirty="0" err="1" smtClean="0"/>
              <a:t>Runnable</a:t>
            </a:r>
            <a:endParaRPr lang="en-US" sz="1800" b="1" dirty="0" smtClean="0"/>
          </a:p>
          <a:p>
            <a:r>
              <a:rPr lang="en-US" sz="1800" b="1" dirty="0" smtClean="0"/>
              <a:t>{</a:t>
            </a:r>
          </a:p>
          <a:p>
            <a:r>
              <a:rPr lang="en-US" sz="1800" b="1" dirty="0" smtClean="0"/>
              <a:t>    public void run()</a:t>
            </a:r>
          </a:p>
          <a:p>
            <a:r>
              <a:rPr lang="en-US" sz="1800" b="1" dirty="0" smtClean="0"/>
              <a:t>    {</a:t>
            </a:r>
          </a:p>
          <a:p>
            <a:r>
              <a:rPr lang="en-US" sz="1800" b="1" dirty="0" smtClean="0"/>
              <a:t>   try {</a:t>
            </a:r>
          </a:p>
          <a:p>
            <a:r>
              <a:rPr lang="pt-BR" sz="1800" b="1" dirty="0" smtClean="0"/>
              <a:t>     for(int n = 5; n &gt; 0; n--) </a:t>
            </a:r>
          </a:p>
          <a:p>
            <a:r>
              <a:rPr lang="en-US" sz="1800" b="1" dirty="0" smtClean="0"/>
              <a:t>     {</a:t>
            </a:r>
          </a:p>
          <a:p>
            <a:r>
              <a:rPr lang="en-US" sz="1800" b="1" dirty="0" smtClean="0"/>
              <a:t>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(n);</a:t>
            </a:r>
          </a:p>
          <a:p>
            <a:r>
              <a:rPr lang="en-US" sz="1800" b="1" dirty="0" smtClean="0"/>
              <a:t>      </a:t>
            </a:r>
            <a:r>
              <a:rPr lang="en-US" sz="1800" b="1" dirty="0" err="1" smtClean="0"/>
              <a:t>Thread.sleep</a:t>
            </a:r>
            <a:r>
              <a:rPr lang="en-US" sz="1800" b="1" dirty="0" smtClean="0"/>
              <a:t>(1000);</a:t>
            </a:r>
          </a:p>
          <a:p>
            <a:r>
              <a:rPr lang="en-US" sz="1800" b="1" dirty="0" smtClean="0"/>
              <a:t>     }</a:t>
            </a:r>
          </a:p>
          <a:p>
            <a:r>
              <a:rPr lang="en-US" sz="1800" b="1" dirty="0" smtClean="0"/>
              <a:t>       } </a:t>
            </a:r>
          </a:p>
          <a:p>
            <a:r>
              <a:rPr lang="en-US" sz="1800" b="1" dirty="0" smtClean="0"/>
              <a:t>   catch (</a:t>
            </a:r>
            <a:r>
              <a:rPr lang="en-US" sz="1800" b="1" dirty="0" err="1" smtClean="0"/>
              <a:t>InterruptedException</a:t>
            </a:r>
            <a:r>
              <a:rPr lang="en-US" sz="1800" b="1" dirty="0" smtClean="0"/>
              <a:t> e) </a:t>
            </a:r>
          </a:p>
          <a:p>
            <a:r>
              <a:rPr lang="en-US" sz="1800" b="1" dirty="0" smtClean="0"/>
              <a:t>   {</a:t>
            </a:r>
          </a:p>
          <a:p>
            <a:r>
              <a:rPr lang="en-US" sz="1800" b="1" dirty="0" smtClean="0"/>
              <a:t>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("Main thread    interrupted");</a:t>
            </a:r>
          </a:p>
          <a:p>
            <a:r>
              <a:rPr lang="en-US" sz="1800" b="1" dirty="0" smtClean="0"/>
              <a:t>   }</a:t>
            </a:r>
          </a:p>
          <a:p>
            <a:r>
              <a:rPr lang="en-US" sz="1800" b="1" dirty="0" smtClean="0"/>
              <a:t>    }</a:t>
            </a:r>
          </a:p>
          <a:p>
            <a:r>
              <a:rPr lang="en-US" sz="1800" b="1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8674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thread is created inside constructor or if main is defined in same class then</a:t>
            </a:r>
          </a:p>
          <a:p>
            <a:r>
              <a:rPr lang="en-US" dirty="0" smtClean="0"/>
              <a:t>keyword ‘this’ can be used to create thread object.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5181600" cy="5715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MyRunnable</a:t>
            </a:r>
            <a:r>
              <a:rPr lang="en-US" b="1" dirty="0" smtClean="0"/>
              <a:t> implements </a:t>
            </a:r>
            <a:r>
              <a:rPr lang="en-US" b="1" dirty="0" err="1" smtClean="0"/>
              <a:t>Runnable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MyRunnable</a:t>
            </a:r>
            <a:r>
              <a:rPr lang="en-US" b="1" dirty="0" smtClean="0"/>
              <a:t> ()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Thread t = new Thread(this);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t.start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 void run()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b="1" dirty="0" smtClean="0"/>
              <a:t>try {  for(int n = 5; n &gt; 0; n--)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i="1" dirty="0" smtClean="0"/>
              <a:t>// display </a:t>
            </a:r>
            <a:r>
              <a:rPr lang="en-US" b="1" i="1" dirty="0" smtClean="0"/>
              <a:t>n and call sleep method</a:t>
            </a:r>
          </a:p>
          <a:p>
            <a:pPr>
              <a:buNone/>
            </a:pPr>
            <a:r>
              <a:rPr lang="en-US" dirty="0" smtClean="0"/>
              <a:t>   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catch (</a:t>
            </a:r>
            <a:r>
              <a:rPr lang="en-US" b="1" dirty="0" err="1" smtClean="0"/>
              <a:t>InterruptedException</a:t>
            </a:r>
            <a:r>
              <a:rPr lang="en-US" b="1" dirty="0" smtClean="0"/>
              <a:t> e) {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("Main thread interrupted");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1752600"/>
            <a:ext cx="396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 </a:t>
            </a:r>
          </a:p>
          <a:p>
            <a:pPr>
              <a:buNone/>
            </a:pPr>
            <a:r>
              <a:rPr lang="en-US" dirty="0" smtClean="0"/>
              <a:t>    {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new </a:t>
            </a:r>
            <a:r>
              <a:rPr lang="en-US" b="1" dirty="0" err="1" smtClean="0"/>
              <a:t>MyRunnable</a:t>
            </a:r>
            <a:r>
              <a:rPr lang="en-US" b="1" dirty="0" smtClean="0"/>
              <a:t>();  //creates object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Multiple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Rnsit</a:t>
            </a:r>
            <a:r>
              <a:rPr lang="en-US" sz="2800" dirty="0" smtClean="0"/>
              <a:t> implements Runnable </a:t>
            </a:r>
          </a:p>
          <a:p>
            <a:pPr>
              <a:buNone/>
            </a:pPr>
            <a:r>
              <a:rPr lang="en-US" sz="2800" dirty="0" smtClean="0"/>
              <a:t>     {</a:t>
            </a:r>
          </a:p>
          <a:p>
            <a:pPr>
              <a:buNone/>
            </a:pPr>
            <a:r>
              <a:rPr lang="en-US" sz="2800" dirty="0" smtClean="0"/>
              <a:t>              String name; </a:t>
            </a:r>
          </a:p>
          <a:p>
            <a:pPr>
              <a:buNone/>
            </a:pPr>
            <a:r>
              <a:rPr lang="en-US" sz="2800" dirty="0" smtClean="0"/>
              <a:t>               </a:t>
            </a:r>
            <a:r>
              <a:rPr lang="en-US" sz="2800" dirty="0" err="1" smtClean="0"/>
              <a:t>Rnsit</a:t>
            </a:r>
            <a:r>
              <a:rPr lang="en-US" sz="2800" dirty="0" smtClean="0"/>
              <a:t>(String threadname)</a:t>
            </a:r>
          </a:p>
          <a:p>
            <a:pPr>
              <a:buNone/>
            </a:pPr>
            <a:r>
              <a:rPr lang="en-US" sz="2800" dirty="0" smtClean="0"/>
              <a:t>                  {</a:t>
            </a:r>
          </a:p>
          <a:p>
            <a:pPr>
              <a:buNone/>
            </a:pPr>
            <a:r>
              <a:rPr lang="en-US" sz="2800" dirty="0" smtClean="0"/>
              <a:t>                           name = threadname;</a:t>
            </a:r>
          </a:p>
          <a:p>
            <a:pPr>
              <a:buNone/>
            </a:pPr>
            <a:r>
              <a:rPr lang="en-US" sz="2800" dirty="0" smtClean="0"/>
              <a:t>                         Thread  t = new Thread(this, name);</a:t>
            </a:r>
          </a:p>
          <a:p>
            <a:pPr>
              <a:buNone/>
            </a:pPr>
            <a:r>
              <a:rPr lang="en-US" sz="2800" dirty="0" smtClean="0"/>
              <a:t>                           System.out.println("New thread: " + t);</a:t>
            </a:r>
          </a:p>
          <a:p>
            <a:pPr>
              <a:buNone/>
            </a:pPr>
            <a:r>
              <a:rPr lang="en-US" sz="2800" dirty="0" smtClean="0"/>
              <a:t>                           t.start(); </a:t>
            </a:r>
          </a:p>
          <a:p>
            <a:pPr>
              <a:buNone/>
            </a:pPr>
            <a:r>
              <a:rPr lang="en-US" sz="2800" dirty="0" smtClean="0"/>
              <a:t>                 }                                                             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……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     public void run() </a:t>
            </a:r>
          </a:p>
          <a:p>
            <a:pPr>
              <a:buNone/>
            </a:pPr>
            <a:r>
              <a:rPr lang="en-US" sz="2800" dirty="0" smtClean="0"/>
              <a:t>     {</a:t>
            </a:r>
          </a:p>
          <a:p>
            <a:pPr>
              <a:buNone/>
            </a:pPr>
            <a:r>
              <a:rPr lang="en-US" sz="2800" dirty="0" smtClean="0"/>
              <a:t>           try </a:t>
            </a:r>
          </a:p>
          <a:p>
            <a:pPr>
              <a:buNone/>
            </a:pPr>
            <a:r>
              <a:rPr lang="en-US" sz="2800" dirty="0" smtClean="0"/>
              <a:t>           {</a:t>
            </a:r>
          </a:p>
          <a:p>
            <a:pPr>
              <a:buNone/>
            </a:pPr>
            <a:r>
              <a:rPr lang="en-US" sz="2800" dirty="0" smtClean="0"/>
              <a:t>                      for(int </a:t>
            </a:r>
            <a:r>
              <a:rPr lang="en-US" sz="2800" dirty="0" err="1" smtClean="0"/>
              <a:t>i</a:t>
            </a:r>
            <a:r>
              <a:rPr lang="en-US" sz="2800" dirty="0" smtClean="0"/>
              <a:t> = 5; </a:t>
            </a:r>
            <a:r>
              <a:rPr lang="en-US" sz="2800" dirty="0" err="1" smtClean="0"/>
              <a:t>i</a:t>
            </a:r>
            <a:r>
              <a:rPr lang="en-US" sz="2800" dirty="0" smtClean="0"/>
              <a:t> &gt; 0; </a:t>
            </a:r>
            <a:r>
              <a:rPr lang="en-US" sz="2800" dirty="0" err="1" smtClean="0"/>
              <a:t>i</a:t>
            </a:r>
            <a:r>
              <a:rPr lang="en-US" sz="2800" dirty="0" smtClean="0"/>
              <a:t>--)</a:t>
            </a:r>
          </a:p>
          <a:p>
            <a:pPr>
              <a:buNone/>
            </a:pPr>
            <a:r>
              <a:rPr lang="en-US" sz="2800" dirty="0" smtClean="0"/>
              <a:t>                  {</a:t>
            </a:r>
          </a:p>
          <a:p>
            <a:pPr>
              <a:buNone/>
            </a:pPr>
            <a:r>
              <a:rPr lang="en-US" sz="2800" dirty="0" smtClean="0"/>
              <a:t>                           System.out.println(name + ": " + 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                          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(500);</a:t>
            </a:r>
          </a:p>
          <a:p>
            <a:pPr>
              <a:buNone/>
            </a:pPr>
            <a:r>
              <a:rPr lang="en-US" sz="2800" dirty="0" smtClean="0"/>
              <a:t>                  }</a:t>
            </a:r>
          </a:p>
          <a:p>
            <a:pPr>
              <a:buNone/>
            </a:pPr>
            <a:r>
              <a:rPr lang="en-US" sz="2800" dirty="0" smtClean="0"/>
              <a:t>           } catch (InterruptedException e)</a:t>
            </a:r>
          </a:p>
          <a:p>
            <a:pPr>
              <a:buNone/>
            </a:pPr>
            <a:r>
              <a:rPr lang="en-US" sz="2800" dirty="0" smtClean="0"/>
              <a:t>             {</a:t>
            </a:r>
          </a:p>
          <a:p>
            <a:pPr>
              <a:buNone/>
            </a:pPr>
            <a:r>
              <a:rPr lang="en-US" sz="2800" dirty="0" smtClean="0"/>
              <a:t>                       System.out.println(name + "Interrupted");</a:t>
            </a:r>
          </a:p>
          <a:p>
            <a:pPr>
              <a:buNone/>
            </a:pPr>
            <a:r>
              <a:rPr lang="en-US" sz="2800" dirty="0" smtClean="0"/>
              <a:t>              }</a:t>
            </a:r>
          </a:p>
          <a:p>
            <a:pPr>
              <a:buNone/>
            </a:pPr>
            <a:r>
              <a:rPr lang="en-US" sz="2800" dirty="0" smtClean="0"/>
              <a:t>                 System.out.println(name + " exiting.");</a:t>
            </a:r>
          </a:p>
          <a:p>
            <a:pPr>
              <a:buNone/>
            </a:pPr>
            <a:r>
              <a:rPr lang="en-US" sz="2800" dirty="0" smtClean="0"/>
              <a:t>    }                                                                     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324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/>
              <a:t>  class </a:t>
            </a:r>
            <a:r>
              <a:rPr lang="en-US" sz="2800" dirty="0" err="1" smtClean="0"/>
              <a:t>MultiThreadDemo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   {</a:t>
            </a:r>
          </a:p>
          <a:p>
            <a:pPr>
              <a:buNone/>
            </a:pPr>
            <a:r>
              <a:rPr lang="en-US" sz="2800" dirty="0" smtClean="0"/>
              <a:t>            public static void main(String args[]) </a:t>
            </a:r>
          </a:p>
          <a:p>
            <a:pPr>
              <a:buNone/>
            </a:pPr>
            <a:r>
              <a:rPr lang="en-US" sz="2800" dirty="0" smtClean="0"/>
              <a:t>          {</a:t>
            </a:r>
          </a:p>
          <a:p>
            <a:pPr>
              <a:buNone/>
            </a:pPr>
            <a:r>
              <a:rPr lang="en-US" sz="2800" dirty="0" smtClean="0"/>
              <a:t>                     new </a:t>
            </a:r>
            <a:r>
              <a:rPr lang="en-US" sz="2800" dirty="0" err="1" smtClean="0"/>
              <a:t>Rnsit</a:t>
            </a:r>
            <a:r>
              <a:rPr lang="en-US" sz="2800" dirty="0" smtClean="0"/>
              <a:t>("One"); </a:t>
            </a:r>
          </a:p>
          <a:p>
            <a:pPr>
              <a:buNone/>
            </a:pPr>
            <a:r>
              <a:rPr lang="en-US" sz="2800" dirty="0" smtClean="0"/>
              <a:t>                     new </a:t>
            </a:r>
            <a:r>
              <a:rPr lang="en-US" sz="2800" dirty="0" err="1" smtClean="0"/>
              <a:t>Rnsit</a:t>
            </a:r>
            <a:r>
              <a:rPr lang="en-US" sz="2800" dirty="0" smtClean="0"/>
              <a:t>("Two");</a:t>
            </a:r>
          </a:p>
          <a:p>
            <a:pPr>
              <a:buNone/>
            </a:pPr>
            <a:r>
              <a:rPr lang="en-US" sz="2800" dirty="0" smtClean="0"/>
              <a:t>                     new </a:t>
            </a:r>
            <a:r>
              <a:rPr lang="en-US" sz="2800" dirty="0" err="1" smtClean="0"/>
              <a:t>Rnsit</a:t>
            </a:r>
            <a:r>
              <a:rPr lang="en-US" sz="2800" dirty="0" smtClean="0"/>
              <a:t>("Three");</a:t>
            </a:r>
          </a:p>
          <a:p>
            <a:pPr>
              <a:buNone/>
            </a:pPr>
            <a:r>
              <a:rPr lang="en-US" sz="2800" dirty="0" smtClean="0"/>
              <a:t>             try</a:t>
            </a:r>
          </a:p>
          <a:p>
            <a:pPr>
              <a:buNone/>
            </a:pPr>
            <a:r>
              <a:rPr lang="en-US" sz="2800" dirty="0" smtClean="0"/>
              <a:t>               {</a:t>
            </a:r>
          </a:p>
          <a:p>
            <a:pPr>
              <a:buNone/>
            </a:pPr>
            <a:r>
              <a:rPr lang="en-US" sz="2800" dirty="0" smtClean="0"/>
              <a:t>                         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(20000);</a:t>
            </a:r>
          </a:p>
          <a:p>
            <a:pPr>
              <a:buNone/>
            </a:pPr>
            <a:r>
              <a:rPr lang="en-US" sz="2800" dirty="0" smtClean="0"/>
              <a:t>                } </a:t>
            </a:r>
          </a:p>
          <a:p>
            <a:pPr>
              <a:buNone/>
            </a:pPr>
            <a:r>
              <a:rPr lang="en-US" sz="2800" dirty="0" smtClean="0"/>
              <a:t>                    catch (InterruptedException e)</a:t>
            </a:r>
          </a:p>
          <a:p>
            <a:pPr>
              <a:buNone/>
            </a:pPr>
            <a:r>
              <a:rPr lang="en-US" sz="2800" dirty="0" smtClean="0"/>
              <a:t>                    {</a:t>
            </a:r>
          </a:p>
          <a:p>
            <a:pPr>
              <a:buNone/>
            </a:pPr>
            <a:r>
              <a:rPr lang="en-US" sz="2800" dirty="0" smtClean="0"/>
              <a:t>                  System.out.println("Main thread Interrupted");</a:t>
            </a:r>
          </a:p>
          <a:p>
            <a:pPr>
              <a:buNone/>
            </a:pPr>
            <a:r>
              <a:rPr lang="en-US" sz="2800" dirty="0" smtClean="0"/>
              <a:t>                    }</a:t>
            </a:r>
          </a:p>
          <a:p>
            <a:pPr>
              <a:buNone/>
            </a:pPr>
            <a:r>
              <a:rPr lang="en-US" sz="2800" dirty="0" smtClean="0"/>
              <a:t>                          System.out.println("Main thread exiting.");</a:t>
            </a:r>
          </a:p>
          <a:p>
            <a:pPr>
              <a:buNone/>
            </a:pPr>
            <a:r>
              <a:rPr lang="en-US" sz="2800" dirty="0" smtClean="0"/>
              <a:t>              }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u="sng" dirty="0" smtClean="0"/>
              <a:t>OUTPUT</a:t>
            </a:r>
          </a:p>
          <a:p>
            <a:pPr algn="ctr">
              <a:buNone/>
            </a:pPr>
            <a:r>
              <a:rPr lang="en-US" sz="2800" dirty="0" smtClean="0"/>
              <a:t>New thread: Thread[One,5,main]</a:t>
            </a:r>
          </a:p>
          <a:p>
            <a:pPr algn="ctr">
              <a:buNone/>
            </a:pPr>
            <a:r>
              <a:rPr lang="en-US" sz="2800" dirty="0" smtClean="0"/>
              <a:t>New thread: Thread[Two,5,main]</a:t>
            </a:r>
          </a:p>
          <a:p>
            <a:pPr algn="ctr">
              <a:buNone/>
            </a:pPr>
            <a:r>
              <a:rPr lang="en-US" sz="2800" dirty="0" smtClean="0"/>
              <a:t>New thread: Thread[Three,5,main]</a:t>
            </a:r>
          </a:p>
          <a:p>
            <a:pPr algn="ctr">
              <a:buNone/>
            </a:pPr>
            <a:r>
              <a:rPr lang="en-US" sz="2800" dirty="0" smtClean="0"/>
              <a:t>One: 5</a:t>
            </a:r>
          </a:p>
          <a:p>
            <a:pPr algn="ctr">
              <a:buNone/>
            </a:pPr>
            <a:r>
              <a:rPr lang="en-US" sz="2800" dirty="0" smtClean="0"/>
              <a:t>Two: 5</a:t>
            </a:r>
          </a:p>
          <a:p>
            <a:pPr algn="ctr">
              <a:buNone/>
            </a:pPr>
            <a:r>
              <a:rPr lang="en-US" sz="2800" dirty="0" smtClean="0"/>
              <a:t>Three: 5</a:t>
            </a:r>
          </a:p>
          <a:p>
            <a:pPr algn="ctr">
              <a:buNone/>
            </a:pPr>
            <a:r>
              <a:rPr lang="en-US" sz="2800" dirty="0" smtClean="0"/>
              <a:t>One: 4</a:t>
            </a:r>
          </a:p>
          <a:p>
            <a:pPr algn="ctr">
              <a:buNone/>
            </a:pPr>
            <a:r>
              <a:rPr lang="en-US" sz="2800" dirty="0" smtClean="0"/>
              <a:t>Two: 4</a:t>
            </a:r>
          </a:p>
          <a:p>
            <a:pPr algn="ctr">
              <a:buNone/>
            </a:pPr>
            <a:r>
              <a:rPr lang="en-US" sz="2800" dirty="0" smtClean="0"/>
              <a:t>Three: 4</a:t>
            </a:r>
          </a:p>
          <a:p>
            <a:pPr algn="ctr">
              <a:buNone/>
            </a:pPr>
            <a:r>
              <a:rPr lang="en-US" sz="2800" dirty="0" smtClean="0"/>
              <a:t>One: 3</a:t>
            </a:r>
          </a:p>
          <a:p>
            <a:pPr algn="ctr">
              <a:buNone/>
            </a:pPr>
            <a:r>
              <a:rPr lang="en-US" sz="2800" dirty="0" smtClean="0"/>
              <a:t>Three: 3</a:t>
            </a:r>
          </a:p>
          <a:p>
            <a:pPr algn="ctr">
              <a:buNone/>
            </a:pPr>
            <a:r>
              <a:rPr lang="en-US" sz="2800" dirty="0" smtClean="0"/>
              <a:t>Two: 3</a:t>
            </a:r>
          </a:p>
          <a:p>
            <a:pPr algn="ctr">
              <a:buNone/>
            </a:pPr>
            <a:r>
              <a:rPr lang="en-US" sz="2800" dirty="0" smtClean="0"/>
              <a:t>One: 2</a:t>
            </a:r>
          </a:p>
          <a:p>
            <a:pPr algn="ctr">
              <a:buNone/>
            </a:pPr>
            <a:r>
              <a:rPr lang="en-US" sz="2800" dirty="0" smtClean="0"/>
              <a:t>Three: 2</a:t>
            </a:r>
          </a:p>
          <a:p>
            <a:pPr algn="ctr">
              <a:buNone/>
            </a:pPr>
            <a:r>
              <a:rPr lang="en-US" sz="2800" dirty="0" smtClean="0"/>
              <a:t>Two: 2</a:t>
            </a:r>
          </a:p>
          <a:p>
            <a:pPr algn="ctr">
              <a:buNone/>
            </a:pPr>
            <a:r>
              <a:rPr lang="en-US" sz="2800" dirty="0" smtClean="0"/>
              <a:t>One: 1</a:t>
            </a:r>
          </a:p>
          <a:p>
            <a:pPr algn="ctr">
              <a:buNone/>
            </a:pPr>
            <a:r>
              <a:rPr lang="en-US" sz="2800" dirty="0" smtClean="0"/>
              <a:t>Three: 1</a:t>
            </a:r>
          </a:p>
          <a:p>
            <a:pPr algn="ctr">
              <a:buNone/>
            </a:pPr>
            <a:r>
              <a:rPr lang="en-US" sz="2800" dirty="0" smtClean="0"/>
              <a:t>Two: 1</a:t>
            </a:r>
          </a:p>
          <a:p>
            <a:pPr algn="ctr">
              <a:buNone/>
            </a:pPr>
            <a:r>
              <a:rPr lang="en-US" sz="2800" dirty="0" smtClean="0"/>
              <a:t>One exiting.</a:t>
            </a:r>
          </a:p>
          <a:p>
            <a:pPr algn="ctr">
              <a:buNone/>
            </a:pPr>
            <a:r>
              <a:rPr lang="en-US" sz="2800" dirty="0" smtClean="0"/>
              <a:t>Two exiting.</a:t>
            </a:r>
          </a:p>
          <a:p>
            <a:pPr algn="ctr">
              <a:buNone/>
            </a:pPr>
            <a:r>
              <a:rPr lang="en-US" sz="2800" dirty="0" smtClean="0"/>
              <a:t>Three exiting.</a:t>
            </a:r>
          </a:p>
          <a:p>
            <a:pPr algn="ctr">
              <a:buNone/>
            </a:pPr>
            <a:r>
              <a:rPr lang="en-US" sz="2800" dirty="0" smtClean="0"/>
              <a:t>Main thread exiting.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Choosing an approach </a:t>
            </a:r>
          </a:p>
          <a:p>
            <a:pPr lvl="1"/>
            <a:r>
              <a:rPr lang="en-US" dirty="0" smtClean="0"/>
              <a:t>If you want to override many methods of Thread class then extend the thread class. </a:t>
            </a:r>
          </a:p>
          <a:p>
            <a:pPr lvl="1"/>
            <a:r>
              <a:rPr lang="en-US" dirty="0" smtClean="0"/>
              <a:t>If you want to override only run method then better to implement </a:t>
            </a:r>
            <a:r>
              <a:rPr lang="en-US" dirty="0" err="1" smtClean="0"/>
              <a:t>runnable</a:t>
            </a:r>
            <a:r>
              <a:rPr lang="en-US" dirty="0" smtClean="0"/>
              <a:t> interface.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228600"/>
            <a:ext cx="4419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String name; // name of thread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public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threadName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name =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threadName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public void run()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try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{  for(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= 5;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&gt; 0;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--)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 name + ": " +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}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catch (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(name + "Interrupted");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 name + " exiting.");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990600"/>
            <a:ext cx="434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class </a:t>
            </a:r>
            <a:r>
              <a:rPr lang="en-US" b="1" dirty="0" err="1" smtClean="0"/>
              <a:t>MultiThreadDemo</a:t>
            </a:r>
            <a:r>
              <a:rPr lang="en-US" b="1" dirty="0" smtClean="0"/>
              <a:t> {</a:t>
            </a:r>
          </a:p>
          <a:p>
            <a:endParaRPr lang="en-US" b="1" dirty="0" smtClean="0"/>
          </a:p>
          <a:p>
            <a:r>
              <a:rPr lang="en-US" b="1" dirty="0" smtClean="0"/>
              <a:t> 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 { 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Thread</a:t>
            </a:r>
            <a:r>
              <a:rPr lang="en-US" b="1" dirty="0" smtClean="0"/>
              <a:t>  t1 = new Thread ( new </a:t>
            </a:r>
            <a:r>
              <a:rPr lang="en-US" b="1" dirty="0" err="1" smtClean="0"/>
              <a:t>myThread</a:t>
            </a:r>
            <a:r>
              <a:rPr lang="en-US" b="1" dirty="0" smtClean="0"/>
              <a:t> ("One") );  </a:t>
            </a:r>
          </a:p>
          <a:p>
            <a:r>
              <a:rPr lang="en-US" b="1" dirty="0" smtClean="0"/>
              <a:t>       Thread  t2 = new Thread ( new </a:t>
            </a:r>
            <a:r>
              <a:rPr lang="en-US" b="1" dirty="0" err="1" smtClean="0"/>
              <a:t>myThread</a:t>
            </a:r>
            <a:r>
              <a:rPr lang="en-US" b="1" dirty="0" smtClean="0"/>
              <a:t> ("Two") );</a:t>
            </a:r>
          </a:p>
          <a:p>
            <a:r>
              <a:rPr lang="en-US" b="1" dirty="0" smtClean="0"/>
              <a:t>   </a:t>
            </a:r>
          </a:p>
          <a:p>
            <a:r>
              <a:rPr lang="en-US" b="1" dirty="0" smtClean="0"/>
              <a:t>       t1.start();</a:t>
            </a:r>
          </a:p>
          <a:p>
            <a:r>
              <a:rPr lang="en-US" b="1" dirty="0" smtClean="0"/>
              <a:t>       t2.start(); </a:t>
            </a:r>
          </a:p>
          <a:p>
            <a:r>
              <a:rPr lang="en-US" b="1" dirty="0" smtClean="0"/>
              <a:t> }</a:t>
            </a:r>
          </a:p>
          <a:p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8458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Multithreading fundamentals</a:t>
            </a:r>
          </a:p>
          <a:p>
            <a:pPr lvl="1"/>
            <a:r>
              <a:rPr lang="en-US" dirty="0" smtClean="0"/>
              <a:t>Main thread </a:t>
            </a:r>
          </a:p>
          <a:p>
            <a:r>
              <a:rPr lang="en-US" b="1" dirty="0" smtClean="0"/>
              <a:t>Creating thread</a:t>
            </a:r>
          </a:p>
          <a:p>
            <a:pPr lvl="1"/>
            <a:r>
              <a:rPr lang="en-US" dirty="0" smtClean="0"/>
              <a:t>Extending thread class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 err="1" smtClean="0"/>
              <a:t>runnable</a:t>
            </a:r>
            <a:r>
              <a:rPr lang="en-US" dirty="0" smtClean="0"/>
              <a:t> interface </a:t>
            </a:r>
          </a:p>
          <a:p>
            <a:r>
              <a:rPr lang="en-US" b="1" dirty="0" smtClean="0"/>
              <a:t>Creating Multiple Threads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isAlive</a:t>
            </a:r>
            <a:r>
              <a:rPr lang="en-US" dirty="0" smtClean="0"/>
              <a:t>() and join() </a:t>
            </a:r>
          </a:p>
          <a:p>
            <a:r>
              <a:rPr lang="en-US" b="1" dirty="0" smtClean="0"/>
              <a:t>Thread priorities</a:t>
            </a:r>
          </a:p>
          <a:p>
            <a:r>
              <a:rPr lang="en-US" b="1" dirty="0" smtClean="0"/>
              <a:t>Synchronization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synchronised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synchronised</a:t>
            </a:r>
            <a:r>
              <a:rPr lang="en-US" dirty="0" smtClean="0"/>
              <a:t> statements </a:t>
            </a:r>
          </a:p>
          <a:p>
            <a:r>
              <a:rPr lang="en-US" b="1" dirty="0" smtClean="0"/>
              <a:t>Thread communication</a:t>
            </a:r>
          </a:p>
          <a:p>
            <a:pPr lvl="1"/>
            <a:r>
              <a:rPr lang="en-US" dirty="0" smtClean="0"/>
              <a:t>notify(), wait(), </a:t>
            </a:r>
            <a:r>
              <a:rPr lang="en-US" dirty="0" err="1" smtClean="0"/>
              <a:t>notifyall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isAlive</a:t>
            </a:r>
            <a:r>
              <a:rPr lang="en-US" dirty="0" smtClean="0"/>
              <a:t>() and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 main is a parent for all child process, we want main to finish last over all threads.</a:t>
            </a:r>
          </a:p>
          <a:p>
            <a:r>
              <a:rPr lang="en-US" dirty="0" smtClean="0"/>
              <a:t>How to ensure the main finishes last. Java provides 2 methods for this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). </a:t>
            </a:r>
            <a:r>
              <a:rPr lang="en-US" b="1" i="1" dirty="0" err="1" smtClean="0">
                <a:solidFill>
                  <a:srgbClr val="FF0000"/>
                </a:solidFill>
              </a:rPr>
              <a:t>isAlive</a:t>
            </a:r>
            <a:r>
              <a:rPr lang="en-US" b="1" i="1" dirty="0" smtClean="0">
                <a:solidFill>
                  <a:srgbClr val="FF0000"/>
                </a:solidFill>
              </a:rPr>
              <a:t>() </a:t>
            </a:r>
            <a:r>
              <a:rPr lang="en-US" b="1" i="1" dirty="0" smtClean="0"/>
              <a:t>helps to determine whether a thread has finished.</a:t>
            </a:r>
          </a:p>
          <a:p>
            <a:pPr>
              <a:buNone/>
            </a:pPr>
            <a:r>
              <a:rPr lang="en-US" dirty="0" smtClean="0"/>
              <a:t>	ii</a:t>
            </a:r>
            <a:r>
              <a:rPr lang="en-US" i="1" dirty="0" smtClean="0">
                <a:solidFill>
                  <a:srgbClr val="FF0000"/>
                </a:solidFill>
              </a:rPr>
              <a:t>). </a:t>
            </a:r>
            <a:r>
              <a:rPr lang="en-US" b="1" i="1" dirty="0" smtClean="0">
                <a:solidFill>
                  <a:srgbClr val="FF0000"/>
                </a:solidFill>
              </a:rPr>
              <a:t>join ()  </a:t>
            </a:r>
            <a:r>
              <a:rPr lang="en-US" b="1" i="1" dirty="0" smtClean="0"/>
              <a:t>wait for a thread to finish.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Syntax for </a:t>
            </a:r>
            <a:r>
              <a:rPr lang="en-US" dirty="0" err="1" smtClean="0"/>
              <a:t>isAlive</a:t>
            </a:r>
            <a:r>
              <a:rPr lang="en-US" dirty="0" smtClean="0"/>
              <a:t>(): </a:t>
            </a:r>
          </a:p>
          <a:p>
            <a:pPr lvl="1"/>
            <a:r>
              <a:rPr lang="en-US" b="1" i="1" dirty="0" smtClean="0"/>
              <a:t>final </a:t>
            </a:r>
            <a:r>
              <a:rPr lang="en-US" b="1" i="1" dirty="0" err="1" smtClean="0"/>
              <a:t>boolean</a:t>
            </a:r>
            <a:r>
              <a:rPr lang="en-US" b="1" i="1" dirty="0" smtClean="0"/>
              <a:t> </a:t>
            </a:r>
            <a:r>
              <a:rPr lang="en-US" b="1" i="1" dirty="0" err="1" smtClean="0"/>
              <a:t>isAlive</a:t>
            </a:r>
            <a:r>
              <a:rPr lang="en-US" b="1" i="1" dirty="0" smtClean="0"/>
              <a:t>( ) </a:t>
            </a:r>
          </a:p>
          <a:p>
            <a:pPr lvl="2"/>
            <a:r>
              <a:rPr lang="en-US" dirty="0" smtClean="0"/>
              <a:t>returns </a:t>
            </a:r>
            <a:r>
              <a:rPr lang="en-US" b="1" dirty="0" smtClean="0"/>
              <a:t>true if the thread upon which it is called is still running otherwise false. </a:t>
            </a:r>
            <a:endParaRPr lang="en-US" dirty="0" smtClean="0"/>
          </a:p>
          <a:p>
            <a:r>
              <a:rPr lang="en-US" dirty="0" smtClean="0"/>
              <a:t>Syntax for join(): </a:t>
            </a:r>
          </a:p>
          <a:p>
            <a:pPr lvl="1"/>
            <a:r>
              <a:rPr lang="en-US" b="1" i="1" dirty="0" smtClean="0"/>
              <a:t>final void join( ) throws </a:t>
            </a:r>
            <a:r>
              <a:rPr lang="en-US" b="1" dirty="0" err="1" smtClean="0"/>
              <a:t>InterruptedException</a:t>
            </a:r>
            <a:r>
              <a:rPr lang="en-US" b="1" dirty="0" smtClean="0"/>
              <a:t> </a:t>
            </a:r>
          </a:p>
          <a:p>
            <a:pPr lvl="2"/>
            <a:r>
              <a:rPr lang="en-US" dirty="0" smtClean="0"/>
              <a:t>This method waits until the thread on which it is called terminates.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Thread priorities.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0" y="11430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Java threads have a priority in the range 1-10. </a:t>
            </a:r>
          </a:p>
          <a:p>
            <a:r>
              <a:rPr lang="en-US" b="1" dirty="0" smtClean="0"/>
              <a:t>JVM selects to run a highest priority thread</a:t>
            </a:r>
          </a:p>
          <a:p>
            <a:r>
              <a:rPr lang="en-US" dirty="0" smtClean="0"/>
              <a:t>3 constants defined in Thread class: 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Thread.MAX_PRIORITY</a:t>
            </a:r>
            <a:r>
              <a:rPr lang="en-US" b="1" dirty="0" smtClean="0"/>
              <a:t> -10 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Thread.MIN_PRIORITY</a:t>
            </a:r>
            <a:r>
              <a:rPr lang="en-US" b="1" dirty="0" smtClean="0"/>
              <a:t> -1 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Thread.NORM_PRIORITY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 (Default Priority) 5 </a:t>
            </a:r>
          </a:p>
          <a:p>
            <a:pPr lvl="1"/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case two threads have the same priority a FIFO ordering is followed.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JVM uses a preemptive, priority based scheduling algorithm.</a:t>
            </a:r>
          </a:p>
          <a:p>
            <a:r>
              <a:rPr lang="en-US" dirty="0" smtClean="0"/>
              <a:t>A thread with a higher priority than the thread currently running enters the </a:t>
            </a:r>
            <a:r>
              <a:rPr lang="en-US" dirty="0" err="1" smtClean="0"/>
              <a:t>Runnable</a:t>
            </a:r>
            <a:endParaRPr lang="en-US" dirty="0" smtClean="0"/>
          </a:p>
          <a:p>
            <a:r>
              <a:rPr lang="en-US" dirty="0" smtClean="0"/>
              <a:t>state. The lower priority thread is preempted and the higher priority thread is scheduled to</a:t>
            </a:r>
          </a:p>
          <a:p>
            <a:r>
              <a:rPr lang="en-US" dirty="0" smtClean="0"/>
              <a:t>run.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10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Context switch: </a:t>
            </a:r>
          </a:p>
          <a:p>
            <a:pPr lvl="1"/>
            <a:r>
              <a:rPr lang="en-US" i="1" dirty="0" smtClean="0"/>
              <a:t>Context switch is the OS </a:t>
            </a:r>
            <a:r>
              <a:rPr lang="en-US" b="1" i="1" dirty="0" smtClean="0"/>
              <a:t>switch from one running thread to the next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The rules to determine a context switch: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i="1" dirty="0" smtClean="0"/>
              <a:t>1. A thread can voluntarily relinquish control. </a:t>
            </a:r>
          </a:p>
          <a:p>
            <a:r>
              <a:rPr lang="en-US" dirty="0" smtClean="0"/>
              <a:t>This is done by explicitly yielding, sleeping, or blocking on pending I/O. In this scenario, all other threads are examined, and the highest-priority thread that is ready to run is given the CPU.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i="1" dirty="0" smtClean="0"/>
              <a:t>2. A thread can be preempted by a higher-priority thread </a:t>
            </a:r>
          </a:p>
          <a:p>
            <a:r>
              <a:rPr lang="en-US" dirty="0" smtClean="0"/>
              <a:t>As soon as a higher-priority thread wants to run, it pre-empts the lower priority thread. This is called </a:t>
            </a:r>
            <a:r>
              <a:rPr lang="en-US" b="1" i="1" dirty="0" smtClean="0"/>
              <a:t>preemptive multitasking.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400800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dirty="0" smtClean="0"/>
              <a:t>Example of priority of a Thread:</a:t>
            </a:r>
          </a:p>
          <a:p>
            <a:pPr>
              <a:buNone/>
            </a:pPr>
            <a:r>
              <a:rPr lang="en-IN" sz="2800" dirty="0" smtClean="0"/>
              <a:t>class TestMultiPriority1 extends Thread</a:t>
            </a:r>
          </a:p>
          <a:p>
            <a:pPr>
              <a:buNone/>
            </a:pPr>
            <a:r>
              <a:rPr lang="en-IN" sz="2800" dirty="0" smtClean="0"/>
              <a:t>  {  </a:t>
            </a:r>
          </a:p>
          <a:p>
            <a:pPr>
              <a:buNone/>
            </a:pPr>
            <a:r>
              <a:rPr lang="en-IN" sz="2800" dirty="0" smtClean="0"/>
              <a:t> public void run()</a:t>
            </a:r>
          </a:p>
          <a:p>
            <a:pPr>
              <a:buNone/>
            </a:pPr>
            <a:r>
              <a:rPr lang="en-IN" sz="2800" dirty="0" smtClean="0"/>
              <a:t>     {  </a:t>
            </a:r>
          </a:p>
          <a:p>
            <a:pPr>
              <a:buNone/>
            </a:pPr>
            <a:r>
              <a:rPr lang="en-IN" sz="2800" dirty="0" smtClean="0"/>
              <a:t>  	</a:t>
            </a:r>
            <a:r>
              <a:rPr lang="en-IN" sz="2200" dirty="0" smtClean="0"/>
              <a:t>     </a:t>
            </a:r>
            <a:r>
              <a:rPr lang="en-IN" sz="2200" dirty="0" err="1" smtClean="0"/>
              <a:t>System.out.println</a:t>
            </a:r>
            <a:r>
              <a:rPr lang="en-IN" sz="2200" dirty="0" smtClean="0"/>
              <a:t>("running thread name is:"+</a:t>
            </a:r>
          </a:p>
          <a:p>
            <a:pPr>
              <a:buNone/>
            </a:pPr>
            <a:r>
              <a:rPr lang="en-IN" sz="2200" dirty="0" smtClean="0"/>
              <a:t>		</a:t>
            </a:r>
            <a:r>
              <a:rPr lang="en-IN" sz="2200" dirty="0" err="1" smtClean="0"/>
              <a:t>Thread.currentThread</a:t>
            </a:r>
            <a:r>
              <a:rPr lang="en-IN" sz="2200" dirty="0" smtClean="0"/>
              <a:t>().</a:t>
            </a:r>
            <a:r>
              <a:rPr lang="en-IN" sz="2200" dirty="0" err="1" smtClean="0"/>
              <a:t>getName</a:t>
            </a:r>
            <a:r>
              <a:rPr lang="en-IN" sz="2200" dirty="0" smtClean="0"/>
              <a:t>());  </a:t>
            </a:r>
          </a:p>
          <a:p>
            <a:pPr>
              <a:buNone/>
            </a:pPr>
            <a:r>
              <a:rPr lang="en-IN" sz="2200" dirty="0" smtClean="0"/>
              <a:t>   	    </a:t>
            </a:r>
            <a:r>
              <a:rPr lang="en-IN" sz="2200" dirty="0" err="1" smtClean="0"/>
              <a:t>System.out.println</a:t>
            </a:r>
            <a:r>
              <a:rPr lang="en-IN" sz="2200" dirty="0" smtClean="0"/>
              <a:t>("running thread priority is:"+	</a:t>
            </a:r>
            <a:r>
              <a:rPr lang="en-IN" sz="2200" dirty="0" err="1" smtClean="0"/>
              <a:t>Thread.currentThread</a:t>
            </a:r>
            <a:r>
              <a:rPr lang="en-IN" sz="2200" dirty="0" smtClean="0"/>
              <a:t>().</a:t>
            </a:r>
            <a:r>
              <a:rPr lang="en-IN" sz="2200" dirty="0" err="1" smtClean="0"/>
              <a:t>getPriority</a:t>
            </a:r>
            <a:r>
              <a:rPr lang="en-IN" sz="2200" dirty="0" smtClean="0"/>
              <a:t>());  </a:t>
            </a:r>
          </a:p>
          <a:p>
            <a:pPr>
              <a:buNone/>
            </a:pPr>
            <a:r>
              <a:rPr lang="en-IN" sz="2200" dirty="0" smtClean="0"/>
              <a:t>     </a:t>
            </a:r>
            <a:r>
              <a:rPr lang="en-IN" sz="2800" dirty="0" smtClean="0"/>
              <a:t>  }  </a:t>
            </a:r>
          </a:p>
          <a:p>
            <a:pPr>
              <a:buNone/>
            </a:pPr>
            <a:r>
              <a:rPr lang="en-IN" sz="2800" dirty="0" smtClean="0"/>
              <a:t>      public static void main(String </a:t>
            </a:r>
            <a:r>
              <a:rPr lang="en-IN" sz="2800" dirty="0" err="1" smtClean="0"/>
              <a:t>args</a:t>
            </a:r>
            <a:r>
              <a:rPr lang="en-IN" sz="2800" dirty="0" smtClean="0"/>
              <a:t>[])</a:t>
            </a:r>
          </a:p>
          <a:p>
            <a:pPr>
              <a:buNone/>
            </a:pPr>
            <a:r>
              <a:rPr lang="en-IN" sz="2800" dirty="0" smtClean="0"/>
              <a:t>        {   </a:t>
            </a:r>
          </a:p>
          <a:p>
            <a:pPr>
              <a:buNone/>
            </a:pPr>
            <a:r>
              <a:rPr lang="en-IN" sz="2800" dirty="0" smtClean="0"/>
              <a:t>          		TestMultiPriority1 m1=new TestMultiPriority1(); </a:t>
            </a:r>
          </a:p>
          <a:p>
            <a:pPr>
              <a:buNone/>
            </a:pPr>
            <a:r>
              <a:rPr lang="en-IN" sz="2800" dirty="0" smtClean="0"/>
              <a:t>               TestMultiPriority1 m2=new TestMultiPriority1(); 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                                      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….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          m1.setPriority(</a:t>
            </a:r>
            <a:r>
              <a:rPr lang="en-IN" sz="2800" dirty="0" err="1" smtClean="0"/>
              <a:t>Thread.MIN_PRIORITY</a:t>
            </a:r>
            <a:r>
              <a:rPr lang="en-IN" sz="2800" dirty="0" smtClean="0"/>
              <a:t>); </a:t>
            </a:r>
          </a:p>
          <a:p>
            <a:pPr>
              <a:buNone/>
            </a:pPr>
            <a:r>
              <a:rPr lang="en-IN" sz="2800" dirty="0" smtClean="0"/>
              <a:t>          m2.setPriority(</a:t>
            </a:r>
            <a:r>
              <a:rPr lang="en-IN" sz="2800" dirty="0" err="1" smtClean="0"/>
              <a:t>Thread.MAX_PRIORITY</a:t>
            </a:r>
            <a:r>
              <a:rPr lang="en-IN" sz="2800" dirty="0" smtClean="0"/>
              <a:t>);  </a:t>
            </a:r>
          </a:p>
          <a:p>
            <a:pPr>
              <a:buNone/>
            </a:pPr>
            <a:r>
              <a:rPr lang="en-IN" sz="2800" dirty="0" smtClean="0"/>
              <a:t>          m1.start();  </a:t>
            </a:r>
          </a:p>
          <a:p>
            <a:pPr>
              <a:buNone/>
            </a:pPr>
            <a:r>
              <a:rPr lang="en-IN" sz="2800" dirty="0" smtClean="0"/>
              <a:t>           m2.start();   </a:t>
            </a:r>
          </a:p>
          <a:p>
            <a:pPr>
              <a:buNone/>
            </a:pPr>
            <a:r>
              <a:rPr lang="en-IN" sz="2800" dirty="0" smtClean="0"/>
              <a:t>      } </a:t>
            </a:r>
          </a:p>
          <a:p>
            <a:pPr>
              <a:buNone/>
            </a:pPr>
            <a:r>
              <a:rPr lang="en-IN" sz="2800" dirty="0" smtClean="0"/>
              <a:t> }  </a:t>
            </a:r>
          </a:p>
          <a:p>
            <a:pPr>
              <a:buNone/>
            </a:pPr>
            <a:r>
              <a:rPr lang="en-US" sz="2800" dirty="0" smtClean="0"/>
              <a:t>                                       </a:t>
            </a:r>
            <a:r>
              <a:rPr lang="en-US" sz="2800" b="1" dirty="0" smtClean="0"/>
              <a:t> OUTPUT</a:t>
            </a:r>
          </a:p>
          <a:p>
            <a:pPr>
              <a:buNone/>
            </a:pPr>
            <a:r>
              <a:rPr lang="en-IN" sz="2800" b="1" dirty="0" smtClean="0"/>
              <a:t>running thread name is:Thread-1</a:t>
            </a:r>
          </a:p>
          <a:p>
            <a:pPr>
              <a:buNone/>
            </a:pPr>
            <a:r>
              <a:rPr lang="en-IN" sz="2800" b="1" dirty="0" smtClean="0"/>
              <a:t>running thread priority is:10</a:t>
            </a:r>
          </a:p>
          <a:p>
            <a:pPr>
              <a:buNone/>
            </a:pPr>
            <a:r>
              <a:rPr lang="en-IN" sz="2800" b="1" dirty="0" smtClean="0"/>
              <a:t>running thread name is:Thread-0</a:t>
            </a:r>
          </a:p>
          <a:p>
            <a:pPr>
              <a:buNone/>
            </a:pPr>
            <a:r>
              <a:rPr lang="en-IN" sz="2800" b="1" dirty="0" smtClean="0"/>
              <a:t>running thread priority is:1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more than one thread try to access a shared resource, we need to ensure that resource will be used </a:t>
            </a:r>
            <a:r>
              <a:rPr lang="en-US" sz="2800" b="1" dirty="0" smtClean="0"/>
              <a:t>by only one thread at a time</a:t>
            </a:r>
            <a:r>
              <a:rPr lang="en-US" sz="2800" dirty="0" smtClean="0"/>
              <a:t>. The process by which this is achieved is called </a:t>
            </a:r>
            <a:r>
              <a:rPr lang="en-US" sz="2800" b="1" dirty="0" smtClean="0"/>
              <a:t>synchronization</a:t>
            </a:r>
            <a:r>
              <a:rPr lang="en-US" sz="2800" dirty="0" smtClean="0"/>
              <a:t>.</a:t>
            </a:r>
          </a:p>
          <a:p>
            <a:r>
              <a:rPr lang="en-IN" sz="2800" b="1" dirty="0" smtClean="0"/>
              <a:t>Types of Synchronization</a:t>
            </a:r>
          </a:p>
          <a:p>
            <a:r>
              <a:rPr lang="en-IN" sz="2800" dirty="0" smtClean="0"/>
              <a:t>two types</a:t>
            </a:r>
          </a:p>
          <a:p>
            <a:pPr>
              <a:buNone/>
            </a:pPr>
            <a:r>
              <a:rPr lang="en-IN" sz="2800" dirty="0" smtClean="0"/>
              <a:t>                        Process Synchronization</a:t>
            </a:r>
          </a:p>
          <a:p>
            <a:pPr>
              <a:buNone/>
            </a:pPr>
            <a:r>
              <a:rPr lang="en-IN" sz="2800" dirty="0" smtClean="0"/>
              <a:t>                        Thread Synchronization</a:t>
            </a:r>
          </a:p>
          <a:p>
            <a:endParaRPr lang="en-IN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IN" b="1" dirty="0" smtClean="0"/>
              <a:t>Thread Synchronization</a:t>
            </a:r>
          </a:p>
          <a:p>
            <a:pPr lvl="1"/>
            <a:r>
              <a:rPr lang="en-IN" dirty="0" smtClean="0"/>
              <a:t>There are two types of thread synchronization mutual exclusive and inter-thread communication. </a:t>
            </a:r>
          </a:p>
          <a:p>
            <a:r>
              <a:rPr lang="en-IN" b="1" dirty="0" smtClean="0"/>
              <a:t>Mutual Exclusive </a:t>
            </a:r>
          </a:p>
          <a:p>
            <a:pPr lvl="1"/>
            <a:r>
              <a:rPr lang="en-IN" dirty="0" smtClean="0"/>
              <a:t>Synchronized method.</a:t>
            </a:r>
          </a:p>
          <a:p>
            <a:pPr lvl="1"/>
            <a:r>
              <a:rPr lang="en-IN" dirty="0" smtClean="0"/>
              <a:t>Synchronized block.</a:t>
            </a:r>
          </a:p>
          <a:p>
            <a:pPr lvl="1"/>
            <a:r>
              <a:rPr lang="en-IN" dirty="0" smtClean="0"/>
              <a:t>static synchronization.</a:t>
            </a:r>
          </a:p>
          <a:p>
            <a:r>
              <a:rPr lang="en-IN" b="1" dirty="0" smtClean="0"/>
              <a:t>Cooperation or Inter-thread communication </a:t>
            </a:r>
          </a:p>
          <a:p>
            <a:pPr>
              <a:buNone/>
            </a:pPr>
            <a:r>
              <a:rPr lang="en-IN" dirty="0" smtClean="0"/>
              <a:t>                 wait(), notify(), </a:t>
            </a:r>
            <a:r>
              <a:rPr lang="en-IN" dirty="0" err="1" smtClean="0"/>
              <a:t>notifyAll</a:t>
            </a:r>
            <a:r>
              <a:rPr lang="en-IN" dirty="0" smtClean="0"/>
              <a:t>()</a:t>
            </a:r>
            <a:endParaRPr lang="en-GB" sz="1600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6400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b="1" u="sng" dirty="0" smtClean="0"/>
              <a:t>synchronized method</a:t>
            </a:r>
          </a:p>
          <a:p>
            <a:r>
              <a:rPr lang="en-US" sz="2800" dirty="0" smtClean="0"/>
              <a:t>If you declare any method as synchronized, it is known as </a:t>
            </a:r>
            <a:r>
              <a:rPr lang="en-US" sz="2800" b="1" dirty="0" smtClean="0"/>
              <a:t>synchronized method.</a:t>
            </a:r>
          </a:p>
          <a:p>
            <a:r>
              <a:rPr lang="en-US" sz="2800" dirty="0" smtClean="0"/>
              <a:t>Synchronized method is used to lock an object for any shared resource.</a:t>
            </a:r>
          </a:p>
          <a:p>
            <a:pPr>
              <a:buNone/>
            </a:pPr>
            <a:r>
              <a:rPr lang="en-US" sz="2800" b="1" u="sng" dirty="0" smtClean="0"/>
              <a:t>synchronized block</a:t>
            </a:r>
            <a:endParaRPr lang="en-US" sz="2800" u="sng" dirty="0" smtClean="0"/>
          </a:p>
          <a:p>
            <a:r>
              <a:rPr lang="en-US" sz="2800" dirty="0" smtClean="0"/>
              <a:t>Synchronized block can be used to perform synchronization on any specific resource of the method.</a:t>
            </a:r>
          </a:p>
          <a:p>
            <a:r>
              <a:rPr lang="en-US" sz="2800" dirty="0" smtClean="0"/>
              <a:t>Suppose you have 50 lines of code in your method, but you want to synchronize only 5 lines, you can use synchronized block.</a:t>
            </a:r>
          </a:p>
          <a:p>
            <a:r>
              <a:rPr lang="en-US" sz="2800" dirty="0" smtClean="0"/>
              <a:t>Synchronized block is used to lock an </a:t>
            </a:r>
            <a:r>
              <a:rPr lang="en-US" sz="2800" b="1" dirty="0" smtClean="0"/>
              <a:t>object for any shared resource.</a:t>
            </a:r>
          </a:p>
          <a:p>
            <a:r>
              <a:rPr lang="en-US" sz="2800" dirty="0" smtClean="0"/>
              <a:t>Scope of synchronized block is smaller than the method.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method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8458200" cy="4495800"/>
          </a:xfrm>
        </p:spPr>
        <p:txBody>
          <a:bodyPr/>
          <a:lstStyle/>
          <a:p>
            <a:r>
              <a:rPr lang="en-US" dirty="0" smtClean="0"/>
              <a:t>Synchronization in java is the capability </a:t>
            </a:r>
            <a:r>
              <a:rPr lang="en-US" i="1" dirty="0" smtClean="0"/>
              <a:t>to control the access of multiple threads to any shared resource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General form: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synchronized</a:t>
            </a:r>
            <a:r>
              <a:rPr lang="en-US" dirty="0" smtClean="0"/>
              <a:t> void print(){</a:t>
            </a:r>
          </a:p>
          <a:p>
            <a:pPr lvl="1">
              <a:buNone/>
            </a:pPr>
            <a:r>
              <a:rPr lang="en-US" dirty="0" smtClean="0"/>
              <a:t>	……..//code 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Multithreading fundamentals.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8458200" cy="44958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Multitasking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Running 2 or more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programmes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simultaneously at the same time.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Multithreading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dividing the programs into smaller chunks called threads and running them simultaneously.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is a lightweight process that executes some task.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Synchronized block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10600" cy="5181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Synchronized block can be used to perform synchronization on any specific resource of the method.</a:t>
            </a:r>
          </a:p>
          <a:p>
            <a:pPr algn="just"/>
            <a:r>
              <a:rPr lang="en-US" sz="2800" dirty="0" smtClean="0"/>
              <a:t>Suppose you have 50 lines of code in your method, but you want to synchronize only 5 lines, you can use synchronized block.</a:t>
            </a:r>
          </a:p>
          <a:p>
            <a:pPr algn="just"/>
            <a:r>
              <a:rPr lang="en-US" sz="2800" dirty="0" smtClean="0"/>
              <a:t>If you put all the codes of the method in the synchronized block, it will work same as the synchronized method.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Points to remember for Synchronized block</a:t>
            </a:r>
          </a:p>
          <a:p>
            <a:pPr lvl="1"/>
            <a:r>
              <a:rPr lang="en-US" dirty="0" smtClean="0"/>
              <a:t>Synchronized block is used to lock an object for any shared resource.</a:t>
            </a:r>
          </a:p>
          <a:p>
            <a:pPr lvl="1"/>
            <a:r>
              <a:rPr lang="en-US" dirty="0" smtClean="0"/>
              <a:t>Scope of synchronized block is smaller than the method.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synchronized</a:t>
            </a:r>
            <a:r>
              <a:rPr lang="en-US" dirty="0" smtClean="0"/>
              <a:t> (object reference expression) {   </a:t>
            </a:r>
          </a:p>
          <a:p>
            <a:pPr>
              <a:buNone/>
            </a:pPr>
            <a:r>
              <a:rPr lang="en-US" dirty="0" smtClean="0"/>
              <a:t>  		//code block   </a:t>
            </a:r>
          </a:p>
          <a:p>
            <a:pPr>
              <a:buNone/>
            </a:pPr>
            <a:r>
              <a:rPr lang="en-US" dirty="0" smtClean="0"/>
              <a:t>	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Inter-thread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allowing synchronized threads to communicate with each other.</a:t>
            </a:r>
          </a:p>
          <a:p>
            <a:r>
              <a:rPr lang="en-US" dirty="0" smtClean="0"/>
              <a:t>Implemented by following methods of Object class.</a:t>
            </a:r>
          </a:p>
          <a:p>
            <a:pPr lvl="1"/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notify()</a:t>
            </a:r>
          </a:p>
          <a:p>
            <a:pPr lvl="1"/>
            <a:r>
              <a:rPr lang="en-US" dirty="0" err="1" smtClean="0"/>
              <a:t>notifyAll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382000" cy="5334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wait</a:t>
            </a:r>
            <a:r>
              <a:rPr lang="en-US" dirty="0" smtClean="0"/>
              <a:t>() method:</a:t>
            </a:r>
          </a:p>
          <a:p>
            <a:r>
              <a:rPr lang="en-US" dirty="0" smtClean="0"/>
              <a:t>It causes </a:t>
            </a:r>
            <a:r>
              <a:rPr lang="en-US" dirty="0" smtClean="0">
                <a:solidFill>
                  <a:srgbClr val="00B050"/>
                </a:solidFill>
              </a:rPr>
              <a:t>current</a:t>
            </a:r>
            <a:r>
              <a:rPr lang="en-US" dirty="0" smtClean="0"/>
              <a:t> thread to wait until either another thread invokes</a:t>
            </a:r>
          </a:p>
          <a:p>
            <a:r>
              <a:rPr lang="en-US" dirty="0" smtClean="0"/>
              <a:t>It must be called from </a:t>
            </a:r>
            <a:r>
              <a:rPr lang="en-US" dirty="0" smtClean="0">
                <a:solidFill>
                  <a:srgbClr val="00B050"/>
                </a:solidFill>
              </a:rPr>
              <a:t>synchronized</a:t>
            </a:r>
            <a:r>
              <a:rPr lang="en-US" dirty="0" smtClean="0"/>
              <a:t> context i.e. from block or </a:t>
            </a:r>
            <a:r>
              <a:rPr lang="en-US" dirty="0" smtClean="0">
                <a:solidFill>
                  <a:srgbClr val="00B050"/>
                </a:solidFill>
              </a:rPr>
              <a:t>method</a:t>
            </a:r>
            <a:r>
              <a:rPr lang="en-US" dirty="0" smtClean="0"/>
              <a:t>. It means before wait() method is called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public final void wait()throws </a:t>
            </a:r>
            <a:r>
              <a:rPr lang="en-US" dirty="0" err="1" smtClean="0"/>
              <a:t>InterruptedException</a:t>
            </a:r>
            <a:endParaRPr lang="en-US" dirty="0" smtClean="0"/>
          </a:p>
          <a:p>
            <a:pPr lvl="1"/>
            <a:r>
              <a:rPr lang="en-US" dirty="0" smtClean="0"/>
              <a:t>public final void wait(long timeout)throws </a:t>
            </a:r>
            <a:r>
              <a:rPr lang="en-US" dirty="0" err="1" smtClean="0"/>
              <a:t>InterruptedException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106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>
                <a:solidFill>
                  <a:srgbClr val="00B0F0"/>
                </a:solidFill>
              </a:rPr>
              <a:t>. notify()</a:t>
            </a:r>
            <a:r>
              <a:rPr lang="en-US" dirty="0" smtClean="0"/>
              <a:t> </a:t>
            </a:r>
          </a:p>
          <a:p>
            <a:r>
              <a:rPr lang="en-US" dirty="0" smtClean="0"/>
              <a:t>Wakes up a single thread that is waiting on this object's monitor.</a:t>
            </a:r>
          </a:p>
          <a:p>
            <a:r>
              <a:rPr lang="en-US" dirty="0" smtClean="0"/>
              <a:t>Syntax: public final void notify()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>
                <a:solidFill>
                  <a:srgbClr val="00B0F0"/>
                </a:solidFill>
              </a:rPr>
              <a:t>notifyAll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</a:p>
          <a:p>
            <a:r>
              <a:rPr lang="en-US" dirty="0" smtClean="0"/>
              <a:t>Wakes up all threads that are waiting on this object's monitor</a:t>
            </a:r>
          </a:p>
          <a:p>
            <a:r>
              <a:rPr lang="en-US" dirty="0" smtClean="0"/>
              <a:t>Syntax: public final void </a:t>
            </a:r>
            <a:r>
              <a:rPr lang="en-US" dirty="0" err="1" smtClean="0"/>
              <a:t>notifyAll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97000"/>
          <a:ext cx="8534400" cy="408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54876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wait()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sleep()</a:t>
                      </a:r>
                      <a:endParaRPr lang="en-US" dirty="0"/>
                    </a:p>
                  </a:txBody>
                  <a:tcPr/>
                </a:tc>
              </a:tr>
              <a:tr h="94717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wait() method releases the 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sleep() method doesn't release the lock.</a:t>
                      </a:r>
                      <a:endParaRPr lang="en-US" dirty="0"/>
                    </a:p>
                  </a:txBody>
                  <a:tcPr/>
                </a:tc>
              </a:tr>
              <a:tr h="5487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the method of Object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the method of Thread class</a:t>
                      </a:r>
                      <a:endParaRPr lang="en-US" dirty="0"/>
                    </a:p>
                  </a:txBody>
                  <a:tcPr/>
                </a:tc>
              </a:tr>
              <a:tr h="5487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the non-static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the static method</a:t>
                      </a:r>
                      <a:endParaRPr lang="en-US" dirty="0"/>
                    </a:p>
                  </a:txBody>
                  <a:tcPr/>
                </a:tc>
              </a:tr>
              <a:tr h="5487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the non-static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the static method</a:t>
                      </a:r>
                      <a:endParaRPr lang="en-US" dirty="0"/>
                    </a:p>
                  </a:txBody>
                  <a:tcPr/>
                </a:tc>
              </a:tr>
              <a:tr h="94717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should be notified by notify() or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 the specified amount of time, sleep is completed.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Thread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143000"/>
            <a:ext cx="88392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422" y="1828801"/>
            <a:ext cx="6585378" cy="398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6783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thread begins its life cycle in the new state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thread in this state is considered to be executing 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task.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Waiting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thread goes to waiting state for another thread to perform a task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Timed waiting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thread can enter the timed waiting state for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specified interval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Terminated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thread enters the terminated state when it completes 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task 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otherwise terminates.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multithreading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8458200" cy="4114800"/>
          </a:xfrm>
        </p:spPr>
        <p:txBody>
          <a:bodyPr/>
          <a:lstStyle/>
          <a:p>
            <a:pPr algn="just"/>
            <a:r>
              <a:rPr lang="en-US" sz="2800" dirty="0" smtClean="0"/>
              <a:t>Threads are lightweight than processes, it takes less time, less resource to create a thread. </a:t>
            </a:r>
          </a:p>
          <a:p>
            <a:pPr algn="just"/>
            <a:r>
              <a:rPr lang="en-US" sz="2800" dirty="0" smtClean="0"/>
              <a:t>Threads share their parent process data and code.</a:t>
            </a:r>
          </a:p>
          <a:p>
            <a:pPr algn="just"/>
            <a:r>
              <a:rPr lang="en-US" sz="2800" dirty="0" smtClean="0"/>
              <a:t>Context switching between threads is usually less expensive than between processes.</a:t>
            </a:r>
          </a:p>
          <a:p>
            <a:pPr algn="just"/>
            <a:r>
              <a:rPr lang="en-US" sz="2800" dirty="0" smtClean="0"/>
              <a:t>Thread intercommunication is relatively easy than process communication. </a:t>
            </a:r>
          </a:p>
          <a:p>
            <a:pPr algn="just"/>
            <a:r>
              <a:rPr lang="en-US" sz="2800" dirty="0" smtClean="0"/>
              <a:t>Better resource utilization.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Creating thread 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382000" cy="2057400"/>
          </a:xfrm>
        </p:spPr>
        <p:txBody>
          <a:bodyPr/>
          <a:lstStyle/>
          <a:p>
            <a:r>
              <a:rPr lang="en-US" dirty="0" smtClean="0"/>
              <a:t>A thread can be created in two ways: </a:t>
            </a:r>
          </a:p>
          <a:p>
            <a:pPr lvl="1"/>
            <a:r>
              <a:rPr lang="en-US" b="1" i="1" dirty="0" smtClean="0"/>
              <a:t>implementing </a:t>
            </a:r>
            <a:r>
              <a:rPr lang="en-US" b="1" i="1" dirty="0" err="1" smtClean="0"/>
              <a:t>Runnable</a:t>
            </a:r>
            <a:r>
              <a:rPr lang="en-US" b="1" i="1" dirty="0" smtClean="0"/>
              <a:t> interface. </a:t>
            </a:r>
          </a:p>
          <a:p>
            <a:pPr lvl="1"/>
            <a:r>
              <a:rPr lang="en-US" b="1" i="1" dirty="0" smtClean="0"/>
              <a:t>extending Thread class.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8465797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implementing </a:t>
            </a:r>
            <a:r>
              <a:rPr lang="en-US" b="1" i="1" dirty="0" err="1" smtClean="0"/>
              <a:t>Runnable</a:t>
            </a:r>
            <a:r>
              <a:rPr lang="en-US" b="1" i="1" dirty="0" smtClean="0"/>
              <a:t>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Runnable</a:t>
            </a:r>
            <a:r>
              <a:rPr lang="en-US" dirty="0" smtClean="0"/>
              <a:t> Interface Signature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public interface </a:t>
            </a:r>
            <a:r>
              <a:rPr lang="en-US" i="1" dirty="0" err="1" smtClean="0"/>
              <a:t>Runnable</a:t>
            </a:r>
            <a:r>
              <a:rPr lang="en-US" i="1" dirty="0" smtClean="0"/>
              <a:t> {</a:t>
            </a:r>
          </a:p>
          <a:p>
            <a:pPr>
              <a:buNone/>
            </a:pPr>
            <a:r>
              <a:rPr lang="en-US" i="1" dirty="0" smtClean="0"/>
              <a:t>		void run(); </a:t>
            </a:r>
          </a:p>
          <a:p>
            <a:pPr>
              <a:buNone/>
            </a:pPr>
            <a:r>
              <a:rPr lang="en-US" i="1" dirty="0" smtClean="0"/>
              <a:t>	}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sz="2400" dirty="0" smtClean="0"/>
              <a:t>Steps to create thread by implementing </a:t>
            </a:r>
            <a:r>
              <a:rPr lang="en-US" sz="2400" b="1" dirty="0" err="1" smtClean="0"/>
              <a:t>Runnable</a:t>
            </a:r>
            <a:r>
              <a:rPr lang="en-US" sz="2400" b="1" dirty="0" smtClean="0"/>
              <a:t> </a:t>
            </a:r>
          </a:p>
          <a:p>
            <a:r>
              <a:rPr lang="en-US" sz="2400" dirty="0" smtClean="0"/>
              <a:t>a class need to only implement a single method called </a:t>
            </a:r>
            <a:r>
              <a:rPr lang="en-US" sz="2400" b="1" dirty="0" smtClean="0"/>
              <a:t>run( ) </a:t>
            </a:r>
          </a:p>
          <a:p>
            <a:r>
              <a:rPr lang="en-US" sz="2400" dirty="0" smtClean="0"/>
              <a:t>thread can be created by any method (like main or constructor) with following steps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838200"/>
            <a:ext cx="8534400" cy="54864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dirty="0" smtClean="0"/>
              <a:t>Create object of class that implements run method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2.    Create thread by passing object current class that implements run method </a:t>
            </a:r>
          </a:p>
          <a:p>
            <a:pPr lvl="1"/>
            <a:r>
              <a:rPr lang="en-US" sz="2400" dirty="0" smtClean="0"/>
              <a:t>  Thread  t = new Thread ( </a:t>
            </a:r>
            <a:r>
              <a:rPr lang="en-US" sz="2400" dirty="0" err="1" smtClean="0"/>
              <a:t>Runnable_Obj</a:t>
            </a:r>
            <a:r>
              <a:rPr lang="en-US" sz="2400" dirty="0" smtClean="0"/>
              <a:t> )</a:t>
            </a:r>
          </a:p>
          <a:p>
            <a:pPr lvl="1"/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3.    Call start() method which in turn calls run method and starts thread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1727</Words>
  <Application>Microsoft Office PowerPoint</Application>
  <PresentationFormat>On-screen Show (4:3)</PresentationFormat>
  <Paragraphs>377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Custom Design</vt:lpstr>
      <vt:lpstr>Multi-threading</vt:lpstr>
      <vt:lpstr>Multi-threading</vt:lpstr>
      <vt:lpstr>Multithreading fundamentals.</vt:lpstr>
      <vt:lpstr>Life Cycle of Thread</vt:lpstr>
      <vt:lpstr>Slide 5</vt:lpstr>
      <vt:lpstr>Advantages of multithreading </vt:lpstr>
      <vt:lpstr> Creating thread .</vt:lpstr>
      <vt:lpstr>implementing Runnable interface</vt:lpstr>
      <vt:lpstr>Slide 9</vt:lpstr>
      <vt:lpstr>Slide 10</vt:lpstr>
      <vt:lpstr>Slide 11</vt:lpstr>
      <vt:lpstr>Slide 12</vt:lpstr>
      <vt:lpstr>Slide 13</vt:lpstr>
      <vt:lpstr>Creating Multiple threads</vt:lpstr>
      <vt:lpstr>Slide 15</vt:lpstr>
      <vt:lpstr>Slide 16</vt:lpstr>
      <vt:lpstr>Slide 17</vt:lpstr>
      <vt:lpstr>Cont..d</vt:lpstr>
      <vt:lpstr>Slide 19</vt:lpstr>
      <vt:lpstr>Using isAlive() and join</vt:lpstr>
      <vt:lpstr>Cont..d</vt:lpstr>
      <vt:lpstr>  Thread priorities. </vt:lpstr>
      <vt:lpstr>Cont..d</vt:lpstr>
      <vt:lpstr>Slide 24</vt:lpstr>
      <vt:lpstr>Slide 25</vt:lpstr>
      <vt:lpstr>Synchronization</vt:lpstr>
      <vt:lpstr>Contd…</vt:lpstr>
      <vt:lpstr>Slide 28</vt:lpstr>
      <vt:lpstr>Synchronized method </vt:lpstr>
      <vt:lpstr>Synchronized block </vt:lpstr>
      <vt:lpstr>Cont..d</vt:lpstr>
      <vt:lpstr>Inter-thread communication</vt:lpstr>
      <vt:lpstr>Cont..d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Rajatha</dc:creator>
  <cp:lastModifiedBy>Rajatha</cp:lastModifiedBy>
  <cp:revision>49</cp:revision>
  <dcterms:created xsi:type="dcterms:W3CDTF">2006-08-16T00:00:00Z</dcterms:created>
  <dcterms:modified xsi:type="dcterms:W3CDTF">2017-11-11T05:39:37Z</dcterms:modified>
</cp:coreProperties>
</file>