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92148-79AC-4C2C-B7CF-6396A49DB0B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F4635-BD26-454B-B2F2-AA5990A66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17EC-04B6-4011-BE90-65EAD78E6A8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4F0-4CF1-46B8-A597-25F18F546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87630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17EC-04B6-4011-BE90-65EAD78E6A8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4F0-4CF1-46B8-A597-25F18F546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17EC-04B6-4011-BE90-65EAD78E6A8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4F0-4CF1-46B8-A597-25F18F546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17EC-04B6-4011-BE90-65EAD78E6A8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A74F0-4CF1-46B8-A597-25F18F546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Enumerations, Auto boxing and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Chapter – 2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Cannot inherit another class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Cannot be super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automatic conversion of primitive data types into its equivalent Wrapper type is known as boxing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pposite </a:t>
            </a:r>
            <a:r>
              <a:rPr lang="en-US" dirty="0"/>
              <a:t>operation is known as </a:t>
            </a:r>
            <a:r>
              <a:rPr lang="en-US" dirty="0" err="1"/>
              <a:t>unboxing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dirty="0"/>
              <a:t>the new feature of Java5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Rajatha\Desktop\AutoBoxing_UnBox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917" y="3810000"/>
            <a:ext cx="4486683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181601"/>
          </a:xfrm>
        </p:spPr>
        <p:txBody>
          <a:bodyPr/>
          <a:lstStyle/>
          <a:p>
            <a:r>
              <a:rPr lang="en-US" i="1" dirty="0" smtClean="0"/>
              <a:t>Advantage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 need of conversion between primitives and Wrappers manually so less coding is required.</a:t>
            </a:r>
            <a:endParaRPr lang="en-US" dirty="0"/>
          </a:p>
        </p:txBody>
      </p:sp>
      <p:pic>
        <p:nvPicPr>
          <p:cNvPr id="2050" name="Picture 2" descr="C:\Users\Rajatha\Desktop\box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7490" y="2362200"/>
            <a:ext cx="4318110" cy="424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8991600" cy="39623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AutoBox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	Integer </a:t>
            </a:r>
            <a:r>
              <a:rPr lang="en-US" dirty="0" err="1" smtClean="0"/>
              <a:t>iob</a:t>
            </a:r>
            <a:r>
              <a:rPr lang="en-US" smtClean="0"/>
              <a:t> </a:t>
            </a:r>
            <a:r>
              <a:rPr lang="en-US" smtClean="0"/>
              <a:t>=100;     </a:t>
            </a:r>
            <a:r>
              <a:rPr lang="en-US" dirty="0" smtClean="0"/>
              <a:t>//</a:t>
            </a:r>
            <a:r>
              <a:rPr lang="en-US" dirty="0" err="1" smtClean="0"/>
              <a:t>autobox</a:t>
            </a:r>
            <a:r>
              <a:rPr lang="en-US" dirty="0" smtClean="0"/>
              <a:t> an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</a:t>
            </a:r>
            <a:r>
              <a:rPr lang="en-US" dirty="0" err="1" smtClean="0"/>
              <a:t>iob</a:t>
            </a:r>
            <a:r>
              <a:rPr lang="en-US" dirty="0" smtClean="0"/>
              <a:t>;                </a:t>
            </a:r>
            <a:r>
              <a:rPr lang="en-US" dirty="0" smtClean="0"/>
              <a:t>//auto –</a:t>
            </a:r>
            <a:r>
              <a:rPr lang="en-US" dirty="0" err="1" smtClean="0"/>
              <a:t>unbox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“ “ + </a:t>
            </a:r>
            <a:r>
              <a:rPr lang="en-US" dirty="0" err="1" smtClean="0"/>
              <a:t>iob</a:t>
            </a:r>
            <a:r>
              <a:rPr lang="en-US" dirty="0" smtClean="0"/>
              <a:t>); // </a:t>
            </a:r>
            <a:r>
              <a:rPr lang="en-US" sz="3000" dirty="0" smtClean="0"/>
              <a:t>displays 100 	100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}</a:t>
            </a: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105" y="3102588"/>
            <a:ext cx="8173095" cy="169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19812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Boxing: Box it in the object of Wrapper class using </a:t>
            </a:r>
            <a:r>
              <a:rPr lang="en-US" b="1" i="1" dirty="0" err="1" smtClean="0"/>
              <a:t>valueOf</a:t>
            </a:r>
            <a:r>
              <a:rPr lang="en-US" b="1" i="1" dirty="0" smtClean="0"/>
              <a:t>() method</a:t>
            </a:r>
          </a:p>
          <a:p>
            <a:r>
              <a:rPr lang="en-US" b="1" i="1" dirty="0" err="1" smtClean="0"/>
              <a:t>UnBoxing</a:t>
            </a:r>
            <a:r>
              <a:rPr lang="en-US" b="1" i="1" dirty="0" smtClean="0"/>
              <a:t>: Apply respective method and Unwrap to required type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267199"/>
          </a:xfrm>
        </p:spPr>
        <p:txBody>
          <a:bodyPr>
            <a:normAutofit/>
          </a:bodyPr>
          <a:lstStyle/>
          <a:p>
            <a:r>
              <a:rPr lang="en-US" dirty="0" smtClean="0"/>
              <a:t>Java annotations is a tag represents the </a:t>
            </a:r>
            <a:r>
              <a:rPr lang="en-US" i="1" dirty="0" smtClean="0"/>
              <a:t>metadata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attached with class, interface, method, or fields to indicate some additional </a:t>
            </a:r>
            <a:r>
              <a:rPr lang="en-US" dirty="0"/>
              <a:t>information which can be used by java compiler and JVM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Built-in Java Annotations</a:t>
            </a:r>
          </a:p>
          <a:p>
            <a:pPr lvl="1"/>
            <a:r>
              <a:rPr lang="en-US" dirty="0"/>
              <a:t>@Override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SuppressWarnings</a:t>
            </a:r>
            <a:endParaRPr lang="en-US" dirty="0"/>
          </a:p>
          <a:p>
            <a:pPr lvl="1"/>
            <a:r>
              <a:rPr lang="en-US" dirty="0"/>
              <a:t>@Deprecated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1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Animal{  </a:t>
            </a:r>
          </a:p>
          <a:p>
            <a:pPr>
              <a:buNone/>
            </a:pPr>
            <a:r>
              <a:rPr lang="en-US" b="1" dirty="0" smtClean="0"/>
              <a:t>	void</a:t>
            </a:r>
            <a:r>
              <a:rPr lang="en-US" dirty="0"/>
              <a:t> </a:t>
            </a:r>
            <a:r>
              <a:rPr lang="en-US" dirty="0" err="1"/>
              <a:t>eatSomething</a:t>
            </a:r>
            <a:r>
              <a:rPr lang="en-US" dirty="0" smtClean="0"/>
              <a:t>() { </a:t>
            </a:r>
            <a:r>
              <a:rPr lang="en-US" dirty="0" err="1" smtClean="0"/>
              <a:t>System.out.println</a:t>
            </a:r>
            <a:r>
              <a:rPr lang="en-US" dirty="0"/>
              <a:t>("eating something</a:t>
            </a:r>
            <a:r>
              <a:rPr lang="en-US" dirty="0" smtClean="0"/>
              <a:t>"); }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Dog </a:t>
            </a:r>
            <a:r>
              <a:rPr lang="en-US" b="1" dirty="0"/>
              <a:t>extends</a:t>
            </a:r>
            <a:r>
              <a:rPr lang="en-US" dirty="0"/>
              <a:t> Animal{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/>
              <a:t>Override  </a:t>
            </a:r>
          </a:p>
          <a:p>
            <a:pPr>
              <a:buNone/>
            </a:pPr>
            <a:r>
              <a:rPr lang="en-US" b="1" dirty="0" smtClean="0"/>
              <a:t>	void</a:t>
            </a:r>
            <a:r>
              <a:rPr lang="en-US" dirty="0"/>
              <a:t> </a:t>
            </a:r>
            <a:r>
              <a:rPr lang="en-US" dirty="0" err="1"/>
              <a:t>eatsomething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("eating </a:t>
            </a:r>
            <a:r>
              <a:rPr lang="en-US" dirty="0" smtClean="0"/>
              <a:t>foods");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TestAnnotation1{  </a:t>
            </a:r>
          </a:p>
          <a:p>
            <a:pPr>
              <a:buNone/>
            </a:pPr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>
              <a:buNone/>
            </a:pPr>
            <a:r>
              <a:rPr lang="en-US" dirty="0" smtClean="0"/>
              <a:t>		Animal</a:t>
            </a:r>
            <a:r>
              <a:rPr lang="en-US" dirty="0"/>
              <a:t> a=</a:t>
            </a:r>
            <a:r>
              <a:rPr lang="en-US" b="1" dirty="0"/>
              <a:t>new</a:t>
            </a:r>
            <a:r>
              <a:rPr lang="en-US" dirty="0"/>
              <a:t> Dog();  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a.eatSomething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Override</a:t>
            </a:r>
          </a:p>
          <a:p>
            <a:pPr lvl="1"/>
            <a:r>
              <a:rPr lang="en-US" dirty="0" smtClean="0"/>
              <a:t>@Override </a:t>
            </a:r>
            <a:r>
              <a:rPr lang="en-US" dirty="0"/>
              <a:t>annotation assures that the subclass method is overriding the parent class method. If it is not so, compile time error </a:t>
            </a:r>
            <a:r>
              <a:rPr lang="en-US" dirty="0" smtClean="0"/>
              <a:t>occurs.</a:t>
            </a:r>
          </a:p>
          <a:p>
            <a:pPr lvl="1"/>
            <a:r>
              <a:rPr lang="en-US" dirty="0" smtClean="0"/>
              <a:t>Sometimes</a:t>
            </a:r>
            <a:r>
              <a:rPr lang="en-US" dirty="0"/>
              <a:t>, we does the silly mistake such as spelling mistakes etc. So, it is better to mark @Override annotation that provides </a:t>
            </a:r>
            <a:r>
              <a:rPr lang="en-US" dirty="0" err="1"/>
              <a:t>assurity</a:t>
            </a:r>
            <a:r>
              <a:rPr lang="en-US" dirty="0"/>
              <a:t> that method is overridden.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Enumerations, Auto boxing and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3999"/>
          </a:xfrm>
        </p:spPr>
        <p:txBody>
          <a:bodyPr>
            <a:normAutofit/>
          </a:bodyPr>
          <a:lstStyle/>
          <a:p>
            <a:r>
              <a:rPr lang="en-US" dirty="0" smtClean="0"/>
              <a:t>Enumerations</a:t>
            </a:r>
          </a:p>
          <a:p>
            <a:r>
              <a:rPr lang="en-US" dirty="0" smtClean="0"/>
              <a:t>Java </a:t>
            </a:r>
            <a:r>
              <a:rPr lang="en-US" dirty="0"/>
              <a:t>Enumeration are class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The </a:t>
            </a:r>
            <a:r>
              <a:rPr lang="en-US" dirty="0"/>
              <a:t>Values() and </a:t>
            </a:r>
            <a:r>
              <a:rPr lang="en-US" dirty="0" err="1"/>
              <a:t>ValueOf</a:t>
            </a:r>
            <a:r>
              <a:rPr lang="en-US" dirty="0" smtClean="0"/>
              <a:t>() Methods</a:t>
            </a:r>
          </a:p>
          <a:p>
            <a:r>
              <a:rPr lang="en-US" dirty="0" smtClean="0"/>
              <a:t>Constructors, methods</a:t>
            </a:r>
            <a:r>
              <a:rPr lang="en-US" dirty="0"/>
              <a:t>, instance variables and </a:t>
            </a:r>
            <a:r>
              <a:rPr lang="en-US" dirty="0" smtClean="0"/>
              <a:t>enumerations</a:t>
            </a:r>
          </a:p>
          <a:p>
            <a:r>
              <a:rPr lang="en-US" dirty="0" smtClean="0"/>
              <a:t>Auto boxing</a:t>
            </a:r>
          </a:p>
          <a:p>
            <a:r>
              <a:rPr lang="en-US" dirty="0" smtClean="0"/>
              <a:t>Annotations </a:t>
            </a:r>
            <a:r>
              <a:rPr lang="en-US" dirty="0"/>
              <a:t>(metadata)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4958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solidFill>
                  <a:srgbClr val="FFC000"/>
                </a:solidFill>
              </a:rPr>
              <a:t>enum</a:t>
            </a:r>
            <a:r>
              <a:rPr lang="en-US" dirty="0" smtClean="0"/>
              <a:t> is a special class that define a set of constants.</a:t>
            </a:r>
          </a:p>
          <a:p>
            <a:r>
              <a:rPr lang="en-US" dirty="0" smtClean="0"/>
              <a:t>Variables of that type must be equal to one of the constant values that have been  predefined.</a:t>
            </a:r>
          </a:p>
          <a:p>
            <a:r>
              <a:rPr lang="en-US" dirty="0" smtClean="0"/>
              <a:t>Example: </a:t>
            </a:r>
          </a:p>
          <a:p>
            <a:pPr lvl="1">
              <a:buNone/>
            </a:pPr>
            <a:r>
              <a:rPr lang="en-US" dirty="0" smtClean="0"/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r>
              <a:rPr lang="en-US" dirty="0"/>
              <a:t> </a:t>
            </a:r>
            <a:r>
              <a:rPr lang="en-US" dirty="0" smtClean="0"/>
              <a:t>Direction { NORTH, SOUTH, EAST, WEST }</a:t>
            </a:r>
          </a:p>
          <a:p>
            <a:pPr lvl="1">
              <a:buNone/>
            </a:pPr>
            <a:r>
              <a:rPr lang="en-US" dirty="0" smtClean="0"/>
              <a:t>public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Triangle { . . . }</a:t>
            </a:r>
          </a:p>
          <a:p>
            <a:pPr lvl="1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5143500" y="4686301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819900" y="46101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6019800" y="4800601"/>
            <a:ext cx="381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0" y="5257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Enumeration Constant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8991600" cy="495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/>
              <a:t>E</a:t>
            </a:r>
            <a:r>
              <a:rPr lang="en-US" dirty="0" err="1" smtClean="0"/>
              <a:t>nums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Season</a:t>
            </a:r>
            <a:r>
              <a:rPr lang="en-US" dirty="0" smtClean="0"/>
              <a:t> </a:t>
            </a:r>
            <a:r>
              <a:rPr lang="en-US" b="1" dirty="0" smtClean="0"/>
              <a:t>{ </a:t>
            </a:r>
            <a:r>
              <a:rPr lang="en-US" sz="2300" b="1" dirty="0" smtClean="0">
                <a:solidFill>
                  <a:schemeClr val="tx2"/>
                </a:solidFill>
              </a:rPr>
              <a:t>SPRING , </a:t>
            </a:r>
            <a:r>
              <a:rPr lang="en-US" sz="2300" b="1" dirty="0" smtClean="0"/>
              <a:t>SUMMER , WINTER , FALL </a:t>
            </a:r>
            <a:r>
              <a:rPr lang="en-US" b="1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public static void main(String[ ] </a:t>
            </a:r>
            <a:r>
              <a:rPr lang="en-US" dirty="0" err="1" smtClean="0"/>
              <a:t>args</a:t>
            </a:r>
            <a:r>
              <a:rPr lang="en-US" dirty="0" smtClean="0"/>
              <a:t> 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Season</a:t>
            </a:r>
            <a:r>
              <a:rPr lang="en-US" dirty="0" smtClean="0"/>
              <a:t> </a:t>
            </a:r>
            <a:r>
              <a:rPr lang="en-US" dirty="0" err="1" smtClean="0"/>
              <a:t>favoriteseason</a:t>
            </a:r>
            <a:r>
              <a:rPr lang="en-US" dirty="0" smtClean="0"/>
              <a:t> = </a:t>
            </a:r>
            <a:r>
              <a:rPr lang="en-US" sz="3600" dirty="0"/>
              <a:t>S</a:t>
            </a:r>
            <a:r>
              <a:rPr lang="en-US" sz="3600" dirty="0" smtClean="0"/>
              <a:t>eason.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191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SPRING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4191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sym typeface="Wingdings"/>
              </a:rPr>
              <a:t>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8006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Math.PI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4191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AUTUMN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4114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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Class</a:t>
            </a:r>
          </a:p>
          <a:p>
            <a:pPr>
              <a:buNone/>
            </a:pP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>
                <a:solidFill>
                  <a:srgbClr val="FFC000"/>
                </a:solidFill>
              </a:rPr>
              <a:t>enum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Season</a:t>
            </a:r>
            <a:r>
              <a:rPr lang="en-US" dirty="0" smtClean="0"/>
              <a:t> {</a:t>
            </a:r>
            <a:r>
              <a:rPr lang="en-US" sz="2800" dirty="0" smtClean="0"/>
              <a:t>SPRING, SUMMER, FALL, WINTER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smtClean="0">
                <a:solidFill>
                  <a:srgbClr val="FFC00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Season2</a:t>
            </a: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/>
              <a:t>p</a:t>
            </a:r>
            <a:r>
              <a:rPr lang="en-US" dirty="0" smtClean="0"/>
              <a:t>ublic static final </a:t>
            </a:r>
            <a:r>
              <a:rPr lang="en-US" dirty="0" err="1" smtClean="0"/>
              <a:t>int</a:t>
            </a:r>
            <a:r>
              <a:rPr lang="en-US" dirty="0" smtClean="0"/>
              <a:t> SPRING =0;</a:t>
            </a:r>
          </a:p>
          <a:p>
            <a:pPr lvl="1">
              <a:buNone/>
            </a:pPr>
            <a:r>
              <a:rPr lang="en-US" dirty="0"/>
              <a:t>p</a:t>
            </a:r>
            <a:r>
              <a:rPr lang="en-US" dirty="0" smtClean="0"/>
              <a:t>ublic static final </a:t>
            </a:r>
            <a:r>
              <a:rPr lang="en-US" dirty="0" err="1" smtClean="0"/>
              <a:t>int</a:t>
            </a:r>
            <a:r>
              <a:rPr lang="en-US" dirty="0" smtClean="0"/>
              <a:t> SUMMER =1;</a:t>
            </a:r>
          </a:p>
          <a:p>
            <a:pPr lvl="1">
              <a:buNone/>
            </a:pPr>
            <a:r>
              <a:rPr lang="en-US" dirty="0"/>
              <a:t>p</a:t>
            </a:r>
            <a:r>
              <a:rPr lang="en-US" dirty="0" smtClean="0"/>
              <a:t>ublic static final </a:t>
            </a:r>
            <a:r>
              <a:rPr lang="en-US" dirty="0" err="1" smtClean="0"/>
              <a:t>int</a:t>
            </a:r>
            <a:r>
              <a:rPr lang="en-US" dirty="0" smtClean="0"/>
              <a:t> FALL=2;</a:t>
            </a:r>
          </a:p>
          <a:p>
            <a:pPr lvl="1">
              <a:buNone/>
            </a:pPr>
            <a:r>
              <a:rPr lang="en-US" dirty="0"/>
              <a:t>p</a:t>
            </a:r>
            <a:r>
              <a:rPr lang="en-US" dirty="0" smtClean="0"/>
              <a:t>ublic static final </a:t>
            </a:r>
            <a:r>
              <a:rPr lang="en-US" dirty="0" err="1" smtClean="0"/>
              <a:t>int</a:t>
            </a:r>
            <a:r>
              <a:rPr lang="en-US" dirty="0" smtClean="0"/>
              <a:t> WINTER =3;</a:t>
            </a: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5146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                    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                 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0                     1                      2                  3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2590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Java constants are spelled in all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upper-case letters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172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Enum</a:t>
            </a:r>
            <a:r>
              <a:rPr lang="en-US" dirty="0" smtClean="0">
                <a:solidFill>
                  <a:srgbClr val="FF0000"/>
                </a:solidFill>
              </a:rPr>
              <a:t> Constants are implicitly static and fina</a:t>
            </a:r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Enumeration are class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implements enumerations are class types.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can’t be instantiate using new, it otherwise acts much like other classes.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can have </a:t>
            </a:r>
          </a:p>
          <a:p>
            <a:pPr lvl="1"/>
            <a:r>
              <a:rPr lang="en-US" dirty="0" smtClean="0"/>
              <a:t>Constructor s</a:t>
            </a:r>
          </a:p>
          <a:p>
            <a:pPr lvl="1"/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 implement 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Values() and </a:t>
            </a:r>
            <a:r>
              <a:rPr lang="en-US" dirty="0" err="1" smtClean="0"/>
              <a:t>ValueOf</a:t>
            </a:r>
            <a:r>
              <a:rPr lang="en-US" dirty="0" smtClean="0"/>
              <a:t>()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15400" cy="5410199"/>
          </a:xfrm>
        </p:spPr>
        <p:txBody>
          <a:bodyPr>
            <a:normAutofit/>
          </a:bodyPr>
          <a:lstStyle/>
          <a:p>
            <a:r>
              <a:rPr lang="en-US" dirty="0" smtClean="0"/>
              <a:t>All enumerations automatically have two pre-defined methods: values( ) and </a:t>
            </a:r>
            <a:r>
              <a:rPr lang="en-US" dirty="0" err="1" smtClean="0"/>
              <a:t>valueOf</a:t>
            </a:r>
            <a:r>
              <a:rPr lang="en-US" dirty="0" smtClean="0"/>
              <a:t>( ).</a:t>
            </a:r>
          </a:p>
          <a:p>
            <a:r>
              <a:rPr lang="en-US" dirty="0" smtClean="0"/>
              <a:t>The general form:</a:t>
            </a:r>
          </a:p>
          <a:p>
            <a:pPr lvl="1">
              <a:buNone/>
            </a:pPr>
            <a:r>
              <a:rPr lang="en-US" dirty="0"/>
              <a:t>p</a:t>
            </a:r>
            <a:r>
              <a:rPr lang="en-US" dirty="0" smtClean="0"/>
              <a:t>ublic static </a:t>
            </a:r>
            <a:r>
              <a:rPr lang="en-US" i="1" dirty="0" err="1" smtClean="0"/>
              <a:t>enum_type</a:t>
            </a:r>
            <a:r>
              <a:rPr lang="en-US" i="1" dirty="0" smtClean="0"/>
              <a:t>[ ] </a:t>
            </a:r>
            <a:r>
              <a:rPr lang="en-US" dirty="0" smtClean="0"/>
              <a:t>values( )</a:t>
            </a:r>
          </a:p>
          <a:p>
            <a:pPr lvl="1">
              <a:buNone/>
            </a:pPr>
            <a:r>
              <a:rPr lang="en-US" dirty="0" smtClean="0"/>
              <a:t>public static </a:t>
            </a:r>
            <a:r>
              <a:rPr lang="en-US" i="1" dirty="0" err="1" smtClean="0"/>
              <a:t>enum_type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valueOf</a:t>
            </a:r>
            <a:r>
              <a:rPr lang="en-US" dirty="0" smtClean="0"/>
              <a:t>(</a:t>
            </a:r>
            <a:r>
              <a:rPr lang="en-US" i="1" dirty="0" smtClean="0"/>
              <a:t>String </a:t>
            </a:r>
            <a:r>
              <a:rPr lang="en-US" i="1" dirty="0" err="1" smtClean="0"/>
              <a:t>str</a:t>
            </a:r>
            <a:r>
              <a:rPr lang="en-US" dirty="0" smtClean="0"/>
              <a:t> )</a:t>
            </a:r>
          </a:p>
          <a:p>
            <a:pPr lvl="1">
              <a:buNone/>
            </a:pPr>
            <a:endParaRPr lang="en-US" dirty="0" smtClean="0"/>
          </a:p>
          <a:p>
            <a:pPr algn="just"/>
            <a:r>
              <a:rPr lang="en-US" sz="2800" dirty="0"/>
              <a:t>v</a:t>
            </a:r>
            <a:r>
              <a:rPr lang="en-US" sz="2800" dirty="0" smtClean="0"/>
              <a:t>alues( ): returns an array that contain a list of the enumeration constants.</a:t>
            </a:r>
          </a:p>
          <a:p>
            <a:pPr algn="just"/>
            <a:r>
              <a:rPr lang="en-US" sz="2800" dirty="0" err="1" smtClean="0"/>
              <a:t>valueOf</a:t>
            </a:r>
            <a:r>
              <a:rPr lang="en-US" sz="2800" dirty="0" smtClean="0"/>
              <a:t>(): method returns the enumeration constant  whose value corresponds to the string passed in </a:t>
            </a:r>
            <a:r>
              <a:rPr lang="en-US" sz="2800" i="1" dirty="0" err="1" smtClean="0"/>
              <a:t>str</a:t>
            </a:r>
            <a:endParaRPr lang="en-US" sz="2800" i="1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i="1" dirty="0" smtClean="0"/>
              <a:t>Directions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smtClean="0"/>
              <a:t>NORTH, SOUTH,WEST, EAST </a:t>
            </a:r>
            <a:r>
              <a:rPr lang="en-US" dirty="0"/>
              <a:t>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class enum1 </a:t>
            </a:r>
            <a:r>
              <a:rPr lang="en-US" dirty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Directions d;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System.out.println</a:t>
            </a:r>
            <a:r>
              <a:rPr lang="en-US" dirty="0"/>
              <a:t>(" Here are lists </a:t>
            </a:r>
            <a:r>
              <a:rPr lang="en-US" dirty="0" err="1" smtClean="0"/>
              <a:t>ofconstants</a:t>
            </a:r>
            <a:r>
              <a:rPr lang="en-US" dirty="0"/>
              <a:t>");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Directions all[] </a:t>
            </a:r>
            <a:r>
              <a:rPr lang="en-US" dirty="0">
                <a:solidFill>
                  <a:srgbClr val="00B0F0"/>
                </a:solidFill>
              </a:rPr>
              <a:t>= </a:t>
            </a:r>
            <a:r>
              <a:rPr lang="en-US" dirty="0" err="1" smtClean="0">
                <a:solidFill>
                  <a:srgbClr val="00B0F0"/>
                </a:solidFill>
              </a:rPr>
              <a:t>Directions.</a:t>
            </a:r>
            <a:r>
              <a:rPr lang="en-US" dirty="0" err="1" smtClean="0">
                <a:solidFill>
                  <a:srgbClr val="FF0000"/>
                </a:solidFill>
              </a:rPr>
              <a:t>values</a:t>
            </a:r>
            <a:r>
              <a:rPr lang="en-US" dirty="0">
                <a:solidFill>
                  <a:srgbClr val="00B0F0"/>
                </a:solidFill>
              </a:rPr>
              <a:t>(); 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for (Directions </a:t>
            </a:r>
            <a:r>
              <a:rPr lang="en-US" dirty="0"/>
              <a:t>a: </a:t>
            </a:r>
            <a:r>
              <a:rPr lang="en-US" dirty="0" smtClean="0"/>
              <a:t>all)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(a</a:t>
            </a:r>
            <a:r>
              <a:rPr lang="en-US" dirty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d </a:t>
            </a:r>
            <a:r>
              <a:rPr lang="en-US" dirty="0">
                <a:solidFill>
                  <a:srgbClr val="00B0F0"/>
                </a:solidFill>
              </a:rPr>
              <a:t>= </a:t>
            </a:r>
            <a:r>
              <a:rPr lang="en-US" dirty="0" err="1" smtClean="0">
                <a:solidFill>
                  <a:srgbClr val="00B0F0"/>
                </a:solidFill>
              </a:rPr>
              <a:t>Directions.</a:t>
            </a:r>
            <a:r>
              <a:rPr lang="en-US" dirty="0" err="1" smtClean="0">
                <a:solidFill>
                  <a:srgbClr val="FF0000"/>
                </a:solidFill>
              </a:rPr>
              <a:t>valueOf</a:t>
            </a:r>
            <a:r>
              <a:rPr lang="en-US" dirty="0" smtClean="0">
                <a:solidFill>
                  <a:srgbClr val="00B0F0"/>
                </a:solidFill>
              </a:rPr>
              <a:t>(“SOUTH"); 	</a:t>
            </a:r>
            <a:r>
              <a:rPr lang="en-US" dirty="0" smtClean="0"/>
              <a:t>		    	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System.out.println</a:t>
            </a:r>
            <a:r>
              <a:rPr lang="en-US" dirty="0"/>
              <a:t>("Value is:" + </a:t>
            </a:r>
            <a:r>
              <a:rPr lang="en-US" dirty="0" smtClean="0"/>
              <a:t>d);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Constructors, methods, instance variables and 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71499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/>
              <a:t>enum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Car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err="1" smtClean="0">
                <a:solidFill>
                  <a:srgbClr val="00B0F0"/>
                </a:solidFill>
              </a:rPr>
              <a:t>lamborghini</a:t>
            </a:r>
            <a:r>
              <a:rPr lang="en-US" dirty="0" smtClean="0">
                <a:solidFill>
                  <a:srgbClr val="00B0F0"/>
                </a:solidFill>
              </a:rPr>
              <a:t>(900</a:t>
            </a:r>
            <a:r>
              <a:rPr lang="en-US" dirty="0">
                <a:solidFill>
                  <a:srgbClr val="00B0F0"/>
                </a:solidFill>
              </a:rPr>
              <a:t>),</a:t>
            </a:r>
            <a:r>
              <a:rPr lang="en-US" dirty="0" err="1" smtClean="0">
                <a:solidFill>
                  <a:srgbClr val="00B0F0"/>
                </a:solidFill>
              </a:rPr>
              <a:t>tata</a:t>
            </a:r>
            <a:r>
              <a:rPr lang="en-US" dirty="0">
                <a:solidFill>
                  <a:srgbClr val="00B0F0"/>
                </a:solidFill>
              </a:rPr>
              <a:t>(2),</a:t>
            </a:r>
            <a:r>
              <a:rPr lang="en-US" dirty="0" err="1" smtClean="0">
                <a:solidFill>
                  <a:srgbClr val="00B0F0"/>
                </a:solidFill>
              </a:rPr>
              <a:t>audi</a:t>
            </a:r>
            <a:r>
              <a:rPr lang="en-US" dirty="0">
                <a:solidFill>
                  <a:srgbClr val="00B0F0"/>
                </a:solidFill>
              </a:rPr>
              <a:t>(50),</a:t>
            </a:r>
            <a:r>
              <a:rPr lang="en-US" dirty="0" smtClean="0">
                <a:solidFill>
                  <a:srgbClr val="00B0F0"/>
                </a:solidFill>
              </a:rPr>
              <a:t>fiat</a:t>
            </a:r>
            <a:r>
              <a:rPr lang="en-US" dirty="0">
                <a:solidFill>
                  <a:srgbClr val="00B0F0"/>
                </a:solidFill>
              </a:rPr>
              <a:t>(15),</a:t>
            </a:r>
            <a:r>
              <a:rPr lang="en-US" dirty="0" err="1" smtClean="0">
                <a:solidFill>
                  <a:srgbClr val="00B0F0"/>
                </a:solidFill>
              </a:rPr>
              <a:t>honda</a:t>
            </a:r>
            <a:r>
              <a:rPr lang="en-US" dirty="0">
                <a:solidFill>
                  <a:srgbClr val="00B0F0"/>
                </a:solidFill>
              </a:rPr>
              <a:t>(12</a:t>
            </a:r>
            <a:r>
              <a:rPr lang="en-US" dirty="0" smtClean="0">
                <a:solidFill>
                  <a:srgbClr val="00B0F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private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price;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C000"/>
                </a:solidFill>
              </a:rPr>
              <a:t>Car(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p</a:t>
            </a:r>
            <a:r>
              <a:rPr lang="en-US" dirty="0">
                <a:solidFill>
                  <a:srgbClr val="FFC000"/>
                </a:solidFill>
              </a:rPr>
              <a:t>)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{</a:t>
            </a:r>
            <a:r>
              <a:rPr lang="en-US" dirty="0" smtClean="0">
                <a:solidFill>
                  <a:srgbClr val="FFC000"/>
                </a:solidFill>
              </a:rPr>
              <a:t> price 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 smtClean="0">
                <a:solidFill>
                  <a:srgbClr val="FFC000"/>
                </a:solidFill>
              </a:rPr>
              <a:t> p</a:t>
            </a:r>
            <a:r>
              <a:rPr lang="en-US" dirty="0">
                <a:solidFill>
                  <a:srgbClr val="FFC000"/>
                </a:solidFill>
              </a:rPr>
              <a:t>;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}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92D050"/>
                </a:solidFill>
              </a:rPr>
              <a:t>int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getPrice</a:t>
            </a:r>
            <a:r>
              <a:rPr lang="en-US" dirty="0">
                <a:solidFill>
                  <a:srgbClr val="92D050"/>
                </a:solidFill>
              </a:rPr>
              <a:t>()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{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return</a:t>
            </a:r>
            <a:r>
              <a:rPr lang="en-US" dirty="0" smtClean="0">
                <a:solidFill>
                  <a:srgbClr val="92D050"/>
                </a:solidFill>
              </a:rPr>
              <a:t> price</a:t>
            </a:r>
            <a:r>
              <a:rPr lang="en-US" dirty="0">
                <a:solidFill>
                  <a:srgbClr val="92D050"/>
                </a:solidFill>
              </a:rPr>
              <a:t>;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public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/>
              <a:t>static</a:t>
            </a:r>
            <a:r>
              <a:rPr lang="en-US" dirty="0" smtClean="0"/>
              <a:t> </a:t>
            </a:r>
            <a:r>
              <a:rPr lang="en-US" dirty="0"/>
              <a:t>void</a:t>
            </a:r>
            <a:r>
              <a:rPr lang="en-US" dirty="0" smtClean="0"/>
              <a:t> main</a:t>
            </a:r>
            <a:r>
              <a:rPr lang="en-US" dirty="0"/>
              <a:t>(String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System.out.</a:t>
            </a:r>
            <a:r>
              <a:rPr lang="en-US" dirty="0" err="1" smtClean="0"/>
              <a:t>println</a:t>
            </a:r>
            <a:r>
              <a:rPr lang="en-US" dirty="0"/>
              <a:t>("All car prices:");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/>
              <a:t>(Car</a:t>
            </a:r>
            <a:r>
              <a:rPr lang="en-US" dirty="0" smtClean="0"/>
              <a:t> c 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/>
              <a:t>Car.</a:t>
            </a:r>
            <a:r>
              <a:rPr lang="en-US" dirty="0" err="1" smtClean="0"/>
              <a:t>values</a:t>
            </a:r>
            <a:r>
              <a:rPr lang="en-US" dirty="0"/>
              <a:t>())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</a:t>
            </a:r>
            <a:r>
              <a:rPr lang="en-US" dirty="0" smtClean="0"/>
              <a:t> c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/>
              <a:t>" costs "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/>
              <a:t>.</a:t>
            </a:r>
            <a:r>
              <a:rPr lang="en-US" dirty="0" err="1" smtClean="0"/>
              <a:t>getPrice</a:t>
            </a:r>
            <a:r>
              <a:rPr lang="en-US" dirty="0"/>
              <a:t>()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/>
              <a:t>" thousand </a:t>
            </a:r>
            <a:r>
              <a:rPr lang="en-US" dirty="0" smtClean="0"/>
              <a:t>	dollars</a:t>
            </a:r>
            <a:r>
              <a:rPr lang="en-US" dirty="0"/>
              <a:t>.");</a:t>
            </a: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542</Words>
  <Application>Microsoft Office PowerPoint</Application>
  <PresentationFormat>On-screen Show (4:3)</PresentationFormat>
  <Paragraphs>140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Enumerations, Auto boxing and Annotations</vt:lpstr>
      <vt:lpstr>Enumerations, Auto boxing and Annotations</vt:lpstr>
      <vt:lpstr>Enumerations</vt:lpstr>
      <vt:lpstr>Enumerations</vt:lpstr>
      <vt:lpstr>ENUMERATIONS</vt:lpstr>
      <vt:lpstr>Java Enumeration are class types</vt:lpstr>
      <vt:lpstr>The Values() and ValueOf() Methods</vt:lpstr>
      <vt:lpstr>Cont..d</vt:lpstr>
      <vt:lpstr>Constructors, methods, instance variables and enumerations</vt:lpstr>
      <vt:lpstr>Cont..d</vt:lpstr>
      <vt:lpstr>Autoboxing</vt:lpstr>
      <vt:lpstr>Cont..d</vt:lpstr>
      <vt:lpstr>Cont..d</vt:lpstr>
      <vt:lpstr>Slide 14</vt:lpstr>
      <vt:lpstr>Annotations</vt:lpstr>
      <vt:lpstr>Creating Annotations</vt:lpstr>
      <vt:lpstr>Cont..d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Rajatha</dc:creator>
  <cp:lastModifiedBy>Rajatha</cp:lastModifiedBy>
  <cp:revision>67</cp:revision>
  <dcterms:created xsi:type="dcterms:W3CDTF">2017-10-29T06:21:05Z</dcterms:created>
  <dcterms:modified xsi:type="dcterms:W3CDTF">2017-11-13T09:21:30Z</dcterms:modified>
</cp:coreProperties>
</file>