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4" r:id="rId16"/>
    <p:sldId id="270" r:id="rId17"/>
    <p:sldId id="271" r:id="rId18"/>
    <p:sldId id="272" r:id="rId19"/>
    <p:sldId id="273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44562"/>
          </a:xfrm>
          <a:prstGeom prst="rect">
            <a:avLst/>
          </a:prstGeom>
          <a:solidFill>
            <a:srgbClr val="00B0F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Socket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915400" cy="57912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 socket identifies an endpoint in a network. 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Socket allows a single computer to serve many different clients at once. 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 server process is said to ―listen‖ to a port until a client connects to it. 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 server is allowed to accept multiple clients connected to the same port number. 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Socket communication takes place via a protocol. </a:t>
            </a:r>
          </a:p>
          <a:p>
            <a:pPr marL="457200" indent="-457200">
              <a:buAutoNum type="alphaUcPeriod"/>
            </a:pPr>
            <a:r>
              <a:rPr lang="en-US" sz="2400" b="1" dirty="0" smtClean="0"/>
              <a:t>Internet Protocol (IP) - </a:t>
            </a:r>
            <a:r>
              <a:rPr lang="en-US" sz="2400" i="1" dirty="0" smtClean="0"/>
              <a:t>- is a low-level routing protocol. </a:t>
            </a:r>
            <a:endParaRPr lang="en-US" sz="2400" b="1" dirty="0" smtClean="0"/>
          </a:p>
          <a:p>
            <a:pPr marL="857250" lvl="1" indent="-457200"/>
            <a:r>
              <a:rPr lang="en-US" sz="2000" dirty="0" smtClean="0"/>
              <a:t>breaks data into small packets and sends them to an address across a network.</a:t>
            </a:r>
          </a:p>
          <a:p>
            <a:pPr marL="457200" indent="-457200">
              <a:buAutoNum type="alphaUcPeriod"/>
            </a:pPr>
            <a:r>
              <a:rPr lang="en-US" sz="2400" b="1" dirty="0" smtClean="0"/>
              <a:t>Transmission Control Protocol (TCP)  </a:t>
            </a:r>
            <a:r>
              <a:rPr lang="en-US" sz="2400" b="1" i="1" dirty="0" smtClean="0"/>
              <a:t>- </a:t>
            </a:r>
            <a:r>
              <a:rPr lang="en-US" sz="2400" i="1" dirty="0" smtClean="0"/>
              <a:t>is a higher-level protocol</a:t>
            </a:r>
            <a:r>
              <a:rPr lang="en-US" sz="2400" b="1" i="1" dirty="0" smtClean="0"/>
              <a:t>. </a:t>
            </a:r>
          </a:p>
          <a:p>
            <a:pPr marL="457200" indent="-457200">
              <a:buAutoNum type="alphaUcPeriod"/>
            </a:pPr>
            <a:r>
              <a:rPr lang="en-US" sz="2400" b="1" dirty="0" smtClean="0"/>
              <a:t>User Datagram Protocol (UDP)-</a:t>
            </a:r>
            <a:r>
              <a:rPr lang="en-US" sz="2400" dirty="0" smtClean="0"/>
              <a:t>support fast, connectionless, unreliable transport of packets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Socket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8991600" cy="55626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TCP/IP reserves the lower 1,024 ports for specific protocols. Many of these will seem familiar to you if you have spent any time surfing the Internet.</a:t>
            </a:r>
          </a:p>
          <a:p>
            <a:r>
              <a:rPr lang="en-US" sz="2800" b="1" dirty="0" smtClean="0"/>
              <a:t>Socket Class</a:t>
            </a:r>
          </a:p>
          <a:p>
            <a:r>
              <a:rPr lang="en-US" sz="2800" dirty="0" smtClean="0"/>
              <a:t>TCP/IP sockets are used to implement reliable connections between hosts on the Internet. </a:t>
            </a:r>
          </a:p>
          <a:p>
            <a:r>
              <a:rPr lang="en-US" sz="2800" dirty="0" smtClean="0"/>
              <a:t>There are two kinds of TCP sockets in Java</a:t>
            </a:r>
          </a:p>
          <a:p>
            <a:pPr lvl="1"/>
            <a:r>
              <a:rPr lang="en-US" sz="2400" dirty="0" smtClean="0"/>
              <a:t>The </a:t>
            </a:r>
            <a:r>
              <a:rPr lang="en-US" sz="2400" dirty="0" err="1" smtClean="0"/>
              <a:t>ServerSocket</a:t>
            </a:r>
            <a:r>
              <a:rPr lang="en-US" sz="2400" dirty="0" smtClean="0"/>
              <a:t> class is for servers. It is designed to be a “listener,” which waits for clients to connect before doing anything. </a:t>
            </a:r>
          </a:p>
          <a:p>
            <a:pPr lvl="1"/>
            <a:r>
              <a:rPr lang="en-US" sz="2400" dirty="0" smtClean="0"/>
              <a:t>The Socket class is for clients. It is designed to connect to server sockets and initiate protocol exchanges.  </a:t>
            </a:r>
            <a:endParaRPr lang="en-US" sz="2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143125"/>
            <a:ext cx="9296400" cy="227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762000" y="1143000"/>
            <a:ext cx="7848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The creation of a Socket object establishes a connection between the client and server. 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14400" y="1600200"/>
            <a:ext cx="7696200" cy="50593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1143000" y="1066800"/>
            <a:ext cx="7086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Socket defines several instance methods. 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URL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52212" y="1524000"/>
            <a:ext cx="7977388" cy="1895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381000" y="3648670"/>
            <a:ext cx="87630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modern Internet is not about the older protocols such as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whois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finger, and 	FTP. It is about WWW, the World Wide Web. </a:t>
            </a:r>
          </a:p>
          <a:p>
            <a:pPr marL="457200" indent="-457200">
              <a:buAutoNum type="arabicPeriod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2. The Uniform Resource Locator (URL) uniquely identify on the Internet. </a:t>
            </a: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3. All URLs share the same basic format, although some variation is allowed. </a:t>
            </a: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4. A URL specification is based on four components.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354" y="2414587"/>
            <a:ext cx="7453646" cy="32065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URL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534400" cy="5257800"/>
          </a:xfrm>
        </p:spPr>
        <p:txBody>
          <a:bodyPr>
            <a:normAutofit lnSpcReduction="10000"/>
          </a:bodyPr>
          <a:lstStyle/>
          <a:p>
            <a:pPr marL="514350" indent="-514350">
              <a:buAutoNum type="alphaUcPeriod"/>
            </a:pPr>
            <a:r>
              <a:rPr lang="en-US" sz="2800" b="1" dirty="0" smtClean="0"/>
              <a:t>The first is the protocol to use: </a:t>
            </a:r>
          </a:p>
          <a:p>
            <a:pPr marL="914400" lvl="1" indent="-514350">
              <a:buNone/>
            </a:pPr>
            <a:r>
              <a:rPr lang="en-US" sz="2400" dirty="0" smtClean="0"/>
              <a:t>Separated from the rest of the locator by a colon (:). </a:t>
            </a:r>
          </a:p>
          <a:p>
            <a:pPr lvl="1">
              <a:buNone/>
            </a:pPr>
            <a:r>
              <a:rPr lang="en-US" sz="2400" dirty="0" smtClean="0"/>
              <a:t>Common protocols are HTTP, FTP, gopher, and file.  </a:t>
            </a:r>
          </a:p>
          <a:p>
            <a:pPr>
              <a:buNone/>
            </a:pPr>
            <a:r>
              <a:rPr lang="en-US" b="1" i="1" dirty="0" smtClean="0"/>
              <a:t>		http://www.google.com/</a:t>
            </a:r>
          </a:p>
          <a:p>
            <a:pPr>
              <a:buNone/>
            </a:pPr>
            <a:r>
              <a:rPr lang="en-US" b="1" i="1" dirty="0" smtClean="0"/>
              <a:t>		ftp//.... </a:t>
            </a:r>
          </a:p>
          <a:p>
            <a:pPr>
              <a:buNone/>
            </a:pPr>
            <a:r>
              <a:rPr lang="en-US" b="1" dirty="0" smtClean="0"/>
              <a:t>B. </a:t>
            </a:r>
            <a:r>
              <a:rPr lang="en-US" sz="3000" b="1" dirty="0" smtClean="0"/>
              <a:t>The second component is the host name or IP address of the host to use</a:t>
            </a:r>
            <a:r>
              <a:rPr lang="en-US" b="1" dirty="0" smtClean="0"/>
              <a:t>; </a:t>
            </a:r>
          </a:p>
          <a:p>
            <a:pPr lvl="1"/>
            <a:r>
              <a:rPr lang="en-US" sz="2400" dirty="0" smtClean="0"/>
              <a:t>Delimited on left by (//) and on the right by (/) or optionally a colon (:).  </a:t>
            </a:r>
          </a:p>
          <a:p>
            <a:pPr>
              <a:buNone/>
            </a:pPr>
            <a:r>
              <a:rPr lang="en-US" i="1" dirty="0" smtClean="0"/>
              <a:t>	h t </a:t>
            </a:r>
            <a:r>
              <a:rPr lang="en-US" i="1" dirty="0" err="1" smtClean="0"/>
              <a:t>t</a:t>
            </a:r>
            <a:r>
              <a:rPr lang="en-US" i="1" dirty="0" smtClean="0"/>
              <a:t> p:</a:t>
            </a:r>
            <a:r>
              <a:rPr lang="en-US" b="1" i="1" dirty="0" smtClean="0"/>
              <a:t>//www.google.com:80/index.html </a:t>
            </a:r>
          </a:p>
          <a:p>
            <a:pPr>
              <a:buNone/>
            </a:pPr>
            <a:r>
              <a:rPr lang="en-US" i="1" dirty="0" smtClean="0"/>
              <a:t>	h t </a:t>
            </a:r>
            <a:r>
              <a:rPr lang="en-US" i="1" dirty="0" err="1" smtClean="0"/>
              <a:t>t</a:t>
            </a:r>
            <a:r>
              <a:rPr lang="en-US" i="1" dirty="0" smtClean="0"/>
              <a:t> p:</a:t>
            </a:r>
            <a:r>
              <a:rPr lang="en-US" b="1" i="1" dirty="0" smtClean="0"/>
              <a:t>//www.google.com/index.html 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URL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610600" cy="5410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b="1" dirty="0" smtClean="0"/>
              <a:t>C. The third component, the port number (optional),</a:t>
            </a:r>
          </a:p>
          <a:p>
            <a:pPr lvl="1"/>
            <a:r>
              <a:rPr lang="en-US" sz="2400" dirty="0" smtClean="0"/>
              <a:t>Delimited on left after host name by (:) and on the right by (/). </a:t>
            </a:r>
          </a:p>
          <a:p>
            <a:pPr lvl="1"/>
            <a:r>
              <a:rPr lang="en-US" sz="2400" dirty="0" smtClean="0"/>
              <a:t>It defaults to port 80, the predefined HTTP port; thus, “:80” is redundant.  </a:t>
            </a:r>
          </a:p>
          <a:p>
            <a:pPr>
              <a:buNone/>
            </a:pPr>
            <a:r>
              <a:rPr lang="en-US" sz="2800" b="1" dirty="0" smtClean="0"/>
              <a:t>D. The fourth part is the actual file path. </a:t>
            </a:r>
          </a:p>
          <a:p>
            <a:pPr lvl="1"/>
            <a:r>
              <a:rPr lang="en-US" sz="2400" dirty="0" smtClean="0"/>
              <a:t>Most HTTP servers will append a file named index.html </a:t>
            </a:r>
            <a:endParaRPr lang="en-US" sz="24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URLConnection</a:t>
            </a:r>
            <a:r>
              <a:rPr lang="en-US" dirty="0" smtClean="0"/>
              <a:t>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10600" cy="5486400"/>
          </a:xfrm>
        </p:spPr>
        <p:txBody>
          <a:bodyPr>
            <a:normAutofit/>
          </a:bodyPr>
          <a:lstStyle/>
          <a:p>
            <a:pPr algn="just"/>
            <a:r>
              <a:rPr lang="en-US" sz="2400" dirty="0" smtClean="0"/>
              <a:t>URL-Connection is an abstract class that encapsulates a URL-based connection.</a:t>
            </a:r>
          </a:p>
          <a:p>
            <a:pPr algn="just"/>
            <a:r>
              <a:rPr lang="en-US" sz="2400" dirty="0" smtClean="0"/>
              <a:t>Once you make a connection to a remote server, you can use </a:t>
            </a:r>
            <a:r>
              <a:rPr lang="en-US" sz="2400" dirty="0" err="1" smtClean="0"/>
              <a:t>URLConnection</a:t>
            </a:r>
            <a:r>
              <a:rPr lang="en-US" sz="2400" dirty="0" smtClean="0"/>
              <a:t> to inspect the properties of the remote object before actually transporting it locally. </a:t>
            </a:r>
          </a:p>
          <a:p>
            <a:pPr algn="just"/>
            <a:r>
              <a:rPr lang="en-US" sz="2400" dirty="0" smtClean="0"/>
              <a:t>These attributes are  exposed by the HTTP protocol specification and, as such, only make  sense for URL objects that are using the HTTP protocol.</a:t>
            </a:r>
          </a:p>
          <a:p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4267201"/>
            <a:ext cx="67056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</a:t>
            </a:r>
            <a:r>
              <a:rPr lang="en-US" dirty="0" err="1" smtClean="0"/>
              <a:t>HttpURLConnection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5410200"/>
          </a:xfrm>
        </p:spPr>
        <p:txBody>
          <a:bodyPr/>
          <a:lstStyle/>
          <a:p>
            <a:r>
              <a:rPr lang="en-US" dirty="0" smtClean="0"/>
              <a:t>Java provides a subclass of </a:t>
            </a:r>
            <a:r>
              <a:rPr lang="en-US" dirty="0" err="1" smtClean="0"/>
              <a:t>URLConnection</a:t>
            </a:r>
            <a:r>
              <a:rPr lang="en-US" dirty="0" smtClean="0"/>
              <a:t> that provides support for HTTP connections. This class is called </a:t>
            </a:r>
            <a:r>
              <a:rPr lang="en-US" dirty="0" err="1" smtClean="0"/>
              <a:t>HttpURLConnection</a:t>
            </a:r>
            <a:r>
              <a:rPr lang="en-US" dirty="0" smtClean="0"/>
              <a:t>. </a:t>
            </a:r>
          </a:p>
          <a:p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3447" y="2318105"/>
            <a:ext cx="7754753" cy="46160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Networking with java.net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Networking fundamentals</a:t>
            </a:r>
          </a:p>
          <a:p>
            <a:r>
              <a:rPr lang="en-US" dirty="0" smtClean="0"/>
              <a:t>The Networking classes and Interfaces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InetAddressclass</a:t>
            </a:r>
            <a:endParaRPr lang="en-US" dirty="0" smtClean="0"/>
          </a:p>
          <a:p>
            <a:r>
              <a:rPr lang="en-US" dirty="0" smtClean="0"/>
              <a:t>The Socket Class</a:t>
            </a:r>
          </a:p>
          <a:p>
            <a:r>
              <a:rPr lang="en-US" dirty="0" smtClean="0"/>
              <a:t>The URL class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URLConnection</a:t>
            </a:r>
            <a:r>
              <a:rPr lang="en-US" dirty="0" smtClean="0"/>
              <a:t> Class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HttpURLConnection</a:t>
            </a:r>
            <a:r>
              <a:rPr lang="en-US" dirty="0" smtClean="0"/>
              <a:t> Class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Networking Fundamentals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>
            <a:normAutofit/>
          </a:bodyPr>
          <a:lstStyle/>
          <a:p>
            <a:r>
              <a:rPr lang="en-US" dirty="0" smtClean="0"/>
              <a:t>Socket</a:t>
            </a:r>
          </a:p>
          <a:p>
            <a:pPr lvl="1"/>
            <a:r>
              <a:rPr lang="en-US" dirty="0" smtClean="0"/>
              <a:t>A socket identifies an endpoint in a network. </a:t>
            </a:r>
          </a:p>
          <a:p>
            <a:r>
              <a:rPr lang="en-US" dirty="0" smtClean="0"/>
              <a:t>Protocol</a:t>
            </a:r>
          </a:p>
          <a:p>
            <a:pPr lvl="1"/>
            <a:r>
              <a:rPr lang="en-US" dirty="0" smtClean="0"/>
              <a:t>It is a program </a:t>
            </a:r>
          </a:p>
          <a:p>
            <a:pPr lvl="1"/>
            <a:r>
              <a:rPr lang="en-US" dirty="0" smtClean="0"/>
              <a:t>It represents </a:t>
            </a:r>
            <a:r>
              <a:rPr lang="en-US" dirty="0" err="1" smtClean="0"/>
              <a:t>highlevel</a:t>
            </a:r>
            <a:r>
              <a:rPr lang="en-US" dirty="0" smtClean="0"/>
              <a:t> data in the form of its equivalent machine level data and is responsible for transmitting this data from one domain to another domain.</a:t>
            </a:r>
          </a:p>
          <a:p>
            <a:r>
              <a:rPr lang="en-US" dirty="0" smtClean="0"/>
              <a:t>Internet Address</a:t>
            </a:r>
          </a:p>
          <a:p>
            <a:pPr lvl="1"/>
            <a:r>
              <a:rPr lang="en-US" dirty="0" smtClean="0"/>
              <a:t>Is a number that uniquely identifies each computer on the Net.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Networking Fundamentals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4864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Port </a:t>
            </a:r>
          </a:p>
          <a:p>
            <a:pPr lvl="1" algn="just"/>
            <a:r>
              <a:rPr lang="en-US" sz="2400" dirty="0" smtClean="0"/>
              <a:t>The port number is used to uniquely identify different applications. It acts as a communication endpoint between applications.</a:t>
            </a:r>
          </a:p>
          <a:p>
            <a:pPr lvl="1" algn="just"/>
            <a:r>
              <a:rPr lang="en-US" sz="2400" dirty="0" smtClean="0"/>
              <a:t>The port number is associated with the IP address for communication between two applications.</a:t>
            </a:r>
          </a:p>
          <a:p>
            <a:pPr lvl="1" algn="just">
              <a:buNone/>
            </a:pPr>
            <a:endParaRPr lang="en-US" sz="2400" dirty="0" smtClean="0"/>
          </a:p>
          <a:p>
            <a:r>
              <a:rPr lang="en-US" dirty="0" smtClean="0"/>
              <a:t>Protocol classification</a:t>
            </a:r>
          </a:p>
          <a:p>
            <a:pPr lvl="1"/>
            <a:r>
              <a:rPr lang="en-US" sz="2400" dirty="0" smtClean="0"/>
              <a:t>Connection-oriented protocol </a:t>
            </a:r>
          </a:p>
          <a:p>
            <a:pPr lvl="1"/>
            <a:r>
              <a:rPr lang="en-US" sz="2400" dirty="0" smtClean="0"/>
              <a:t>Connectionless protocol</a:t>
            </a:r>
          </a:p>
          <a:p>
            <a:pPr lvl="1"/>
            <a:endParaRPr lang="en-US" sz="2400" dirty="0" smtClean="0"/>
          </a:p>
          <a:p>
            <a:r>
              <a:rPr lang="en-US" dirty="0" smtClean="0"/>
              <a:t>TCP</a:t>
            </a:r>
          </a:p>
          <a:p>
            <a:pPr lvl="1"/>
            <a:r>
              <a:rPr lang="en-US" sz="2400" dirty="0" smtClean="0"/>
              <a:t>Is a higher level protocol that manages the transmission of packets</a:t>
            </a:r>
          </a:p>
          <a:p>
            <a:r>
              <a:rPr lang="en-US" dirty="0" smtClean="0"/>
              <a:t>UDP</a:t>
            </a:r>
          </a:p>
          <a:p>
            <a:pPr lvl="1"/>
            <a:r>
              <a:rPr lang="en-US" sz="2400" dirty="0" smtClean="0"/>
              <a:t>Connectionless transmission of packets</a:t>
            </a:r>
            <a:endParaRPr lang="en-US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Networking classes and interfaces</a:t>
            </a:r>
            <a:endParaRPr lang="en-US" dirty="0"/>
          </a:p>
        </p:txBody>
      </p:sp>
      <p:pic>
        <p:nvPicPr>
          <p:cNvPr id="1026" name="Picture 2" descr="C:\Users\Rajatha\Desktop\xrKpt8a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2438400"/>
            <a:ext cx="9144000" cy="36576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111591" y="1371600"/>
            <a:ext cx="90324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Java Provides  extensive support for the TCP and UDP protocol families </a:t>
            </a:r>
            <a:endParaRPr lang="en-US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95400"/>
          </a:xfrm>
        </p:spPr>
        <p:txBody>
          <a:bodyPr/>
          <a:lstStyle/>
          <a:p>
            <a:r>
              <a:rPr lang="en-US" dirty="0" smtClean="0"/>
              <a:t>The interfaces in java.net include</a:t>
            </a:r>
          </a:p>
          <a:p>
            <a:pPr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28600" y="2971799"/>
          <a:ext cx="8458200" cy="22363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19400"/>
                <a:gridCol w="2819400"/>
                <a:gridCol w="2819400"/>
              </a:tblGrid>
              <a:tr h="532075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ContentHandlerFactory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CookiePolicy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CookieStore</a:t>
                      </a:r>
                      <a:endParaRPr lang="en-US" dirty="0"/>
                    </a:p>
                  </a:txBody>
                  <a:tcPr/>
                </a:tc>
              </a:tr>
              <a:tr h="534726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DatagramSocketImplFactory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FileNameMap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ProtocolFamily</a:t>
                      </a:r>
                      <a:endParaRPr lang="en-US" dirty="0"/>
                    </a:p>
                  </a:txBody>
                  <a:tcPr/>
                </a:tc>
              </a:tr>
              <a:tr h="532075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SocketIMPlFactory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SocketOption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SocketOptions</a:t>
                      </a:r>
                      <a:endParaRPr lang="en-US" dirty="0"/>
                    </a:p>
                  </a:txBody>
                  <a:tcPr/>
                </a:tc>
              </a:tr>
              <a:tr h="532075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URLStreamHandlerFactory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Networking Classes 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38200" y="1600200"/>
            <a:ext cx="7391400" cy="4743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InetAddress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143000"/>
            <a:ext cx="8839200" cy="5410200"/>
          </a:xfrm>
        </p:spPr>
        <p:txBody>
          <a:bodyPr>
            <a:normAutofit/>
          </a:bodyPr>
          <a:lstStyle/>
          <a:p>
            <a:r>
              <a:rPr lang="en-US" b="1" i="1" dirty="0" err="1" smtClean="0"/>
              <a:t>InetAddress</a:t>
            </a:r>
            <a:r>
              <a:rPr lang="en-US" b="1" i="1" dirty="0" smtClean="0"/>
              <a:t> class Represents: </a:t>
            </a:r>
            <a:r>
              <a:rPr lang="en-US" i="1" dirty="0" smtClean="0"/>
              <a:t>An IP address</a:t>
            </a:r>
            <a:r>
              <a:rPr lang="en-US" b="1" i="1" dirty="0" smtClean="0"/>
              <a:t>. </a:t>
            </a:r>
          </a:p>
          <a:p>
            <a:r>
              <a:rPr lang="en-US" dirty="0" smtClean="0"/>
              <a:t>Can convert domain name to IP address</a:t>
            </a:r>
          </a:p>
          <a:p>
            <a:r>
              <a:rPr lang="en-US" dirty="0" smtClean="0"/>
              <a:t>Perform DNS look-up</a:t>
            </a:r>
          </a:p>
          <a:p>
            <a:r>
              <a:rPr lang="en-US" dirty="0" smtClean="0"/>
              <a:t>Does not have any constructor. </a:t>
            </a:r>
          </a:p>
          <a:p>
            <a:r>
              <a:rPr lang="en-US" dirty="0" smtClean="0"/>
              <a:t>To create an </a:t>
            </a:r>
            <a:r>
              <a:rPr lang="en-US" dirty="0" err="1" smtClean="0"/>
              <a:t>InetAddress</a:t>
            </a:r>
            <a:r>
              <a:rPr lang="en-US" dirty="0" smtClean="0"/>
              <a:t> object, use following </a:t>
            </a:r>
            <a:r>
              <a:rPr lang="en-US" b="1" dirty="0" smtClean="0"/>
              <a:t>factory methods. </a:t>
            </a:r>
          </a:p>
          <a:p>
            <a:pPr lvl="1"/>
            <a:r>
              <a:rPr lang="en-US" b="1" i="1" dirty="0" err="1" smtClean="0"/>
              <a:t>getLocalHost</a:t>
            </a:r>
            <a:r>
              <a:rPr lang="en-US" b="1" i="1" dirty="0" smtClean="0"/>
              <a:t> ( ) throws </a:t>
            </a:r>
            <a:r>
              <a:rPr lang="en-US" b="1" i="1" dirty="0" err="1" smtClean="0"/>
              <a:t>UnknownHostException</a:t>
            </a:r>
            <a:r>
              <a:rPr lang="en-US" b="1" i="1" dirty="0" smtClean="0"/>
              <a:t> </a:t>
            </a:r>
          </a:p>
          <a:p>
            <a:pPr lvl="1"/>
            <a:r>
              <a:rPr lang="en-US" b="1" i="1" dirty="0" err="1" smtClean="0"/>
              <a:t>getByName</a:t>
            </a:r>
            <a:r>
              <a:rPr lang="en-US" b="1" i="1" dirty="0" smtClean="0"/>
              <a:t> (String </a:t>
            </a:r>
            <a:r>
              <a:rPr lang="en-US" b="1" i="1" dirty="0" err="1" smtClean="0"/>
              <a:t>hostName</a:t>
            </a:r>
            <a:r>
              <a:rPr lang="en-US" b="1" i="1" dirty="0" smtClean="0"/>
              <a:t>) throws </a:t>
            </a:r>
            <a:r>
              <a:rPr lang="en-US" b="1" i="1" dirty="0" err="1" smtClean="0"/>
              <a:t>UnknownHostException</a:t>
            </a:r>
            <a:endParaRPr lang="en-US" b="1" i="1" dirty="0" smtClean="0"/>
          </a:p>
          <a:p>
            <a:pPr lvl="1"/>
            <a:r>
              <a:rPr lang="en-US" b="1" i="1" dirty="0" err="1" smtClean="0"/>
              <a:t>getByAddress</a:t>
            </a:r>
            <a:r>
              <a:rPr lang="en-US" b="1" i="1" dirty="0" smtClean="0"/>
              <a:t>( )  throws </a:t>
            </a:r>
            <a:r>
              <a:rPr lang="en-US" b="1" i="1" dirty="0" err="1" smtClean="0"/>
              <a:t>UnknownHostException</a:t>
            </a:r>
            <a:r>
              <a:rPr lang="en-US" b="1" i="1" dirty="0" smtClean="0"/>
              <a:t> </a:t>
            </a:r>
            <a:endParaRPr lang="en-US" b="1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915400" cy="53340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All above methods returns object to </a:t>
            </a:r>
            <a:r>
              <a:rPr lang="en-US" sz="2800" dirty="0" err="1" smtClean="0"/>
              <a:t>InetAddress</a:t>
            </a:r>
            <a:r>
              <a:rPr lang="en-US" sz="2800" dirty="0" smtClean="0"/>
              <a:t>. </a:t>
            </a:r>
          </a:p>
          <a:p>
            <a:r>
              <a:rPr lang="en-US" sz="2800" b="1" i="1" dirty="0" err="1" smtClean="0"/>
              <a:t>getLocalHost</a:t>
            </a:r>
            <a:r>
              <a:rPr lang="en-US" sz="2800" b="1" i="1" dirty="0" smtClean="0"/>
              <a:t>( </a:t>
            </a:r>
            <a:r>
              <a:rPr lang="en-US" sz="2800" i="1" dirty="0" smtClean="0"/>
              <a:t>) method simply returns the </a:t>
            </a:r>
            <a:r>
              <a:rPr lang="en-US" sz="2800" i="1" dirty="0" err="1" smtClean="0"/>
              <a:t>InetAddress</a:t>
            </a:r>
            <a:r>
              <a:rPr lang="en-US" sz="2800" i="1" dirty="0" smtClean="0"/>
              <a:t> object that represents local host</a:t>
            </a:r>
            <a:r>
              <a:rPr lang="en-US" sz="2800" b="1" i="1" dirty="0" smtClean="0"/>
              <a:t>. </a:t>
            </a:r>
          </a:p>
          <a:p>
            <a:r>
              <a:rPr lang="en-US" sz="2800" dirty="0" smtClean="0"/>
              <a:t> </a:t>
            </a:r>
            <a:r>
              <a:rPr lang="en-US" sz="2800" b="1" i="1" dirty="0" err="1" smtClean="0"/>
              <a:t>getByName</a:t>
            </a:r>
            <a:r>
              <a:rPr lang="en-US" sz="2800" b="1" i="1" dirty="0" smtClean="0"/>
              <a:t>( </a:t>
            </a:r>
            <a:r>
              <a:rPr lang="en-US" sz="2800" i="1" dirty="0" smtClean="0"/>
              <a:t>) method returns an </a:t>
            </a:r>
            <a:r>
              <a:rPr lang="en-US" sz="2800" i="1" dirty="0" err="1" smtClean="0"/>
              <a:t>InetAddress</a:t>
            </a:r>
            <a:r>
              <a:rPr lang="en-US" sz="2800" i="1" dirty="0" smtClean="0"/>
              <a:t> for a host name passed to it. </a:t>
            </a:r>
          </a:p>
          <a:p>
            <a:r>
              <a:rPr lang="en-US" sz="2800" dirty="0" smtClean="0"/>
              <a:t>If these methods are unable to resolve the host name, they throw an </a:t>
            </a:r>
            <a:r>
              <a:rPr lang="en-US" sz="2800" dirty="0" err="1" smtClean="0"/>
              <a:t>UnknownHostException</a:t>
            </a:r>
            <a:r>
              <a:rPr lang="en-US" sz="2800" dirty="0" smtClean="0"/>
              <a:t>. </a:t>
            </a:r>
          </a:p>
          <a:p>
            <a:r>
              <a:rPr lang="en-US" sz="2800" b="1" i="1" dirty="0" err="1" smtClean="0"/>
              <a:t>getByAddress</a:t>
            </a:r>
            <a:r>
              <a:rPr lang="en-US" sz="2800" b="1" i="1" dirty="0" smtClean="0"/>
              <a:t>( </a:t>
            </a:r>
            <a:r>
              <a:rPr lang="en-US" sz="2800" i="1" dirty="0" smtClean="0"/>
              <a:t>), which takes an IP address and returns an </a:t>
            </a:r>
            <a:r>
              <a:rPr lang="en-US" sz="2800" i="1" dirty="0" err="1" smtClean="0"/>
              <a:t>InetAddress</a:t>
            </a:r>
            <a:r>
              <a:rPr lang="en-US" sz="2800" i="1" dirty="0" smtClean="0"/>
              <a:t> object</a:t>
            </a:r>
            <a:r>
              <a:rPr lang="en-US" sz="2800" b="1" i="1" dirty="0" smtClean="0"/>
              <a:t>.</a:t>
            </a:r>
            <a:endParaRPr lang="en-US" sz="2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</TotalTime>
  <Words>747</Words>
  <Application>Microsoft Office PowerPoint</Application>
  <PresentationFormat>On-screen Show (4:3)</PresentationFormat>
  <Paragraphs>106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Slide 1</vt:lpstr>
      <vt:lpstr>Networking with java.net</vt:lpstr>
      <vt:lpstr>Networking Fundamentals</vt:lpstr>
      <vt:lpstr>Networking Fundamentals </vt:lpstr>
      <vt:lpstr>The Networking classes and interfaces</vt:lpstr>
      <vt:lpstr>Slide 6</vt:lpstr>
      <vt:lpstr>Networking Classes </vt:lpstr>
      <vt:lpstr>InetAddress</vt:lpstr>
      <vt:lpstr>Slide 9</vt:lpstr>
      <vt:lpstr>Socket</vt:lpstr>
      <vt:lpstr>Socket Class</vt:lpstr>
      <vt:lpstr>Slide 12</vt:lpstr>
      <vt:lpstr>Slide 13</vt:lpstr>
      <vt:lpstr>Class URL</vt:lpstr>
      <vt:lpstr>Slide 15</vt:lpstr>
      <vt:lpstr>Class URL</vt:lpstr>
      <vt:lpstr>Class URL</vt:lpstr>
      <vt:lpstr>The URLConnection CLASS</vt:lpstr>
      <vt:lpstr>Class HttpURLConnection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Rajatha</dc:creator>
  <cp:lastModifiedBy>Rajatha</cp:lastModifiedBy>
  <cp:revision>31</cp:revision>
  <dcterms:created xsi:type="dcterms:W3CDTF">2006-08-16T00:00:00Z</dcterms:created>
  <dcterms:modified xsi:type="dcterms:W3CDTF">2017-11-13T05:20:10Z</dcterms:modified>
</cp:coreProperties>
</file>