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0AB0-052E-4B2A-97EE-85E8F7FB458C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A1500-479D-40B3-B63A-A4B4669E9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Arrays class provides various methods that are useful when working with arrays. </a:t>
            </a:r>
          </a:p>
          <a:p>
            <a:pPr lvl="1"/>
            <a:r>
              <a:rPr lang="en-US" sz="1600" dirty="0" smtClean="0"/>
              <a:t>These methods help bridge the gap between collections and arrays. </a:t>
            </a:r>
          </a:p>
          <a:p>
            <a:r>
              <a:rPr lang="en-US" sz="2000" dirty="0" smtClean="0"/>
              <a:t>The </a:t>
            </a:r>
            <a:r>
              <a:rPr lang="en-US" sz="2000" b="1" i="1" dirty="0" smtClean="0"/>
              <a:t>sort( ) method sorts an array so that it is arranged in ascending order.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105150"/>
            <a:ext cx="9070503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Collection framework  provided by </a:t>
            </a:r>
            <a:r>
              <a:rPr lang="en-US" sz="2600" b="1" i="1" dirty="0" err="1" smtClean="0"/>
              <a:t>java.util</a:t>
            </a:r>
            <a:r>
              <a:rPr lang="en-US" sz="2600" b="1" i="1" dirty="0" smtClean="0"/>
              <a:t> package.</a:t>
            </a:r>
          </a:p>
          <a:p>
            <a:r>
              <a:rPr lang="en-US" sz="2600" dirty="0" smtClean="0"/>
              <a:t>Represents a group of objects, known as its elements.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b="1" dirty="0" smtClean="0"/>
              <a:t>What is Collection Framework? </a:t>
            </a:r>
          </a:p>
          <a:p>
            <a:pPr lvl="1" algn="just"/>
            <a:r>
              <a:rPr lang="en-US" sz="2400" dirty="0" smtClean="0"/>
              <a:t>A collections framework is a unified architecture for representing and manipulating collections.</a:t>
            </a:r>
          </a:p>
          <a:p>
            <a:pPr lvl="1" algn="just"/>
            <a:r>
              <a:rPr lang="en-US" sz="2400" dirty="0" smtClean="0"/>
              <a:t> All collections frameworks contain the following:</a:t>
            </a:r>
            <a:r>
              <a:rPr lang="en-US" sz="2600" i="1" dirty="0" smtClean="0"/>
              <a:t> </a:t>
            </a:r>
          </a:p>
          <a:p>
            <a:r>
              <a:rPr lang="en-US" sz="3100" b="1" dirty="0" smtClean="0">
                <a:solidFill>
                  <a:srgbClr val="C00000"/>
                </a:solidFill>
              </a:rPr>
              <a:t>Interfaces</a:t>
            </a:r>
            <a:r>
              <a:rPr lang="en-US" sz="3100" b="1" dirty="0" smtClean="0"/>
              <a:t>:  </a:t>
            </a:r>
          </a:p>
          <a:p>
            <a:pPr lvl="1"/>
            <a:r>
              <a:rPr lang="en-US" sz="2400" dirty="0" smtClean="0"/>
              <a:t>These are abstract data types that represent collections.  </a:t>
            </a:r>
          </a:p>
          <a:p>
            <a:pPr lvl="1"/>
            <a:r>
              <a:rPr lang="en-US" sz="2400" dirty="0" smtClean="0"/>
              <a:t>In object-oriented languages, interfaces generally form a hierarchy</a:t>
            </a:r>
            <a:r>
              <a:rPr lang="en-US" sz="2600" dirty="0" smtClean="0"/>
              <a:t>. </a:t>
            </a:r>
          </a:p>
          <a:p>
            <a:r>
              <a:rPr lang="en-US" sz="3100" b="1" dirty="0" smtClean="0">
                <a:solidFill>
                  <a:srgbClr val="C00000"/>
                </a:solidFill>
              </a:rPr>
              <a:t>Implementations</a:t>
            </a:r>
            <a:r>
              <a:rPr lang="en-US" sz="3100" b="1" dirty="0" smtClean="0"/>
              <a:t>:  </a:t>
            </a:r>
          </a:p>
          <a:p>
            <a:pPr lvl="1"/>
            <a:r>
              <a:rPr lang="en-US" sz="2400" dirty="0" smtClean="0"/>
              <a:t>These are the concrete implementations of the collection interfaces.  </a:t>
            </a:r>
          </a:p>
          <a:p>
            <a:r>
              <a:rPr lang="en-US" sz="3100" b="1" dirty="0" smtClean="0">
                <a:solidFill>
                  <a:srgbClr val="C00000"/>
                </a:solidFill>
              </a:rPr>
              <a:t>Algorithms</a:t>
            </a:r>
            <a:r>
              <a:rPr lang="en-US" sz="3100" b="1" dirty="0" smtClean="0"/>
              <a:t>:  </a:t>
            </a:r>
          </a:p>
          <a:p>
            <a:pPr lvl="1"/>
            <a:r>
              <a:rPr lang="en-US" sz="2400" dirty="0" smtClean="0"/>
              <a:t>These are the methods of  implementation classes, such as searching and sorting, on objects that implement collection interfaces.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java.util.Collection</a:t>
            </a:r>
            <a:r>
              <a:rPr lang="en-US" sz="2400" dirty="0" smtClean="0"/>
              <a:t> is the root interface in the collections hierarchy.</a:t>
            </a:r>
          </a:p>
          <a:p>
            <a:pPr algn="just"/>
            <a:r>
              <a:rPr lang="en-US" sz="2400" dirty="0" smtClean="0"/>
              <a:t>The data structures derived from Collection interface are known as collections framework.</a:t>
            </a:r>
          </a:p>
          <a:p>
            <a:pPr algn="just"/>
            <a:r>
              <a:rPr lang="en-US" sz="2400" dirty="0" smtClean="0"/>
              <a:t>The collection interfaces determine the fundamental nature of the collection classes.</a:t>
            </a:r>
          </a:p>
          <a:p>
            <a:pPr algn="just"/>
            <a:r>
              <a:rPr lang="en-US" sz="2400" dirty="0" smtClean="0"/>
              <a:t>Collection is a generic interface with following declaration:</a:t>
            </a:r>
          </a:p>
          <a:p>
            <a:pPr lvl="1" algn="just"/>
            <a:r>
              <a:rPr lang="en-US" sz="2000" b="1" dirty="0" smtClean="0"/>
              <a:t>interface Collection &lt;E&gt;   </a:t>
            </a:r>
            <a:r>
              <a:rPr lang="en-US" sz="2000" b="1" i="1" dirty="0" smtClean="0"/>
              <a:t>  </a:t>
            </a:r>
          </a:p>
          <a:p>
            <a:pPr lvl="1" algn="just"/>
            <a:r>
              <a:rPr lang="en-US" sz="2000" b="1" i="1" dirty="0" smtClean="0"/>
              <a:t>// E specifies the type of objects that the collection will hold. </a:t>
            </a:r>
          </a:p>
          <a:p>
            <a:r>
              <a:rPr lang="en-US" sz="2400" dirty="0" smtClean="0"/>
              <a:t>Collection extends the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interface. This means that all collections can be cycled through by use of for-each style for loop.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1143000"/>
          </a:xfrm>
        </p:spPr>
        <p:txBody>
          <a:bodyPr/>
          <a:lstStyle/>
          <a:p>
            <a:pPr algn="just"/>
            <a:r>
              <a:rPr lang="en-US" sz="2400" dirty="0" smtClean="0"/>
              <a:t>The Collections Framework defines several interfaces as shown below.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6858000" cy="335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About each interface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06" y="1752600"/>
            <a:ext cx="757159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724400"/>
            <a:ext cx="7696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40502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is a list of the public methods of the Collection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679" y="1219200"/>
            <a:ext cx="883072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8382000" cy="457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22"/>
                <a:gridCol w="6131278"/>
              </a:tblGrid>
              <a:tr h="564638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you</a:t>
                      </a:r>
                      <a:r>
                        <a:rPr lang="en-US" baseline="0" dirty="0" smtClean="0"/>
                        <a:t> to work with groups of objects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Queue</a:t>
                      </a:r>
                      <a:r>
                        <a:rPr lang="en-US" baseline="0" dirty="0" smtClean="0"/>
                        <a:t> to handle a double-ended queue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Collection</a:t>
                      </a:r>
                      <a:r>
                        <a:rPr lang="en-US" baseline="0" dirty="0" smtClean="0"/>
                        <a:t> to handle lists of objects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NavigableSet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</a:t>
                      </a:r>
                      <a:r>
                        <a:rPr lang="en-US" dirty="0" err="1" smtClean="0"/>
                        <a:t>SortedSet</a:t>
                      </a:r>
                      <a:r>
                        <a:rPr lang="en-US" baseline="0" dirty="0" smtClean="0"/>
                        <a:t> to handle lists of objects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Collection</a:t>
                      </a:r>
                      <a:r>
                        <a:rPr lang="en-US" baseline="0" dirty="0" smtClean="0"/>
                        <a:t> to handle Queues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Collection</a:t>
                      </a:r>
                      <a:r>
                        <a:rPr lang="en-US" baseline="0" dirty="0" smtClean="0"/>
                        <a:t> to handle sets</a:t>
                      </a:r>
                      <a:endParaRPr lang="en-US" dirty="0"/>
                    </a:p>
                  </a:txBody>
                  <a:tcPr/>
                </a:tc>
              </a:tr>
              <a:tr h="572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SortedSet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Set</a:t>
                      </a:r>
                      <a:r>
                        <a:rPr lang="en-US" baseline="0" dirty="0" smtClean="0"/>
                        <a:t> to handle sorted sets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19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collection interfaces packaged in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 package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Iterator</a:t>
            </a:r>
            <a:endParaRPr lang="en-US" dirty="0" smtClean="0"/>
          </a:p>
          <a:p>
            <a:pPr algn="just"/>
            <a:r>
              <a:rPr lang="en-US" sz="2400" dirty="0" err="1" smtClean="0"/>
              <a:t>java.util.Iterator</a:t>
            </a:r>
            <a:r>
              <a:rPr lang="en-US" sz="2400" dirty="0" smtClean="0"/>
              <a:t> is an interface specifying the capabilities of an </a:t>
            </a:r>
            <a:r>
              <a:rPr lang="en-US" sz="2400" dirty="0" err="1" smtClean="0"/>
              <a:t>iterator</a:t>
            </a:r>
            <a:r>
              <a:rPr lang="en-US" dirty="0" smtClean="0"/>
              <a:t>. </a:t>
            </a:r>
          </a:p>
          <a:p>
            <a:pPr lvl="1" algn="just"/>
            <a:r>
              <a:rPr lang="en-US" sz="2000" b="1" dirty="0" err="1" smtClean="0"/>
              <a:t>iterator</a:t>
            </a:r>
            <a:r>
              <a:rPr lang="en-US" sz="2000" b="1" dirty="0" smtClean="0"/>
              <a:t>( ) </a:t>
            </a:r>
            <a:r>
              <a:rPr lang="en-US" sz="2000" b="1" dirty="0" smtClean="0"/>
              <a:t>method on a collection returns an </a:t>
            </a:r>
            <a:r>
              <a:rPr lang="en-US" sz="2000" b="1" i="1" dirty="0" err="1" smtClean="0"/>
              <a:t>iterator</a:t>
            </a:r>
            <a:r>
              <a:rPr lang="en-US" sz="2000" b="1" i="1" dirty="0" smtClean="0"/>
              <a:t> object that implements </a:t>
            </a:r>
            <a:r>
              <a:rPr lang="en-US" sz="2000" b="1" i="1" dirty="0" err="1" smtClean="0"/>
              <a:t>Iterator</a:t>
            </a:r>
            <a:r>
              <a:rPr lang="en-US" sz="2000" b="1" i="1" dirty="0" smtClean="0"/>
              <a:t>  </a:t>
            </a:r>
            <a:r>
              <a:rPr lang="en-US" sz="2000" dirty="0" smtClean="0"/>
              <a:t>and knows how to step through the objects in the underlying collection</a:t>
            </a:r>
            <a:r>
              <a:rPr lang="en-US" dirty="0" smtClean="0"/>
              <a:t>. 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 interface specifies the following methods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sz="2400" dirty="0" err="1" smtClean="0"/>
              <a:t>hasNext</a:t>
            </a:r>
            <a:r>
              <a:rPr lang="en-US" sz="2400" dirty="0" smtClean="0"/>
              <a:t>() - Returns true if there are more elements in the 			      collection; false otherwise</a:t>
            </a:r>
          </a:p>
          <a:p>
            <a:pPr lvl="1"/>
            <a:r>
              <a:rPr lang="en-US" sz="2400" dirty="0" smtClean="0"/>
              <a:t>next</a:t>
            </a:r>
            <a:r>
              <a:rPr lang="en-US" sz="2400" dirty="0" smtClean="0"/>
              <a:t>()       - Returns the next element </a:t>
            </a:r>
            <a:endParaRPr lang="en-US" sz="2400" dirty="0" smtClean="0"/>
          </a:p>
          <a:p>
            <a:pPr lvl="1"/>
            <a:r>
              <a:rPr lang="en-US" sz="2400" dirty="0" smtClean="0"/>
              <a:t>remove</a:t>
            </a:r>
            <a:r>
              <a:rPr lang="en-US" sz="2400" dirty="0" smtClean="0"/>
              <a:t>() - Removes from the collection the last element returned by the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AbstractCollection</a:t>
            </a:r>
            <a:endParaRPr lang="en-US" dirty="0" smtClean="0"/>
          </a:p>
          <a:p>
            <a:r>
              <a:rPr lang="en-US" dirty="0" err="1" smtClean="0"/>
              <a:t>AbstractList</a:t>
            </a:r>
            <a:endParaRPr lang="en-US" dirty="0" smtClean="0"/>
          </a:p>
          <a:p>
            <a:r>
              <a:rPr lang="en-US" dirty="0" err="1" smtClean="0"/>
              <a:t>AbstractQueue</a:t>
            </a:r>
            <a:endParaRPr lang="en-US" dirty="0" smtClean="0"/>
          </a:p>
          <a:p>
            <a:r>
              <a:rPr lang="en-US" dirty="0" err="1" smtClean="0"/>
              <a:t>AbstractSet</a:t>
            </a:r>
            <a:endParaRPr lang="en-US" dirty="0" smtClean="0"/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err="1" smtClean="0"/>
              <a:t>ArrayDeque</a:t>
            </a:r>
            <a:endParaRPr lang="en-US" dirty="0" smtClean="0"/>
          </a:p>
          <a:p>
            <a:r>
              <a:rPr lang="en-US" dirty="0" err="1" smtClean="0"/>
              <a:t>EnumSet</a:t>
            </a:r>
            <a:endParaRPr lang="en-US" dirty="0" smtClean="0"/>
          </a:p>
          <a:p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err="1" smtClean="0"/>
              <a:t>PriorityQueue</a:t>
            </a:r>
            <a:endParaRPr lang="en-US" dirty="0" smtClean="0"/>
          </a:p>
          <a:p>
            <a:r>
              <a:rPr lang="en-US" dirty="0" err="1" smtClean="0"/>
              <a:t>TreeSet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Collections</vt:lpstr>
      <vt:lpstr>Collections</vt:lpstr>
      <vt:lpstr>The Collection interfaces</vt:lpstr>
      <vt:lpstr>The Collection classes</vt:lpstr>
      <vt:lpstr>Slide 5</vt:lpstr>
      <vt:lpstr>Slide 6</vt:lpstr>
      <vt:lpstr>Slide 7</vt:lpstr>
      <vt:lpstr>Iterator interface</vt:lpstr>
      <vt:lpstr>The Collections Classes</vt:lpstr>
      <vt:lpstr>The Array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27</cp:revision>
  <dcterms:created xsi:type="dcterms:W3CDTF">2006-08-16T00:00:00Z</dcterms:created>
  <dcterms:modified xsi:type="dcterms:W3CDTF">2017-11-14T03:29:44Z</dcterms:modified>
</cp:coreProperties>
</file>