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8"/>
  </p:notesMasterIdLst>
  <p:sldIdLst>
    <p:sldId id="257" r:id="rId2"/>
    <p:sldId id="261" r:id="rId3"/>
    <p:sldId id="259" r:id="rId4"/>
    <p:sldId id="262" r:id="rId5"/>
    <p:sldId id="267" r:id="rId6"/>
    <p:sldId id="263" r:id="rId7"/>
    <p:sldId id="265" r:id="rId8"/>
    <p:sldId id="286" r:id="rId9"/>
    <p:sldId id="266" r:id="rId10"/>
    <p:sldId id="268" r:id="rId11"/>
    <p:sldId id="269" r:id="rId12"/>
    <p:sldId id="272" r:id="rId13"/>
    <p:sldId id="271" r:id="rId14"/>
    <p:sldId id="273" r:id="rId15"/>
    <p:sldId id="274" r:id="rId16"/>
    <p:sldId id="275" r:id="rId17"/>
    <p:sldId id="276" r:id="rId18"/>
    <p:sldId id="283" r:id="rId19"/>
    <p:sldId id="277" r:id="rId20"/>
    <p:sldId id="278" r:id="rId21"/>
    <p:sldId id="279" r:id="rId22"/>
    <p:sldId id="280" r:id="rId23"/>
    <p:sldId id="281" r:id="rId24"/>
    <p:sldId id="282" r:id="rId25"/>
    <p:sldId id="284" r:id="rId26"/>
    <p:sldId id="285" r:id="rId27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2131"/>
    <a:srgbClr val="4F5050"/>
    <a:srgbClr val="2125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89" autoAdjust="0"/>
    <p:restoredTop sz="94660"/>
  </p:normalViewPr>
  <p:slideViewPr>
    <p:cSldViewPr snapToGrid="0">
      <p:cViewPr varScale="1">
        <p:scale>
          <a:sx n="55" d="100"/>
          <a:sy n="55" d="100"/>
        </p:scale>
        <p:origin x="3186" y="84"/>
      </p:cViewPr>
      <p:guideLst>
        <p:guide orient="horz" pos="4032"/>
        <p:guide pos="30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43B62E-EFE2-478D-B924-0F380E784783}" type="datetimeFigureOut">
              <a:rPr lang="pt-BR" smtClean="0"/>
              <a:t>17/05/2024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96AACC-E095-4896-91EF-623F2A920DD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7770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96AACC-E095-4896-91EF-623F2A920DD3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96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A1764-A503-4E76-B39E-FDBB590D5B48}" type="datetime1">
              <a:rPr lang="pt-BR" smtClean="0"/>
              <a:t>17/05/2024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CRÔNICAS DO C# - Victor Kanai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8DCE-B1CF-4EE4-92F8-F59B0F12642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2065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5EBEE-12CE-4205-9079-1629B6EE0609}" type="datetime1">
              <a:rPr lang="pt-BR" smtClean="0"/>
              <a:t>17/05/2024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CRÔNICAS DO C# - Victor Kanai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8DCE-B1CF-4EE4-92F8-F59B0F12642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6289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28B10-537A-4D1F-885C-6536C863F7B9}" type="datetime1">
              <a:rPr lang="pt-BR" smtClean="0"/>
              <a:t>17/05/2024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CRÔNICAS DO C# - Victor Kanai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8DCE-B1CF-4EE4-92F8-F59B0F12642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0373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0BB73-4854-47D4-8866-CC35C3D340F6}" type="datetime1">
              <a:rPr lang="pt-BR" smtClean="0"/>
              <a:t>17/05/2024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CRÔNICAS DO C# - Victor Kanai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8DCE-B1CF-4EE4-92F8-F59B0F12642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3217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C30F-B259-4345-A3C7-B0CEB46361F9}" type="datetime1">
              <a:rPr lang="pt-BR" smtClean="0"/>
              <a:t>17/05/2024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CRÔNICAS DO C# - Victor Kanai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8DCE-B1CF-4EE4-92F8-F59B0F12642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9034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B5B6C-FDD6-4075-842F-C817F1DCAE62}" type="datetime1">
              <a:rPr lang="pt-BR" smtClean="0"/>
              <a:t>17/05/2024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CRÔNICAS DO C# - Victor Kanai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8DCE-B1CF-4EE4-92F8-F59B0F12642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5132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56A2-7840-43F8-87FE-356CB090A897}" type="datetime1">
              <a:rPr lang="pt-BR" smtClean="0"/>
              <a:t>17/05/2024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CRÔNICAS DO C# - Victor Kanai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8DCE-B1CF-4EE4-92F8-F59B0F12642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9871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45B2C-1B37-4B96-ADC2-AAB925C8048F}" type="datetime1">
              <a:rPr lang="pt-BR" smtClean="0"/>
              <a:t>17/05/2024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CRÔNICAS DO C# - Victor Kanai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8DCE-B1CF-4EE4-92F8-F59B0F12642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8616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D096-EF09-41C6-91BA-FB6B1FC2EA1B}" type="datetime1">
              <a:rPr lang="pt-BR" smtClean="0"/>
              <a:t>17/05/2024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CRÔNICAS DO C# - Victor Kanai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8DCE-B1CF-4EE4-92F8-F59B0F12642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1301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45A55-F237-4941-B4D3-8AC89120D36F}" type="datetime1">
              <a:rPr lang="pt-BR" smtClean="0"/>
              <a:t>17/05/2024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CRÔNICAS DO C# - Victor Kanai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8DCE-B1CF-4EE4-92F8-F59B0F12642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6350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08440-49BD-48D2-898A-FDC1BD6A1ED1}" type="datetime1">
              <a:rPr lang="pt-BR" smtClean="0"/>
              <a:t>17/05/2024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CRÔNICAS DO C# - Victor Kanai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8DCE-B1CF-4EE4-92F8-F59B0F12642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4579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3B1856-326A-4FE1-8014-35B10C2D4792}" type="datetime1">
              <a:rPr lang="pt-BR" smtClean="0"/>
              <a:t>17/05/2024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pt-BR"/>
              <a:t>CRÔNICAS DO C# - Victor Kanai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3A8DCE-B1CF-4EE4-92F8-F59B0F12642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833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Victor-Kanai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48DD1B-742A-9EB0-9FC5-74C6D33FB3E2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1E21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4" descr="A person holding a torch in a cave&#10;&#10;Description automatically generated">
            <a:extLst>
              <a:ext uri="{FF2B5EF4-FFF2-40B4-BE49-F238E27FC236}">
                <a16:creationId xmlns:a16="http://schemas.microsoft.com/office/drawing/2014/main" id="{E4F6D973-4E48-2A80-B976-6EBCB68688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01200" cy="9601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953D41-FACA-7A25-4336-342782355FD3}"/>
              </a:ext>
            </a:extLst>
          </p:cNvPr>
          <p:cNvSpPr txBox="1"/>
          <p:nvPr/>
        </p:nvSpPr>
        <p:spPr>
          <a:xfrm>
            <a:off x="0" y="9601200"/>
            <a:ext cx="9601200" cy="2492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6000" dirty="0">
                <a:solidFill>
                  <a:schemeClr val="bg1"/>
                </a:solidFill>
                <a:latin typeface="Castellar" panose="020A0402060406010301" pitchFamily="18" charset="0"/>
              </a:rPr>
              <a:t>Crônicas do C#:</a:t>
            </a:r>
          </a:p>
          <a:p>
            <a:pPr algn="ctr"/>
            <a:r>
              <a:rPr lang="pt-BR" sz="4800" dirty="0">
                <a:solidFill>
                  <a:schemeClr val="bg1"/>
                </a:solidFill>
                <a:latin typeface="Castellar" panose="020A0402060406010301" pitchFamily="18" charset="0"/>
              </a:rPr>
              <a:t>A Arte do MonoBehaviour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A2843-267B-397C-A286-73850FCACE87}"/>
              </a:ext>
            </a:extLst>
          </p:cNvPr>
          <p:cNvSpPr txBox="1"/>
          <p:nvPr/>
        </p:nvSpPr>
        <p:spPr>
          <a:xfrm>
            <a:off x="2980592" y="12339935"/>
            <a:ext cx="3640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astellar" panose="020A0402060406010301" pitchFamily="18" charset="0"/>
              </a:rPr>
              <a:t>Victor K. Baptista</a:t>
            </a:r>
            <a:endParaRPr lang="pt-BR" sz="2000" dirty="0">
              <a:solidFill>
                <a:schemeClr val="bg1"/>
              </a:solidFill>
              <a:latin typeface="Castellar" panose="020A04020604060103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451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3527F3-6775-688D-5676-C98C29782F21}"/>
              </a:ext>
            </a:extLst>
          </p:cNvPr>
          <p:cNvSpPr txBox="1"/>
          <p:nvPr/>
        </p:nvSpPr>
        <p:spPr>
          <a:xfrm>
            <a:off x="905607" y="3788158"/>
            <a:ext cx="77548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Os operadores lógicos são usados para combinar condições. Eles retornam um valor booleano: True se a condição lógica for satisfeita, False caso contrário.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F21437-A73A-F983-832C-6983A582DBB1}"/>
              </a:ext>
            </a:extLst>
          </p:cNvPr>
          <p:cNvSpPr txBox="1"/>
          <p:nvPr/>
        </p:nvSpPr>
        <p:spPr>
          <a:xfrm>
            <a:off x="1178169" y="580292"/>
            <a:ext cx="7209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Amasis MT Pro Medium" panose="02040604050005020304" pitchFamily="18" charset="0"/>
              </a:rPr>
              <a:t>1.2.4 </a:t>
            </a:r>
            <a:r>
              <a:rPr lang="en-US" sz="5400" dirty="0" err="1">
                <a:latin typeface="Amasis MT Pro Medium" panose="02040604050005020304" pitchFamily="18" charset="0"/>
              </a:rPr>
              <a:t>Operadores</a:t>
            </a:r>
            <a:endParaRPr lang="pt-BR" sz="5400" dirty="0">
              <a:latin typeface="Amasis MT Pro Medium" panose="020406040500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7D6BFC-626C-0B36-F575-A235FE7FC165}"/>
              </a:ext>
            </a:extLst>
          </p:cNvPr>
          <p:cNvSpPr txBox="1"/>
          <p:nvPr/>
        </p:nvSpPr>
        <p:spPr>
          <a:xfrm>
            <a:off x="1195753" y="1945433"/>
            <a:ext cx="7209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latin typeface="+mj-lt"/>
              </a:rPr>
              <a:t>Operadores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Lógicos</a:t>
            </a:r>
            <a:endParaRPr lang="pt-BR" sz="3200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A74618-CCB9-4EE6-A7AD-882D761C10C6}"/>
              </a:ext>
            </a:extLst>
          </p:cNvPr>
          <p:cNvSpPr txBox="1"/>
          <p:nvPr/>
        </p:nvSpPr>
        <p:spPr>
          <a:xfrm>
            <a:off x="923192" y="5890094"/>
            <a:ext cx="77548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Quais são os operadores lógicos?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/>
              <a:t>&amp;&amp; (E)</a:t>
            </a:r>
            <a:r>
              <a:rPr lang="pt-BR" sz="2400" dirty="0"/>
              <a:t> : Duas booleanas devem retornar verdadeiro.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/>
              <a:t>|| (Ou)</a:t>
            </a:r>
            <a:r>
              <a:rPr lang="pt-BR" sz="2400" dirty="0"/>
              <a:t> : Apenas uma booleana precisa retornar verdadeiro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/>
              <a:t>!  (Diferente de)</a:t>
            </a:r>
            <a:r>
              <a:rPr lang="pt-BR" sz="2400" dirty="0"/>
              <a:t> : Inverte o resultado da booleana.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275899-E565-16FE-E46A-0583E1404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552141" y="7642354"/>
            <a:ext cx="10705482" cy="4154598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2C42B-C41A-5D56-3C39-3BF0C1A7B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2111379"/>
            <a:ext cx="3240405" cy="681567"/>
          </a:xfrm>
        </p:spPr>
        <p:txBody>
          <a:bodyPr/>
          <a:lstStyle/>
          <a:p>
            <a:r>
              <a:rPr lang="pt-BR" dirty="0"/>
              <a:t>Crônicas do C# - Victor Kanai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5E83D-9140-B6D5-5491-A14D1D3E5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0848" y="12111379"/>
            <a:ext cx="2160270" cy="681567"/>
          </a:xfrm>
        </p:spPr>
        <p:txBody>
          <a:bodyPr/>
          <a:lstStyle/>
          <a:p>
            <a:fld id="{B73A8DCE-B1CF-4EE4-92F8-F59B0F12642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7536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3527F3-6775-688D-5676-C98C29782F21}"/>
              </a:ext>
            </a:extLst>
          </p:cNvPr>
          <p:cNvSpPr txBox="1"/>
          <p:nvPr/>
        </p:nvSpPr>
        <p:spPr>
          <a:xfrm>
            <a:off x="923192" y="3459366"/>
            <a:ext cx="7754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O loop while percorre um bloco de código enquanto uma condição especificada for verdadeira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F21437-A73A-F983-832C-6983A582DBB1}"/>
              </a:ext>
            </a:extLst>
          </p:cNvPr>
          <p:cNvSpPr txBox="1"/>
          <p:nvPr/>
        </p:nvSpPr>
        <p:spPr>
          <a:xfrm>
            <a:off x="1178169" y="580292"/>
            <a:ext cx="7209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Amasis MT Pro Medium" panose="02040604050005020304" pitchFamily="18" charset="0"/>
              </a:rPr>
              <a:t>1.3 Loops</a:t>
            </a:r>
            <a:endParaRPr lang="pt-BR" sz="5400" dirty="0">
              <a:latin typeface="Amasis MT Pro Medium" panose="020406040500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7D6BFC-626C-0B36-F575-A235FE7FC165}"/>
              </a:ext>
            </a:extLst>
          </p:cNvPr>
          <p:cNvSpPr txBox="1"/>
          <p:nvPr/>
        </p:nvSpPr>
        <p:spPr>
          <a:xfrm>
            <a:off x="1195753" y="1945433"/>
            <a:ext cx="7209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While Loop</a:t>
            </a:r>
            <a:endParaRPr lang="pt-BR" sz="3200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275899-E565-16FE-E46A-0583E1404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0497" y="3880604"/>
            <a:ext cx="9020206" cy="57937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73C070-0245-FC34-246A-5FE4142A0E05}"/>
              </a:ext>
            </a:extLst>
          </p:cNvPr>
          <p:cNvSpPr txBox="1"/>
          <p:nvPr/>
        </p:nvSpPr>
        <p:spPr>
          <a:xfrm>
            <a:off x="905607" y="9342234"/>
            <a:ext cx="77548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Neste exemplo, o loop continuará a ser executado enquanto a condição i &lt; 5 for verdadeira. Dentro do loop, Console.WriteLine(“Loop Repetido: " + i); retornará o valor atual de i, e i++ incrementa o valor de i em 1 em cada iteração. Quando i chega a 5, a condição torna-se falsa e o loop termina.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4B18D42-376B-C44A-733D-EDF469A7B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2111374"/>
            <a:ext cx="3240405" cy="681567"/>
          </a:xfrm>
        </p:spPr>
        <p:txBody>
          <a:bodyPr/>
          <a:lstStyle/>
          <a:p>
            <a:r>
              <a:rPr lang="pt-BR" dirty="0"/>
              <a:t>Crônicas do C# - Victor Kanai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A1142B-A000-41D1-0F6D-2CFDCC8ED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0848" y="12111374"/>
            <a:ext cx="2160270" cy="681567"/>
          </a:xfrm>
        </p:spPr>
        <p:txBody>
          <a:bodyPr/>
          <a:lstStyle/>
          <a:p>
            <a:fld id="{B73A8DCE-B1CF-4EE4-92F8-F59B0F12642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699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3527F3-6775-688D-5676-C98C29782F21}"/>
              </a:ext>
            </a:extLst>
          </p:cNvPr>
          <p:cNvSpPr txBox="1"/>
          <p:nvPr/>
        </p:nvSpPr>
        <p:spPr>
          <a:xfrm>
            <a:off x="923192" y="3459366"/>
            <a:ext cx="77548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Quando sabe exatamente quantas vezes pretende repetir um bloco de código, utilize o ciclo for em vez de um ciclo while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F21437-A73A-F983-832C-6983A582DBB1}"/>
              </a:ext>
            </a:extLst>
          </p:cNvPr>
          <p:cNvSpPr txBox="1"/>
          <p:nvPr/>
        </p:nvSpPr>
        <p:spPr>
          <a:xfrm>
            <a:off x="1178169" y="580292"/>
            <a:ext cx="7209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Amasis MT Pro Medium" panose="02040604050005020304" pitchFamily="18" charset="0"/>
              </a:rPr>
              <a:t>1.3 Loops</a:t>
            </a:r>
            <a:endParaRPr lang="pt-BR" sz="5400" dirty="0">
              <a:latin typeface="Amasis MT Pro Medium" panose="020406040500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7D6BFC-626C-0B36-F575-A235FE7FC165}"/>
              </a:ext>
            </a:extLst>
          </p:cNvPr>
          <p:cNvSpPr txBox="1"/>
          <p:nvPr/>
        </p:nvSpPr>
        <p:spPr>
          <a:xfrm>
            <a:off x="1195753" y="1945433"/>
            <a:ext cx="7209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For Loop</a:t>
            </a:r>
            <a:endParaRPr lang="pt-BR" sz="3200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275899-E565-16FE-E46A-0583E1404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31753" y="4259378"/>
            <a:ext cx="9864705" cy="54824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73C070-0245-FC34-246A-5FE4142A0E05}"/>
              </a:ext>
            </a:extLst>
          </p:cNvPr>
          <p:cNvSpPr txBox="1"/>
          <p:nvPr/>
        </p:nvSpPr>
        <p:spPr>
          <a:xfrm>
            <a:off x="905607" y="9342234"/>
            <a:ext cx="77548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Neste exemplo, o loop continuará a ser executado enquanto a condição i &lt; 5 for verdadeira. Dentro do loop, Console.WriteLine(“Loop Repetido: " + i); retornará o valor atual de i, e i++ incrementa o valor de i em 1 em cada iteração. Quando i chega a 5, a condição torna-se falsa e o loop termina.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BB8194-2021-88BC-D810-0073594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2111375"/>
            <a:ext cx="3240405" cy="681567"/>
          </a:xfrm>
        </p:spPr>
        <p:txBody>
          <a:bodyPr/>
          <a:lstStyle/>
          <a:p>
            <a:r>
              <a:rPr lang="pt-BR" dirty="0"/>
              <a:t>Crônicas do C# - Victor Kanai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E3247-A57B-812C-5C1D-9ADD0EC58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0848" y="12111375"/>
            <a:ext cx="2160270" cy="681567"/>
          </a:xfrm>
        </p:spPr>
        <p:txBody>
          <a:bodyPr/>
          <a:lstStyle/>
          <a:p>
            <a:fld id="{B73A8DCE-B1CF-4EE4-92F8-F59B0F12642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5829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3527F3-6775-688D-5676-C98C29782F21}"/>
              </a:ext>
            </a:extLst>
          </p:cNvPr>
          <p:cNvSpPr txBox="1"/>
          <p:nvPr/>
        </p:nvSpPr>
        <p:spPr>
          <a:xfrm>
            <a:off x="923192" y="3151987"/>
            <a:ext cx="77548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As funções ajudam a organizar o seu código em blocos reutilizáveis, melhorando a legibilidade e a manutenção. Descubra como definir funções, passar parâmetros e retornar valores.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F21437-A73A-F983-832C-6983A582DBB1}"/>
              </a:ext>
            </a:extLst>
          </p:cNvPr>
          <p:cNvSpPr txBox="1"/>
          <p:nvPr/>
        </p:nvSpPr>
        <p:spPr>
          <a:xfrm>
            <a:off x="1178169" y="580292"/>
            <a:ext cx="7209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Amasis MT Pro Medium" panose="02040604050005020304" pitchFamily="18" charset="0"/>
              </a:rPr>
              <a:t>1.4 </a:t>
            </a:r>
            <a:r>
              <a:rPr lang="en-US" sz="5400" dirty="0" err="1">
                <a:latin typeface="Amasis MT Pro Medium" panose="02040604050005020304" pitchFamily="18" charset="0"/>
              </a:rPr>
              <a:t>Funções</a:t>
            </a:r>
            <a:endParaRPr lang="pt-BR" sz="5400" dirty="0">
              <a:latin typeface="Amasis MT Pro Medium" panose="020406040500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7D6BFC-626C-0B36-F575-A235FE7FC165}"/>
              </a:ext>
            </a:extLst>
          </p:cNvPr>
          <p:cNvSpPr txBox="1"/>
          <p:nvPr/>
        </p:nvSpPr>
        <p:spPr>
          <a:xfrm>
            <a:off x="1195753" y="1945433"/>
            <a:ext cx="7209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Void</a:t>
            </a:r>
            <a:endParaRPr lang="pt-BR" sz="3200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A74618-CCB9-4EE6-A7AD-882D761C10C6}"/>
              </a:ext>
            </a:extLst>
          </p:cNvPr>
          <p:cNvSpPr txBox="1"/>
          <p:nvPr/>
        </p:nvSpPr>
        <p:spPr>
          <a:xfrm>
            <a:off x="923192" y="10031731"/>
            <a:ext cx="77548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Neste exemplo, void indica que a função não devolve nenhum valor. PrintNome é o nome da função e a cadeia de caracteres nome é o parâmetro que aceita. Dentro do corpo da função, print("(Olá, " + nome); retorna uma mensagem de saudação com o nome fornecido.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275899-E565-16FE-E46A-0583E1404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4036" y="4236897"/>
            <a:ext cx="9197957" cy="6314752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491F6F5-78E4-D30B-D8F4-8ECCC1320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2111375"/>
            <a:ext cx="3240405" cy="681567"/>
          </a:xfrm>
        </p:spPr>
        <p:txBody>
          <a:bodyPr/>
          <a:lstStyle/>
          <a:p>
            <a:r>
              <a:rPr lang="pt-BR" dirty="0"/>
              <a:t>Crônicas do C# - Victor Kanai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81456-C5BC-3F31-B89A-B5519BF73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0848" y="12111375"/>
            <a:ext cx="2160270" cy="681567"/>
          </a:xfrm>
        </p:spPr>
        <p:txBody>
          <a:bodyPr/>
          <a:lstStyle/>
          <a:p>
            <a:fld id="{B73A8DCE-B1CF-4EE4-92F8-F59B0F12642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7613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3527F3-6775-688D-5676-C98C29782F21}"/>
              </a:ext>
            </a:extLst>
          </p:cNvPr>
          <p:cNvSpPr txBox="1"/>
          <p:nvPr/>
        </p:nvSpPr>
        <p:spPr>
          <a:xfrm>
            <a:off x="923192" y="3533098"/>
            <a:ext cx="7754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As funções também podem devolver valores, permitindo calcular e fornecer resultados.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F21437-A73A-F983-832C-6983A582DBB1}"/>
              </a:ext>
            </a:extLst>
          </p:cNvPr>
          <p:cNvSpPr txBox="1"/>
          <p:nvPr/>
        </p:nvSpPr>
        <p:spPr>
          <a:xfrm>
            <a:off x="1178169" y="580292"/>
            <a:ext cx="7209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Amasis MT Pro Medium" panose="02040604050005020304" pitchFamily="18" charset="0"/>
              </a:rPr>
              <a:t>1.4 </a:t>
            </a:r>
            <a:r>
              <a:rPr lang="en-US" sz="5400" dirty="0" err="1">
                <a:latin typeface="Amasis MT Pro Medium" panose="02040604050005020304" pitchFamily="18" charset="0"/>
              </a:rPr>
              <a:t>Funções</a:t>
            </a:r>
            <a:endParaRPr lang="pt-BR" sz="5400" dirty="0">
              <a:latin typeface="Amasis MT Pro Medium" panose="020406040500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7D6BFC-626C-0B36-F575-A235FE7FC165}"/>
              </a:ext>
            </a:extLst>
          </p:cNvPr>
          <p:cNvSpPr txBox="1"/>
          <p:nvPr/>
        </p:nvSpPr>
        <p:spPr>
          <a:xfrm>
            <a:off x="1195753" y="1945433"/>
            <a:ext cx="7209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latin typeface="+mj-lt"/>
              </a:rPr>
              <a:t>Retornando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Valores</a:t>
            </a:r>
            <a:endParaRPr lang="pt-BR" sz="3200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A74618-CCB9-4EE6-A7AD-882D761C10C6}"/>
              </a:ext>
            </a:extLst>
          </p:cNvPr>
          <p:cNvSpPr txBox="1"/>
          <p:nvPr/>
        </p:nvSpPr>
        <p:spPr>
          <a:xfrm>
            <a:off x="923192" y="9286507"/>
            <a:ext cx="77548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Neste exemplo, int indica que a função devolve um valor inteiro. Adicionar é o nome da função e aceita dois parâmetros a e b. No corpo da função, retorna a + b; calcula a soma de a e b e devolve o resultado.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275899-E565-16FE-E46A-0583E1404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759974" y="4140746"/>
            <a:ext cx="11121145" cy="5110158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802A1D-8536-8477-751F-21DF003C7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2111377"/>
            <a:ext cx="3240405" cy="681567"/>
          </a:xfrm>
        </p:spPr>
        <p:txBody>
          <a:bodyPr/>
          <a:lstStyle/>
          <a:p>
            <a:r>
              <a:rPr lang="pt-BR" dirty="0"/>
              <a:t>Crônicas do C# - Victor Kanai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56496-8D3B-DCED-F0AF-D744EAA40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0848" y="12111377"/>
            <a:ext cx="2160270" cy="681567"/>
          </a:xfrm>
        </p:spPr>
        <p:txBody>
          <a:bodyPr/>
          <a:lstStyle/>
          <a:p>
            <a:fld id="{B73A8DCE-B1CF-4EE4-92F8-F59B0F12642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5012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95F793D-375B-1FCD-5D6C-C876F45080CC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1E21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FA17D2-46F2-42B6-490D-D1D8D5E25186}"/>
              </a:ext>
            </a:extLst>
          </p:cNvPr>
          <p:cNvSpPr txBox="1"/>
          <p:nvPr/>
        </p:nvSpPr>
        <p:spPr>
          <a:xfrm>
            <a:off x="1195753" y="2254726"/>
            <a:ext cx="7209693" cy="7940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1000" dirty="0">
                <a:ln>
                  <a:solidFill>
                    <a:schemeClr val="bg1"/>
                  </a:solidFill>
                </a:ln>
                <a:noFill/>
                <a:latin typeface="Amasis MT Pro Medium" panose="02040604050005020304" pitchFamily="18" charset="0"/>
              </a:rPr>
              <a:t>02</a:t>
            </a:r>
            <a:endParaRPr lang="pt-BR" sz="51000" dirty="0">
              <a:ln>
                <a:solidFill>
                  <a:schemeClr val="bg1"/>
                </a:solidFill>
              </a:ln>
              <a:noFill/>
              <a:latin typeface="Amasis MT Pro Medium" panose="020406040500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A05169-12EB-6A2B-CC8E-2BEA7DA43A9F}"/>
              </a:ext>
            </a:extLst>
          </p:cNvPr>
          <p:cNvSpPr txBox="1"/>
          <p:nvPr/>
        </p:nvSpPr>
        <p:spPr>
          <a:xfrm>
            <a:off x="1195753" y="5687597"/>
            <a:ext cx="72096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Amasis MT Pro Medium" panose="02040604050005020304" pitchFamily="18" charset="0"/>
              </a:rPr>
              <a:t>Métodos do ciclo de vida da Unity</a:t>
            </a:r>
          </a:p>
        </p:txBody>
      </p:sp>
    </p:spTree>
    <p:extLst>
      <p:ext uri="{BB962C8B-B14F-4D97-AF65-F5344CB8AC3E}">
        <p14:creationId xmlns:p14="http://schemas.microsoft.com/office/powerpoint/2010/main" val="2529262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1B48B50-CDAF-3BB6-F0B8-9649F49F9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63" y="5572176"/>
            <a:ext cx="8477072" cy="69120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03527F3-6775-688D-5676-C98C29782F21}"/>
              </a:ext>
            </a:extLst>
          </p:cNvPr>
          <p:cNvSpPr txBox="1"/>
          <p:nvPr/>
        </p:nvSpPr>
        <p:spPr>
          <a:xfrm>
            <a:off x="923192" y="2954201"/>
            <a:ext cx="77548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O método Awake() é chamado quando um GameObject é inicializado pela primeira vez. Ele é chamado antes do método Start() e é usado principalmente para inicializar variáveis ou estados de objetos.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F21437-A73A-F983-832C-6983A582DBB1}"/>
              </a:ext>
            </a:extLst>
          </p:cNvPr>
          <p:cNvSpPr txBox="1"/>
          <p:nvPr/>
        </p:nvSpPr>
        <p:spPr>
          <a:xfrm>
            <a:off x="1178165" y="982556"/>
            <a:ext cx="7209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Amasis MT Pro Medium" panose="02040604050005020304" pitchFamily="18" charset="0"/>
              </a:rPr>
              <a:t>2.1 </a:t>
            </a:r>
            <a:r>
              <a:rPr lang="pt-BR" sz="5400" dirty="0">
                <a:latin typeface="Amasis MT Pro Medium" panose="02040604050005020304" pitchFamily="18" charset="0"/>
              </a:rPr>
              <a:t>Ciclo de Vida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7D6BFC-626C-0B36-F575-A235FE7FC165}"/>
              </a:ext>
            </a:extLst>
          </p:cNvPr>
          <p:cNvSpPr txBox="1"/>
          <p:nvPr/>
        </p:nvSpPr>
        <p:spPr>
          <a:xfrm>
            <a:off x="1178167" y="1903809"/>
            <a:ext cx="7209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Awake() e Start()</a:t>
            </a:r>
            <a:endParaRPr lang="pt-BR" sz="3200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A74618-CCB9-4EE6-A7AD-882D761C10C6}"/>
              </a:ext>
            </a:extLst>
          </p:cNvPr>
          <p:cNvSpPr txBox="1"/>
          <p:nvPr/>
        </p:nvSpPr>
        <p:spPr>
          <a:xfrm>
            <a:off x="923192" y="4523861"/>
            <a:ext cx="77548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O método Start() é chamado uma vez, no início do ciclo de vida do objeto, após o método Awake(). Ele é usado para inicializações que requerem que todos os objetos sejam inicializados primeiro.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E98BED1-2B1A-C51E-5936-CC76DB1B2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2111376"/>
            <a:ext cx="3240405" cy="681567"/>
          </a:xfrm>
        </p:spPr>
        <p:txBody>
          <a:bodyPr/>
          <a:lstStyle/>
          <a:p>
            <a:r>
              <a:rPr lang="pt-BR" dirty="0"/>
              <a:t>Crônicas do C# - Victor Kanai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64A5E-B4FC-91C6-6B8D-46276C500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0848" y="12111376"/>
            <a:ext cx="2160270" cy="681567"/>
          </a:xfrm>
        </p:spPr>
        <p:txBody>
          <a:bodyPr/>
          <a:lstStyle/>
          <a:p>
            <a:fld id="{B73A8DCE-B1CF-4EE4-92F8-F59B0F12642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4873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3527F3-6775-688D-5676-C98C29782F21}"/>
              </a:ext>
            </a:extLst>
          </p:cNvPr>
          <p:cNvSpPr txBox="1"/>
          <p:nvPr/>
        </p:nvSpPr>
        <p:spPr>
          <a:xfrm>
            <a:off x="923192" y="4261957"/>
            <a:ext cx="77548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O método Update() é chamado a cada quadro (frame) e é onde a maioria da lógica do jogo é colocada. Ele é usado para atualizar o estado do objeto com base no tempo decorrido desde o último quadro.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F21437-A73A-F983-832C-6983A582DBB1}"/>
              </a:ext>
            </a:extLst>
          </p:cNvPr>
          <p:cNvSpPr txBox="1"/>
          <p:nvPr/>
        </p:nvSpPr>
        <p:spPr>
          <a:xfrm>
            <a:off x="1178165" y="982556"/>
            <a:ext cx="7209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Amasis MT Pro Medium" panose="02040604050005020304" pitchFamily="18" charset="0"/>
              </a:rPr>
              <a:t>2.2 </a:t>
            </a:r>
            <a:r>
              <a:rPr lang="pt-BR" sz="5400" dirty="0">
                <a:latin typeface="Amasis MT Pro Medium" panose="02040604050005020304" pitchFamily="18" charset="0"/>
              </a:rPr>
              <a:t>Ciclo de Vida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7D6BFC-626C-0B36-F575-A235FE7FC165}"/>
              </a:ext>
            </a:extLst>
          </p:cNvPr>
          <p:cNvSpPr txBox="1"/>
          <p:nvPr/>
        </p:nvSpPr>
        <p:spPr>
          <a:xfrm>
            <a:off x="1178167" y="1903809"/>
            <a:ext cx="7209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Update(), </a:t>
            </a:r>
            <a:r>
              <a:rPr lang="en-US" sz="3200" dirty="0" err="1">
                <a:latin typeface="+mj-lt"/>
              </a:rPr>
              <a:t>FixedUpdate</a:t>
            </a:r>
            <a:r>
              <a:rPr lang="en-US" sz="3200" dirty="0">
                <a:latin typeface="+mj-lt"/>
              </a:rPr>
              <a:t>() e </a:t>
            </a:r>
            <a:r>
              <a:rPr lang="en-US" sz="3200" dirty="0" err="1">
                <a:latin typeface="+mj-lt"/>
              </a:rPr>
              <a:t>LateUpdate</a:t>
            </a:r>
            <a:r>
              <a:rPr lang="en-US" sz="3200" dirty="0">
                <a:latin typeface="+mj-lt"/>
              </a:rPr>
              <a:t>()</a:t>
            </a:r>
            <a:endParaRPr lang="pt-BR" sz="3200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A74618-CCB9-4EE6-A7AD-882D761C10C6}"/>
              </a:ext>
            </a:extLst>
          </p:cNvPr>
          <p:cNvSpPr txBox="1"/>
          <p:nvPr/>
        </p:nvSpPr>
        <p:spPr>
          <a:xfrm>
            <a:off x="905603" y="6356463"/>
            <a:ext cx="77548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O método FixedUpdate() é chamado a cada intervalo de tempo fixo e é usado principalmente para física. É útil para cálculos que envolvem física, porque é chamado em intervalos regulares e independente da taxa de quadros.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957826-6ACC-EED3-7F67-72FB94CFB8AF}"/>
              </a:ext>
            </a:extLst>
          </p:cNvPr>
          <p:cNvSpPr txBox="1"/>
          <p:nvPr/>
        </p:nvSpPr>
        <p:spPr>
          <a:xfrm>
            <a:off x="905602" y="8450969"/>
            <a:ext cx="77548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O método LateUpdate() é chamado após o método Update() em todos os objetos. Ele é útil para ajustar a posição ou rotação de um objeto após todos os cálculos de atualização terem sido feitos.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ACE5B6-5EF3-A2A1-B9DA-10A62B28C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2111378"/>
            <a:ext cx="3240405" cy="681567"/>
          </a:xfrm>
        </p:spPr>
        <p:txBody>
          <a:bodyPr/>
          <a:lstStyle/>
          <a:p>
            <a:r>
              <a:rPr lang="pt-BR" dirty="0"/>
              <a:t>Crônicas do C# - Victor Kanai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2099A-BAC3-2799-4C25-C33A753ED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0848" y="12111378"/>
            <a:ext cx="2160270" cy="681567"/>
          </a:xfrm>
        </p:spPr>
        <p:txBody>
          <a:bodyPr/>
          <a:lstStyle/>
          <a:p>
            <a:fld id="{B73A8DCE-B1CF-4EE4-92F8-F59B0F12642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0104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F21437-A73A-F983-832C-6983A582DBB1}"/>
              </a:ext>
            </a:extLst>
          </p:cNvPr>
          <p:cNvSpPr txBox="1"/>
          <p:nvPr/>
        </p:nvSpPr>
        <p:spPr>
          <a:xfrm>
            <a:off x="1178165" y="982556"/>
            <a:ext cx="7209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Amasis MT Pro Medium" panose="02040604050005020304" pitchFamily="18" charset="0"/>
              </a:rPr>
              <a:t>2.2 </a:t>
            </a:r>
            <a:r>
              <a:rPr lang="pt-BR" sz="5400" dirty="0">
                <a:latin typeface="Amasis MT Pro Medium" panose="02040604050005020304" pitchFamily="18" charset="0"/>
              </a:rPr>
              <a:t>Ciclo de Vida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7D6BFC-626C-0B36-F575-A235FE7FC165}"/>
              </a:ext>
            </a:extLst>
          </p:cNvPr>
          <p:cNvSpPr txBox="1"/>
          <p:nvPr/>
        </p:nvSpPr>
        <p:spPr>
          <a:xfrm>
            <a:off x="1178167" y="1903809"/>
            <a:ext cx="7209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Update(), </a:t>
            </a:r>
            <a:r>
              <a:rPr lang="en-US" sz="3200" dirty="0" err="1">
                <a:latin typeface="+mj-lt"/>
              </a:rPr>
              <a:t>FixedUpdate</a:t>
            </a:r>
            <a:r>
              <a:rPr lang="en-US" sz="3200" dirty="0">
                <a:latin typeface="+mj-lt"/>
              </a:rPr>
              <a:t>() e </a:t>
            </a:r>
            <a:r>
              <a:rPr lang="en-US" sz="3200" dirty="0" err="1">
                <a:latin typeface="+mj-lt"/>
              </a:rPr>
              <a:t>LateUpdate</a:t>
            </a:r>
            <a:r>
              <a:rPr lang="en-US" sz="3200" dirty="0">
                <a:latin typeface="+mj-lt"/>
              </a:rPr>
              <a:t>()</a:t>
            </a:r>
            <a:endParaRPr lang="pt-BR" sz="3200" dirty="0">
              <a:latin typeface="+mj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A5387E-8BFF-B031-58EE-69983D0D3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4291" y="2336876"/>
            <a:ext cx="10129782" cy="10036334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F4AC33-5446-B706-B280-675BFFB01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2111377"/>
            <a:ext cx="3240405" cy="681567"/>
          </a:xfrm>
        </p:spPr>
        <p:txBody>
          <a:bodyPr/>
          <a:lstStyle/>
          <a:p>
            <a:r>
              <a:rPr lang="pt-BR" dirty="0"/>
              <a:t>Crônicas do C# - Victor Kanai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9328B-86FD-883B-A728-54CF7055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0848" y="12111377"/>
            <a:ext cx="2160270" cy="681567"/>
          </a:xfrm>
        </p:spPr>
        <p:txBody>
          <a:bodyPr/>
          <a:lstStyle/>
          <a:p>
            <a:fld id="{B73A8DCE-B1CF-4EE4-92F8-F59B0F12642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42466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3527F3-6775-688D-5676-C98C29782F21}"/>
              </a:ext>
            </a:extLst>
          </p:cNvPr>
          <p:cNvSpPr txBox="1"/>
          <p:nvPr/>
        </p:nvSpPr>
        <p:spPr>
          <a:xfrm>
            <a:off x="923192" y="3798257"/>
            <a:ext cx="77548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O método OnDestroy() é chamado quando o GameObject é destruído. É usado principalmente para liberar recursos ou fazer limpezas finais.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F21437-A73A-F983-832C-6983A582DBB1}"/>
              </a:ext>
            </a:extLst>
          </p:cNvPr>
          <p:cNvSpPr txBox="1"/>
          <p:nvPr/>
        </p:nvSpPr>
        <p:spPr>
          <a:xfrm>
            <a:off x="1178165" y="982556"/>
            <a:ext cx="7209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Amasis MT Pro Medium" panose="02040604050005020304" pitchFamily="18" charset="0"/>
              </a:rPr>
              <a:t>2.3 </a:t>
            </a:r>
            <a:r>
              <a:rPr lang="pt-BR" sz="5400" dirty="0">
                <a:latin typeface="Amasis MT Pro Medium" panose="02040604050005020304" pitchFamily="18" charset="0"/>
              </a:rPr>
              <a:t>Ciclo de Vida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7D6BFC-626C-0B36-F575-A235FE7FC165}"/>
              </a:ext>
            </a:extLst>
          </p:cNvPr>
          <p:cNvSpPr txBox="1"/>
          <p:nvPr/>
        </p:nvSpPr>
        <p:spPr>
          <a:xfrm>
            <a:off x="1178167" y="1903809"/>
            <a:ext cx="7209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latin typeface="+mj-lt"/>
              </a:rPr>
              <a:t>OnDestroy</a:t>
            </a:r>
            <a:r>
              <a:rPr lang="en-US" sz="3200" dirty="0">
                <a:latin typeface="+mj-lt"/>
              </a:rPr>
              <a:t>(), </a:t>
            </a:r>
            <a:r>
              <a:rPr lang="en-US" sz="3200" dirty="0" err="1">
                <a:latin typeface="+mj-lt"/>
              </a:rPr>
              <a:t>OnEnable</a:t>
            </a:r>
            <a:r>
              <a:rPr lang="en-US" sz="3200" dirty="0">
                <a:latin typeface="+mj-lt"/>
              </a:rPr>
              <a:t>() e </a:t>
            </a:r>
            <a:r>
              <a:rPr lang="en-US" sz="3200" dirty="0" err="1">
                <a:latin typeface="+mj-lt"/>
              </a:rPr>
              <a:t>OnDisable</a:t>
            </a:r>
            <a:r>
              <a:rPr lang="en-US" sz="3200" dirty="0">
                <a:latin typeface="+mj-lt"/>
              </a:rPr>
              <a:t>()</a:t>
            </a:r>
            <a:endParaRPr lang="pt-BR" sz="3200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A74618-CCB9-4EE6-A7AD-882D761C10C6}"/>
              </a:ext>
            </a:extLst>
          </p:cNvPr>
          <p:cNvSpPr txBox="1"/>
          <p:nvPr/>
        </p:nvSpPr>
        <p:spPr>
          <a:xfrm>
            <a:off x="923192" y="5321297"/>
            <a:ext cx="77548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Esses métodos são chamados quando um GameObject é ativado ou desativado, respectivamente. Eles são úteis para realizar ações específicas quando um objeto se torna ativo ou inativo.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219624-1948-A859-ADCD-E6B96E234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191" y="6554991"/>
            <a:ext cx="7754815" cy="6380716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C01493D-62AF-346E-0D53-DBA9A18A1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2111377"/>
            <a:ext cx="3240405" cy="681567"/>
          </a:xfrm>
        </p:spPr>
        <p:txBody>
          <a:bodyPr/>
          <a:lstStyle/>
          <a:p>
            <a:r>
              <a:rPr lang="pt-BR" dirty="0"/>
              <a:t>Crônicas do C# - Victor Kanai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4A5BD-C174-F157-F149-70949D245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0848" y="12111377"/>
            <a:ext cx="2160270" cy="681567"/>
          </a:xfrm>
        </p:spPr>
        <p:txBody>
          <a:bodyPr/>
          <a:lstStyle/>
          <a:p>
            <a:fld id="{B73A8DCE-B1CF-4EE4-92F8-F59B0F12642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9333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3527F3-6775-688D-5676-C98C29782F21}"/>
              </a:ext>
            </a:extLst>
          </p:cNvPr>
          <p:cNvSpPr txBox="1"/>
          <p:nvPr/>
        </p:nvSpPr>
        <p:spPr>
          <a:xfrm>
            <a:off x="923192" y="3622431"/>
            <a:ext cx="7754815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O MonoBehaviour é um componente fundamental no ecossistema de desenvolvimento de jogos Unity, essencial para criar scripts de comportamentos e interações no mundo do jogo. Como uma classe C#, o MonoBehaviour forma os blocos de construção dos GameObjects do Unity, permitindo ganhar vida com funcionalidade dinâmica.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Neste eBook, vamos começar a conhecer o MonoBehaviour, explorando as suas várias funcionalidades e exemplos práticos para o ajudar a aproveitar o seu poder nos seus projetos de desenvolvimento de jogos. Independentemente de ser um principiante ou um programador experiente, dominar o MonoBehaviour é essencial para desbloquear todo o potencial da plataforma de desenvolvimento de jogos Unity.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F21437-A73A-F983-832C-6983A582DBB1}"/>
              </a:ext>
            </a:extLst>
          </p:cNvPr>
          <p:cNvSpPr txBox="1"/>
          <p:nvPr/>
        </p:nvSpPr>
        <p:spPr>
          <a:xfrm>
            <a:off x="1178169" y="580292"/>
            <a:ext cx="72096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Amasis MT Pro Medium" panose="02040604050005020304" pitchFamily="18" charset="0"/>
              </a:rPr>
              <a:t>INTRODUÇÃO AO MONOBEHAVIOR</a:t>
            </a:r>
            <a:endParaRPr lang="pt-BR" sz="5400" dirty="0">
              <a:latin typeface="Amasis MT Pro Medium" panose="020406040500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7D6BFC-626C-0B36-F575-A235FE7FC165}"/>
              </a:ext>
            </a:extLst>
          </p:cNvPr>
          <p:cNvSpPr txBox="1"/>
          <p:nvPr/>
        </p:nvSpPr>
        <p:spPr>
          <a:xfrm>
            <a:off x="1195753" y="2436045"/>
            <a:ext cx="7209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latin typeface="+mj-lt"/>
              </a:rPr>
              <a:t>Componente</a:t>
            </a:r>
            <a:r>
              <a:rPr lang="en-US" sz="3200" dirty="0">
                <a:latin typeface="+mj-lt"/>
              </a:rPr>
              <a:t> Fundamental da Unity</a:t>
            </a:r>
            <a:endParaRPr lang="pt-BR" sz="3200" dirty="0">
              <a:latin typeface="+mj-lt"/>
            </a:endParaRPr>
          </a:p>
        </p:txBody>
      </p:sp>
      <p:pic>
        <p:nvPicPr>
          <p:cNvPr id="1026" name="Picture 2" descr="Unity Software logo in transparent PNG and vectorized SVG formats">
            <a:extLst>
              <a:ext uri="{FF2B5EF4-FFF2-40B4-BE49-F238E27FC236}">
                <a16:creationId xmlns:a16="http://schemas.microsoft.com/office/drawing/2014/main" id="{4D1A0194-6C76-3476-4B09-0B1FDAC3E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8209" y="10445374"/>
            <a:ext cx="1620260" cy="1830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&quot;csharp&quot; Icon - Download for free - Iconduck">
            <a:extLst>
              <a:ext uri="{FF2B5EF4-FFF2-40B4-BE49-F238E27FC236}">
                <a16:creationId xmlns:a16="http://schemas.microsoft.com/office/drawing/2014/main" id="{AA550D55-1C09-3155-7DDC-E2754069B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731" y="10445374"/>
            <a:ext cx="1620260" cy="1890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83B00-FEB4-A86A-4CBF-5813EB4C7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2111377"/>
            <a:ext cx="3240405" cy="681567"/>
          </a:xfrm>
        </p:spPr>
        <p:txBody>
          <a:bodyPr/>
          <a:lstStyle/>
          <a:p>
            <a:r>
              <a:rPr lang="pt-BR" dirty="0"/>
              <a:t>Crônicas do C# - Victor Kanai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99988-9128-92DA-260B-EEC2702D7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0848" y="12111377"/>
            <a:ext cx="2160270" cy="681567"/>
          </a:xfrm>
        </p:spPr>
        <p:txBody>
          <a:bodyPr/>
          <a:lstStyle/>
          <a:p>
            <a:fld id="{B73A8DCE-B1CF-4EE4-92F8-F59B0F12642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88717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95F793D-375B-1FCD-5D6C-C876F45080CC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1E21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FA17D2-46F2-42B6-490D-D1D8D5E25186}"/>
              </a:ext>
            </a:extLst>
          </p:cNvPr>
          <p:cNvSpPr txBox="1"/>
          <p:nvPr/>
        </p:nvSpPr>
        <p:spPr>
          <a:xfrm>
            <a:off x="1195753" y="2254726"/>
            <a:ext cx="7209693" cy="7940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1000" dirty="0">
                <a:ln>
                  <a:solidFill>
                    <a:schemeClr val="bg1"/>
                  </a:solidFill>
                </a:ln>
                <a:noFill/>
                <a:latin typeface="Amasis MT Pro Medium" panose="02040604050005020304" pitchFamily="18" charset="0"/>
              </a:rPr>
              <a:t>03</a:t>
            </a:r>
            <a:endParaRPr lang="pt-BR" sz="51000" dirty="0">
              <a:ln>
                <a:solidFill>
                  <a:schemeClr val="bg1"/>
                </a:solidFill>
              </a:ln>
              <a:noFill/>
              <a:latin typeface="Amasis MT Pro Medium" panose="020406040500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A05169-12EB-6A2B-CC8E-2BEA7DA43A9F}"/>
              </a:ext>
            </a:extLst>
          </p:cNvPr>
          <p:cNvSpPr txBox="1"/>
          <p:nvPr/>
        </p:nvSpPr>
        <p:spPr>
          <a:xfrm>
            <a:off x="1195753" y="5687597"/>
            <a:ext cx="72096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Amasis MT Pro Medium" panose="02040604050005020304" pitchFamily="18" charset="0"/>
              </a:rPr>
              <a:t>Eventos e CallBacks da Unity</a:t>
            </a:r>
          </a:p>
        </p:txBody>
      </p:sp>
    </p:spTree>
    <p:extLst>
      <p:ext uri="{BB962C8B-B14F-4D97-AF65-F5344CB8AC3E}">
        <p14:creationId xmlns:p14="http://schemas.microsoft.com/office/powerpoint/2010/main" val="887471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3527F3-6775-688D-5676-C98C29782F21}"/>
              </a:ext>
            </a:extLst>
          </p:cNvPr>
          <p:cNvSpPr txBox="1"/>
          <p:nvPr/>
        </p:nvSpPr>
        <p:spPr>
          <a:xfrm>
            <a:off x="923192" y="3411405"/>
            <a:ext cx="7754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Todo Callback tem três estágios: Entrada, Permanência e Saída. Ou seja, O método OnCollision tem: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F21437-A73A-F983-832C-6983A582DBB1}"/>
              </a:ext>
            </a:extLst>
          </p:cNvPr>
          <p:cNvSpPr txBox="1"/>
          <p:nvPr/>
        </p:nvSpPr>
        <p:spPr>
          <a:xfrm>
            <a:off x="1178165" y="982556"/>
            <a:ext cx="7209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Amasis MT Pro Medium" panose="02040604050005020304" pitchFamily="18" charset="0"/>
              </a:rPr>
              <a:t>3.1 </a:t>
            </a:r>
            <a:r>
              <a:rPr lang="pt-BR" sz="5400" dirty="0">
                <a:latin typeface="Amasis MT Pro Medium" panose="02040604050005020304" pitchFamily="18" charset="0"/>
              </a:rPr>
              <a:t>CallBacks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7D6BFC-626C-0B36-F575-A235FE7FC165}"/>
              </a:ext>
            </a:extLst>
          </p:cNvPr>
          <p:cNvSpPr txBox="1"/>
          <p:nvPr/>
        </p:nvSpPr>
        <p:spPr>
          <a:xfrm>
            <a:off x="1178167" y="1903809"/>
            <a:ext cx="7209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latin typeface="+mj-lt"/>
              </a:rPr>
              <a:t>OnCollision</a:t>
            </a:r>
            <a:r>
              <a:rPr lang="en-US" sz="3200" dirty="0">
                <a:latin typeface="+mj-lt"/>
              </a:rPr>
              <a:t>()</a:t>
            </a:r>
            <a:endParaRPr lang="pt-BR" sz="3200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A74618-CCB9-4EE6-A7AD-882D761C10C6}"/>
              </a:ext>
            </a:extLst>
          </p:cNvPr>
          <p:cNvSpPr txBox="1"/>
          <p:nvPr/>
        </p:nvSpPr>
        <p:spPr>
          <a:xfrm>
            <a:off x="923192" y="4541334"/>
            <a:ext cx="775481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OnCollisionEnter(): O método OnCollisionEnter() é chamado quando este Collider/rigidbody entra em contato com outro Collider/rigidbody. É usado principalmente para detecção de colisões e interações físicas.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OnCollisionStay(): O método OnCollisionStay() é chamado enquanto este Collider/rigidbody está em contato com outro Collider/rigidbody. Ele é chamado a cada quadro durante o tempo em que a colisão é mantida.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OnCollisionExit(): O método OnCollisionExit() é chamado quando este Collider/rigidbody deixa de estar em contato com outro Collider/rigidbody. É usado para detectar quando uma colisão termina.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510A2C-C026-17A1-AC9C-C78805846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2111376"/>
            <a:ext cx="3240405" cy="681567"/>
          </a:xfrm>
        </p:spPr>
        <p:txBody>
          <a:bodyPr/>
          <a:lstStyle/>
          <a:p>
            <a:r>
              <a:rPr lang="pt-BR" dirty="0"/>
              <a:t>Crônicas do C# - Victor Kanai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2A14D-9315-75EF-A97A-7BD75C303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0848" y="12111376"/>
            <a:ext cx="2160270" cy="681567"/>
          </a:xfrm>
        </p:spPr>
        <p:txBody>
          <a:bodyPr/>
          <a:lstStyle/>
          <a:p>
            <a:fld id="{B73A8DCE-B1CF-4EE4-92F8-F59B0F12642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43554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F21437-A73A-F983-832C-6983A582DBB1}"/>
              </a:ext>
            </a:extLst>
          </p:cNvPr>
          <p:cNvSpPr txBox="1"/>
          <p:nvPr/>
        </p:nvSpPr>
        <p:spPr>
          <a:xfrm>
            <a:off x="1178165" y="982556"/>
            <a:ext cx="7209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Amasis MT Pro Medium" panose="02040604050005020304" pitchFamily="18" charset="0"/>
              </a:rPr>
              <a:t>3.1 </a:t>
            </a:r>
            <a:r>
              <a:rPr lang="pt-BR" sz="5400" dirty="0">
                <a:latin typeface="Amasis MT Pro Medium" panose="02040604050005020304" pitchFamily="18" charset="0"/>
              </a:rPr>
              <a:t>CallBacks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7D6BFC-626C-0B36-F575-A235FE7FC165}"/>
              </a:ext>
            </a:extLst>
          </p:cNvPr>
          <p:cNvSpPr txBox="1"/>
          <p:nvPr/>
        </p:nvSpPr>
        <p:spPr>
          <a:xfrm>
            <a:off x="1178167" y="1903809"/>
            <a:ext cx="7209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latin typeface="+mj-lt"/>
              </a:rPr>
              <a:t>OnCollision</a:t>
            </a:r>
            <a:r>
              <a:rPr lang="en-US" sz="3200" dirty="0">
                <a:latin typeface="+mj-lt"/>
              </a:rPr>
              <a:t>()</a:t>
            </a:r>
            <a:endParaRPr lang="pt-BR" sz="3200" dirty="0"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437376-0738-5841-5E43-F37FC8AC0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3769" y="3637624"/>
            <a:ext cx="10128738" cy="7063808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3013CB9-5C31-0187-9E8D-8D3D6CFD0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2111375"/>
            <a:ext cx="3240405" cy="681567"/>
          </a:xfrm>
        </p:spPr>
        <p:txBody>
          <a:bodyPr/>
          <a:lstStyle/>
          <a:p>
            <a:r>
              <a:rPr lang="pt-BR" dirty="0"/>
              <a:t>Crônicas do C# - Victor Kanai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2AEB40-2CCE-285F-6D39-0BE94942A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0848" y="12111375"/>
            <a:ext cx="2160270" cy="681567"/>
          </a:xfrm>
        </p:spPr>
        <p:txBody>
          <a:bodyPr/>
          <a:lstStyle/>
          <a:p>
            <a:fld id="{B73A8DCE-B1CF-4EE4-92F8-F59B0F12642D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5833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3527F3-6775-688D-5676-C98C29782F21}"/>
              </a:ext>
            </a:extLst>
          </p:cNvPr>
          <p:cNvSpPr txBox="1"/>
          <p:nvPr/>
        </p:nvSpPr>
        <p:spPr>
          <a:xfrm>
            <a:off x="923192" y="3411405"/>
            <a:ext cx="7754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Com o evento OnTrigger() a regra se mantêm, logo, ele tem três estágios.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F21437-A73A-F983-832C-6983A582DBB1}"/>
              </a:ext>
            </a:extLst>
          </p:cNvPr>
          <p:cNvSpPr txBox="1"/>
          <p:nvPr/>
        </p:nvSpPr>
        <p:spPr>
          <a:xfrm>
            <a:off x="1178165" y="982556"/>
            <a:ext cx="7209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Amasis MT Pro Medium" panose="02040604050005020304" pitchFamily="18" charset="0"/>
              </a:rPr>
              <a:t>3.2 </a:t>
            </a:r>
            <a:r>
              <a:rPr lang="pt-BR" sz="5400" dirty="0">
                <a:latin typeface="Amasis MT Pro Medium" panose="02040604050005020304" pitchFamily="18" charset="0"/>
              </a:rPr>
              <a:t>CallBacks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7D6BFC-626C-0B36-F575-A235FE7FC165}"/>
              </a:ext>
            </a:extLst>
          </p:cNvPr>
          <p:cNvSpPr txBox="1"/>
          <p:nvPr/>
        </p:nvSpPr>
        <p:spPr>
          <a:xfrm>
            <a:off x="1178167" y="1903809"/>
            <a:ext cx="7209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latin typeface="+mj-lt"/>
              </a:rPr>
              <a:t>OnTrigger</a:t>
            </a:r>
            <a:r>
              <a:rPr lang="en-US" sz="3200" dirty="0">
                <a:latin typeface="+mj-lt"/>
              </a:rPr>
              <a:t>()</a:t>
            </a:r>
            <a:endParaRPr lang="pt-BR" sz="3200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A74618-CCB9-4EE6-A7AD-882D761C10C6}"/>
              </a:ext>
            </a:extLst>
          </p:cNvPr>
          <p:cNvSpPr txBox="1"/>
          <p:nvPr/>
        </p:nvSpPr>
        <p:spPr>
          <a:xfrm>
            <a:off x="923192" y="4541334"/>
            <a:ext cx="775481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OnTriggerEnter(): O método OnTriggerEnter() é chamado quando outro Collider/rigidbody entra no gatilho deste Collider. Ele é usado principalmente para detecção de gatilhos, como áreas de desencadeamento de eventos.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OnTriggerStay(): O método OnTriggerStay() é chamado enquanto outro Collider/rigidbody está dentro do gatilho deste Collider. Ele é chamado a cada quadro durante o tempo em que a colisão é mantida.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OnTriggerExit(): O método OnTriggerExit() é chamado quando outro Collider/rigidbody deixa o gatilho deste Collider. Ele é usado para detectar quando um objeto sai do gatilho.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D638606-814F-A3DC-93E7-18E5780E4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2111375"/>
            <a:ext cx="3240405" cy="681567"/>
          </a:xfrm>
        </p:spPr>
        <p:txBody>
          <a:bodyPr/>
          <a:lstStyle/>
          <a:p>
            <a:r>
              <a:rPr lang="pt-BR" dirty="0"/>
              <a:t>Crônicas do C# - Victor Kanai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0FB7F-FB27-120F-F447-D30F42F60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0848" y="12111375"/>
            <a:ext cx="2160270" cy="681567"/>
          </a:xfrm>
        </p:spPr>
        <p:txBody>
          <a:bodyPr/>
          <a:lstStyle/>
          <a:p>
            <a:fld id="{B73A8DCE-B1CF-4EE4-92F8-F59B0F12642D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3536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F21437-A73A-F983-832C-6983A582DBB1}"/>
              </a:ext>
            </a:extLst>
          </p:cNvPr>
          <p:cNvSpPr txBox="1"/>
          <p:nvPr/>
        </p:nvSpPr>
        <p:spPr>
          <a:xfrm>
            <a:off x="1178165" y="982556"/>
            <a:ext cx="7209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Amasis MT Pro Medium" panose="02040604050005020304" pitchFamily="18" charset="0"/>
              </a:rPr>
              <a:t>3.2 </a:t>
            </a:r>
            <a:r>
              <a:rPr lang="pt-BR" sz="5400" dirty="0">
                <a:latin typeface="Amasis MT Pro Medium" panose="02040604050005020304" pitchFamily="18" charset="0"/>
              </a:rPr>
              <a:t>CallBacks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7D6BFC-626C-0B36-F575-A235FE7FC165}"/>
              </a:ext>
            </a:extLst>
          </p:cNvPr>
          <p:cNvSpPr txBox="1"/>
          <p:nvPr/>
        </p:nvSpPr>
        <p:spPr>
          <a:xfrm>
            <a:off x="1178167" y="1903809"/>
            <a:ext cx="7209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latin typeface="+mj-lt"/>
              </a:rPr>
              <a:t>OnTrigger</a:t>
            </a:r>
            <a:r>
              <a:rPr lang="en-US" sz="3200" dirty="0">
                <a:latin typeface="+mj-lt"/>
              </a:rPr>
              <a:t>()</a:t>
            </a:r>
            <a:endParaRPr lang="pt-BR" sz="3200" dirty="0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483B8F-7503-DCA8-21F0-B592B1E45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1339" y="3536498"/>
            <a:ext cx="10290406" cy="685601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246337A-8F40-09BC-2031-2574C04D1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2111378"/>
            <a:ext cx="3240405" cy="681567"/>
          </a:xfrm>
        </p:spPr>
        <p:txBody>
          <a:bodyPr/>
          <a:lstStyle/>
          <a:p>
            <a:r>
              <a:rPr lang="pt-BR" dirty="0"/>
              <a:t>Crônicas do C# - Victor Kanai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E3A94-BD04-B1FB-2050-AE558840C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0848" y="12111378"/>
            <a:ext cx="2160270" cy="681567"/>
          </a:xfrm>
        </p:spPr>
        <p:txBody>
          <a:bodyPr/>
          <a:lstStyle/>
          <a:p>
            <a:fld id="{B73A8DCE-B1CF-4EE4-92F8-F59B0F12642D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7711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95F793D-375B-1FCD-5D6C-C876F45080CC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1E21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FA17D2-46F2-42B6-490D-D1D8D5E25186}"/>
              </a:ext>
            </a:extLst>
          </p:cNvPr>
          <p:cNvSpPr txBox="1"/>
          <p:nvPr/>
        </p:nvSpPr>
        <p:spPr>
          <a:xfrm>
            <a:off x="1195753" y="2254726"/>
            <a:ext cx="7209693" cy="7940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1000" dirty="0">
                <a:ln>
                  <a:solidFill>
                    <a:schemeClr val="bg1"/>
                  </a:solidFill>
                </a:ln>
                <a:noFill/>
                <a:latin typeface="Amasis MT Pro Medium" panose="02040604050005020304" pitchFamily="18" charset="0"/>
              </a:rPr>
              <a:t>00</a:t>
            </a:r>
            <a:endParaRPr lang="pt-BR" sz="51000" dirty="0">
              <a:ln>
                <a:solidFill>
                  <a:schemeClr val="bg1"/>
                </a:solidFill>
              </a:ln>
              <a:noFill/>
              <a:latin typeface="Amasis MT Pro Medium" panose="020406040500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A05169-12EB-6A2B-CC8E-2BEA7DA43A9F}"/>
              </a:ext>
            </a:extLst>
          </p:cNvPr>
          <p:cNvSpPr txBox="1"/>
          <p:nvPr/>
        </p:nvSpPr>
        <p:spPr>
          <a:xfrm>
            <a:off x="1195752" y="5800635"/>
            <a:ext cx="72096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Amasis MT Pro Medium" panose="02040604050005020304" pitchFamily="18" charset="0"/>
              </a:rPr>
              <a:t>Agradecimentos</a:t>
            </a:r>
          </a:p>
        </p:txBody>
      </p:sp>
    </p:spTree>
    <p:extLst>
      <p:ext uri="{BB962C8B-B14F-4D97-AF65-F5344CB8AC3E}">
        <p14:creationId xmlns:p14="http://schemas.microsoft.com/office/powerpoint/2010/main" val="3935371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3527F3-6775-688D-5676-C98C29782F21}"/>
              </a:ext>
            </a:extLst>
          </p:cNvPr>
          <p:cNvSpPr txBox="1"/>
          <p:nvPr/>
        </p:nvSpPr>
        <p:spPr>
          <a:xfrm>
            <a:off x="923192" y="3868613"/>
            <a:ext cx="775481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Este eBook foi criado por uma inteligência artificial, e polido por um humano.  Mostrando uma potencial abertura de novos horizontes para o ensino e aprendizado da programação com a parceria humano-IA.</a:t>
            </a:r>
          </a:p>
          <a:p>
            <a:pPr algn="ctr"/>
            <a:endParaRPr lang="pt-BR" sz="2400" dirty="0"/>
          </a:p>
          <a:p>
            <a:pPr algn="ctr"/>
            <a:r>
              <a:rPr lang="pt-BR" sz="2400" dirty="0"/>
              <a:t>Obrigado a todos que leram até aqui e boa sorte na jornada de programação para jogos. Que a curiosidade e a paixão pelo conhecimento continuem a ser suas companheiras constantes.</a:t>
            </a:r>
          </a:p>
          <a:p>
            <a:pPr algn="ctr"/>
            <a:endParaRPr lang="pt-BR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F21437-A73A-F983-832C-6983A582DBB1}"/>
              </a:ext>
            </a:extLst>
          </p:cNvPr>
          <p:cNvSpPr txBox="1"/>
          <p:nvPr/>
        </p:nvSpPr>
        <p:spPr>
          <a:xfrm>
            <a:off x="1195752" y="1178393"/>
            <a:ext cx="7209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latin typeface="Amasis MT Pro Medium" panose="02040604050005020304" pitchFamily="18" charset="0"/>
              </a:rPr>
              <a:t>Obrigado!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7D6BFC-626C-0B36-F575-A235FE7FC165}"/>
              </a:ext>
            </a:extLst>
          </p:cNvPr>
          <p:cNvSpPr txBox="1"/>
          <p:nvPr/>
        </p:nvSpPr>
        <p:spPr>
          <a:xfrm>
            <a:off x="1178167" y="2325849"/>
            <a:ext cx="7209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latin typeface="+mj-lt"/>
              </a:rPr>
              <a:t>Posfácio</a:t>
            </a:r>
            <a:endParaRPr lang="pt-BR" sz="3200" dirty="0">
              <a:latin typeface="+mj-lt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4C5BF3-C5CB-2CDB-1285-E4577DE21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2111375"/>
            <a:ext cx="3240405" cy="681567"/>
          </a:xfrm>
        </p:spPr>
        <p:txBody>
          <a:bodyPr/>
          <a:lstStyle/>
          <a:p>
            <a:r>
              <a:rPr lang="pt-BR" dirty="0"/>
              <a:t>Crônicas do C# - Victor Kanai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0998A-8113-7562-91EF-E4B544801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0848" y="12111375"/>
            <a:ext cx="2160270" cy="681567"/>
          </a:xfrm>
        </p:spPr>
        <p:txBody>
          <a:bodyPr/>
          <a:lstStyle/>
          <a:p>
            <a:fld id="{B73A8DCE-B1CF-4EE4-92F8-F59B0F12642D}" type="slidenum">
              <a:rPr lang="pt-BR" smtClean="0"/>
              <a:t>26</a:t>
            </a:fld>
            <a:endParaRPr lang="pt-BR"/>
          </a:p>
        </p:txBody>
      </p:sp>
      <p:pic>
        <p:nvPicPr>
          <p:cNvPr id="1026" name="Picture 2" descr="GitHub Logo, symbol, meaning, history, PNG, brand">
            <a:hlinkClick r:id="rId2"/>
            <a:extLst>
              <a:ext uri="{FF2B5EF4-FFF2-40B4-BE49-F238E27FC236}">
                <a16:creationId xmlns:a16="http://schemas.microsoft.com/office/drawing/2014/main" id="{8847FBA4-6949-4883-C1ED-822C1E02A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568" y="8955320"/>
            <a:ext cx="5416062" cy="304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309F8D-152E-2D21-ABC5-A61A6F939F62}"/>
              </a:ext>
            </a:extLst>
          </p:cNvPr>
          <p:cNvSpPr txBox="1"/>
          <p:nvPr/>
        </p:nvSpPr>
        <p:spPr>
          <a:xfrm>
            <a:off x="923192" y="8493655"/>
            <a:ext cx="7754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Link do GitHub do Autor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6421FE-8310-3029-8C49-B91D92EAD2BD}"/>
              </a:ext>
            </a:extLst>
          </p:cNvPr>
          <p:cNvSpPr txBox="1"/>
          <p:nvPr/>
        </p:nvSpPr>
        <p:spPr>
          <a:xfrm>
            <a:off x="3786420" y="12001855"/>
            <a:ext cx="20283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hlinkClick r:id="rId2"/>
              </a:rPr>
              <a:t>https://github.com/Victor-Kanai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3856213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95F793D-375B-1FCD-5D6C-C876F45080CC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1E21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FA17D2-46F2-42B6-490D-D1D8D5E25186}"/>
              </a:ext>
            </a:extLst>
          </p:cNvPr>
          <p:cNvSpPr txBox="1"/>
          <p:nvPr/>
        </p:nvSpPr>
        <p:spPr>
          <a:xfrm>
            <a:off x="1195753" y="2254726"/>
            <a:ext cx="7209693" cy="7940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1000" dirty="0">
                <a:ln>
                  <a:solidFill>
                    <a:schemeClr val="bg1"/>
                  </a:solidFill>
                </a:ln>
                <a:noFill/>
                <a:latin typeface="Amasis MT Pro Medium" panose="02040604050005020304" pitchFamily="18" charset="0"/>
              </a:rPr>
              <a:t>01</a:t>
            </a:r>
            <a:endParaRPr lang="pt-BR" sz="51000" dirty="0">
              <a:ln>
                <a:solidFill>
                  <a:schemeClr val="bg1"/>
                </a:solidFill>
              </a:ln>
              <a:noFill/>
              <a:latin typeface="Amasis MT Pro Medium" panose="020406040500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A05169-12EB-6A2B-CC8E-2BEA7DA43A9F}"/>
              </a:ext>
            </a:extLst>
          </p:cNvPr>
          <p:cNvSpPr txBox="1"/>
          <p:nvPr/>
        </p:nvSpPr>
        <p:spPr>
          <a:xfrm>
            <a:off x="1195753" y="6225043"/>
            <a:ext cx="72096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Amasis MT Pro Medium" panose="02040604050005020304" pitchFamily="18" charset="0"/>
              </a:rPr>
              <a:t>CONCEITOS BÁSICOS DE SCRIPTING</a:t>
            </a:r>
            <a:endParaRPr lang="pt-BR" sz="4800" dirty="0">
              <a:solidFill>
                <a:schemeClr val="bg1"/>
              </a:solidFill>
              <a:latin typeface="Amasis MT Pro Medium" panose="020406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999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3527F3-6775-688D-5676-C98C29782F21}"/>
              </a:ext>
            </a:extLst>
          </p:cNvPr>
          <p:cNvSpPr txBox="1"/>
          <p:nvPr/>
        </p:nvSpPr>
        <p:spPr>
          <a:xfrm>
            <a:off x="923192" y="3622431"/>
            <a:ext cx="77548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Neste capítulo, vamos mergulhar nos blocos de construção de qualquer linguagem de programação: variáveis e tipos de dados. Aprenda a declarar variáveis, compreenda os diferentes tipos de dados, como int, float, string e bool</a:t>
            </a:r>
            <a:r>
              <a:rPr lang="en-US" sz="2400" dirty="0"/>
              <a:t>.</a:t>
            </a:r>
          </a:p>
          <a:p>
            <a:endParaRPr lang="pt-BR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F21437-A73A-F983-832C-6983A582DBB1}"/>
              </a:ext>
            </a:extLst>
          </p:cNvPr>
          <p:cNvSpPr txBox="1"/>
          <p:nvPr/>
        </p:nvSpPr>
        <p:spPr>
          <a:xfrm>
            <a:off x="1178165" y="1175991"/>
            <a:ext cx="7209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Amasis MT Pro Medium" panose="02040604050005020304" pitchFamily="18" charset="0"/>
              </a:rPr>
              <a:t>1.1 </a:t>
            </a:r>
            <a:r>
              <a:rPr lang="pt-BR" sz="5400" dirty="0">
                <a:latin typeface="Amasis MT Pro Medium" panose="02040604050005020304" pitchFamily="18" charset="0"/>
              </a:rPr>
              <a:t>Variáveis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7D6BFC-626C-0B36-F575-A235FE7FC165}"/>
              </a:ext>
            </a:extLst>
          </p:cNvPr>
          <p:cNvSpPr txBox="1"/>
          <p:nvPr/>
        </p:nvSpPr>
        <p:spPr>
          <a:xfrm>
            <a:off x="1178167" y="2519284"/>
            <a:ext cx="7209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latin typeface="+mj-lt"/>
              </a:rPr>
              <a:t>Variáveis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Primitivas</a:t>
            </a:r>
            <a:endParaRPr lang="pt-BR" sz="3200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0B7A98-05E1-1429-7942-7722855D6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82815" y="7453865"/>
            <a:ext cx="10366827" cy="57615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A74618-CCB9-4EE6-A7AD-882D761C10C6}"/>
              </a:ext>
            </a:extLst>
          </p:cNvPr>
          <p:cNvSpPr txBox="1"/>
          <p:nvPr/>
        </p:nvSpPr>
        <p:spPr>
          <a:xfrm>
            <a:off x="905605" y="5930755"/>
            <a:ext cx="77548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Algumas variáveis: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/>
              <a:t>int</a:t>
            </a:r>
            <a:r>
              <a:rPr lang="pt-BR" sz="2400" dirty="0"/>
              <a:t>: Armazena números inteiros.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/>
              <a:t>float</a:t>
            </a:r>
            <a:r>
              <a:rPr lang="pt-BR" sz="2400" dirty="0"/>
              <a:t>: Armazena números decimais.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/>
              <a:t>string</a:t>
            </a:r>
            <a:r>
              <a:rPr lang="pt-BR" sz="2400" dirty="0"/>
              <a:t>: Armazena sequências de caracteres.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/>
              <a:t>bool</a:t>
            </a:r>
            <a:r>
              <a:rPr lang="pt-BR" sz="2400" dirty="0"/>
              <a:t>: Armazena valores booleanos (verdadeiro ou falso).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20A32D6-2A21-C761-AD78-B19B1AECD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2128959"/>
            <a:ext cx="3240405" cy="681567"/>
          </a:xfrm>
        </p:spPr>
        <p:txBody>
          <a:bodyPr/>
          <a:lstStyle/>
          <a:p>
            <a:r>
              <a:rPr lang="pt-BR" dirty="0"/>
              <a:t>Crônicas do C# - Victor Kanai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F6BF8-1641-464C-E565-3B0A4AA09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0848" y="12128959"/>
            <a:ext cx="2160270" cy="681567"/>
          </a:xfrm>
        </p:spPr>
        <p:txBody>
          <a:bodyPr/>
          <a:lstStyle/>
          <a:p>
            <a:fld id="{B73A8DCE-B1CF-4EE4-92F8-F59B0F12642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8486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3527F3-6775-688D-5676-C98C29782F21}"/>
              </a:ext>
            </a:extLst>
          </p:cNvPr>
          <p:cNvSpPr txBox="1"/>
          <p:nvPr/>
        </p:nvSpPr>
        <p:spPr>
          <a:xfrm>
            <a:off x="923192" y="3077301"/>
            <a:ext cx="77548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Eles são usadas para armazenar objetos e coleções de dados. Essas variáveis não armazenam os valores diretamente, mas sim a referência (ou endereço na memória) onde os dados estão armazenados. As operações com essas variáveis geralmente envolvem manipulação de objetos ou coleções de dados.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F21437-A73A-F983-832C-6983A582DBB1}"/>
              </a:ext>
            </a:extLst>
          </p:cNvPr>
          <p:cNvSpPr txBox="1"/>
          <p:nvPr/>
        </p:nvSpPr>
        <p:spPr>
          <a:xfrm>
            <a:off x="1178165" y="841881"/>
            <a:ext cx="7209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Amasis MT Pro Medium" panose="02040604050005020304" pitchFamily="18" charset="0"/>
              </a:rPr>
              <a:t>1.1 </a:t>
            </a:r>
            <a:r>
              <a:rPr lang="pt-BR" sz="5400" dirty="0">
                <a:latin typeface="Amasis MT Pro Medium" panose="02040604050005020304" pitchFamily="18" charset="0"/>
              </a:rPr>
              <a:t>Variáveis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7D6BFC-626C-0B36-F575-A235FE7FC165}"/>
              </a:ext>
            </a:extLst>
          </p:cNvPr>
          <p:cNvSpPr txBox="1"/>
          <p:nvPr/>
        </p:nvSpPr>
        <p:spPr>
          <a:xfrm>
            <a:off x="1178167" y="2185174"/>
            <a:ext cx="7209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latin typeface="+mj-lt"/>
              </a:rPr>
              <a:t>Variáveis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Não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Primitivas</a:t>
            </a:r>
            <a:endParaRPr lang="pt-BR" sz="3200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0B7A98-05E1-1429-7942-7722855D6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0798" y="6809628"/>
            <a:ext cx="8004425" cy="62771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A74618-CCB9-4EE6-A7AD-882D761C10C6}"/>
              </a:ext>
            </a:extLst>
          </p:cNvPr>
          <p:cNvSpPr txBox="1"/>
          <p:nvPr/>
        </p:nvSpPr>
        <p:spPr>
          <a:xfrm>
            <a:off x="905605" y="5596645"/>
            <a:ext cx="77548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Algumas variáveis não primitivas: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/>
              <a:t>Classes</a:t>
            </a:r>
            <a:r>
              <a:rPr lang="pt-BR" sz="2400" dirty="0"/>
              <a:t>: Classes são as blueprints da onde criamos os objetos.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/>
              <a:t>Arrays</a:t>
            </a:r>
            <a:r>
              <a:rPr lang="pt-BR" sz="2400" dirty="0"/>
              <a:t>: Uma das maneiras de armazenar tipos de variávies.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0A0D888-D4D1-3033-5597-5468A628A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2111379"/>
            <a:ext cx="3240405" cy="681567"/>
          </a:xfrm>
        </p:spPr>
        <p:txBody>
          <a:bodyPr/>
          <a:lstStyle/>
          <a:p>
            <a:r>
              <a:rPr lang="pt-BR" dirty="0"/>
              <a:t>Crônicas do C# - Victor Kanai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5E572-D8A6-F150-BC88-EE1BF2DE6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0848" y="12111379"/>
            <a:ext cx="2160270" cy="681567"/>
          </a:xfrm>
        </p:spPr>
        <p:txBody>
          <a:bodyPr/>
          <a:lstStyle/>
          <a:p>
            <a:fld id="{B73A8DCE-B1CF-4EE4-92F8-F59B0F12642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5232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3527F3-6775-688D-5676-C98C29782F21}"/>
              </a:ext>
            </a:extLst>
          </p:cNvPr>
          <p:cNvSpPr txBox="1"/>
          <p:nvPr/>
        </p:nvSpPr>
        <p:spPr>
          <a:xfrm>
            <a:off x="923192" y="3239910"/>
            <a:ext cx="77548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A matemática é uma parte fundamental  na programação, pois sem ela o jogador nunca iria tomar dano, por exemplo</a:t>
            </a:r>
            <a:r>
              <a:rPr lang="en-US" sz="2400" dirty="0"/>
              <a:t>. E a </a:t>
            </a:r>
            <a:r>
              <a:rPr lang="en-US" sz="2400" dirty="0" err="1"/>
              <a:t>sua</a:t>
            </a:r>
            <a:r>
              <a:rPr lang="en-US" sz="2400" dirty="0"/>
              <a:t> </a:t>
            </a:r>
            <a:r>
              <a:rPr lang="en-US" sz="2400" dirty="0" err="1"/>
              <a:t>aplicação</a:t>
            </a:r>
            <a:r>
              <a:rPr lang="en-US" sz="2400" dirty="0"/>
              <a:t> é </a:t>
            </a:r>
            <a:r>
              <a:rPr lang="en-US" sz="2400" dirty="0" err="1"/>
              <a:t>muito</a:t>
            </a:r>
            <a:r>
              <a:rPr lang="en-US" sz="2400" dirty="0"/>
              <a:t> </a:t>
            </a:r>
            <a:r>
              <a:rPr lang="en-US" sz="2400" dirty="0" err="1"/>
              <a:t>fácil</a:t>
            </a:r>
            <a:r>
              <a:rPr lang="en-US" sz="2400" dirty="0"/>
              <a:t>.</a:t>
            </a:r>
          </a:p>
          <a:p>
            <a:endParaRPr lang="pt-BR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F21437-A73A-F983-832C-6983A582DBB1}"/>
              </a:ext>
            </a:extLst>
          </p:cNvPr>
          <p:cNvSpPr txBox="1"/>
          <p:nvPr/>
        </p:nvSpPr>
        <p:spPr>
          <a:xfrm>
            <a:off x="1178169" y="580292"/>
            <a:ext cx="7209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Amasis MT Pro Medium" panose="02040604050005020304" pitchFamily="18" charset="0"/>
              </a:rPr>
              <a:t>1.2.1 </a:t>
            </a:r>
            <a:r>
              <a:rPr lang="en-US" sz="5400" dirty="0" err="1">
                <a:latin typeface="Amasis MT Pro Medium" panose="02040604050005020304" pitchFamily="18" charset="0"/>
              </a:rPr>
              <a:t>Operadores</a:t>
            </a:r>
            <a:endParaRPr lang="pt-BR" sz="5400" dirty="0">
              <a:latin typeface="Amasis MT Pro Medium" panose="020406040500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7D6BFC-626C-0B36-F575-A235FE7FC165}"/>
              </a:ext>
            </a:extLst>
          </p:cNvPr>
          <p:cNvSpPr txBox="1"/>
          <p:nvPr/>
        </p:nvSpPr>
        <p:spPr>
          <a:xfrm>
            <a:off x="1195753" y="1945433"/>
            <a:ext cx="7209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latin typeface="+mj-lt"/>
              </a:rPr>
              <a:t>Operadores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Aritméticos</a:t>
            </a:r>
            <a:endParaRPr lang="pt-BR" sz="3200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A74618-CCB9-4EE6-A7AD-882D761C10C6}"/>
              </a:ext>
            </a:extLst>
          </p:cNvPr>
          <p:cNvSpPr txBox="1"/>
          <p:nvPr/>
        </p:nvSpPr>
        <p:spPr>
          <a:xfrm>
            <a:off x="905604" y="5038274"/>
            <a:ext cx="77548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Quais são os operadores matemáticos?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/>
              <a:t>+ (Adição) </a:t>
            </a:r>
            <a:r>
              <a:rPr lang="pt-BR" sz="2400" dirty="0"/>
              <a:t>: Soma os valores.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/>
              <a:t>- (Subtração)</a:t>
            </a:r>
            <a:r>
              <a:rPr lang="pt-BR" sz="2400" dirty="0"/>
              <a:t> : Subtrai os valores.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/>
              <a:t>* (Multiplicação)</a:t>
            </a:r>
            <a:r>
              <a:rPr lang="pt-BR" sz="2400" dirty="0"/>
              <a:t> : Multiplica os valores.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/>
              <a:t>/ (Divisão)</a:t>
            </a:r>
            <a:r>
              <a:rPr lang="pt-BR" sz="2400" dirty="0"/>
              <a:t> : Divide os valores.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/>
              <a:t>% (Módulo)</a:t>
            </a:r>
            <a:r>
              <a:rPr lang="pt-BR" sz="2400" dirty="0"/>
              <a:t> : Calcula o resto depois de dividir o seu primeiro operando pelo segundo.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275899-E565-16FE-E46A-0583E1404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82071"/>
            <a:ext cx="9601200" cy="5336052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4FE31F-0CF0-666F-4126-3941AD2CC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2128961"/>
            <a:ext cx="3240405" cy="681567"/>
          </a:xfrm>
        </p:spPr>
        <p:txBody>
          <a:bodyPr/>
          <a:lstStyle/>
          <a:p>
            <a:r>
              <a:rPr lang="pt-BR" dirty="0"/>
              <a:t>Crônicas do C# - Victor Kanai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CCB59-AB23-7CE2-37E6-EB8014AAF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0848" y="12128961"/>
            <a:ext cx="2160270" cy="681567"/>
          </a:xfrm>
        </p:spPr>
        <p:txBody>
          <a:bodyPr/>
          <a:lstStyle/>
          <a:p>
            <a:fld id="{B73A8DCE-B1CF-4EE4-92F8-F59B0F12642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6030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F21437-A73A-F983-832C-6983A582DBB1}"/>
              </a:ext>
            </a:extLst>
          </p:cNvPr>
          <p:cNvSpPr txBox="1"/>
          <p:nvPr/>
        </p:nvSpPr>
        <p:spPr>
          <a:xfrm>
            <a:off x="1178169" y="580292"/>
            <a:ext cx="7209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Amasis MT Pro Medium" panose="02040604050005020304" pitchFamily="18" charset="0"/>
              </a:rPr>
              <a:t>1.2.3 </a:t>
            </a:r>
            <a:r>
              <a:rPr lang="en-US" sz="5400" dirty="0" err="1">
                <a:latin typeface="Amasis MT Pro Medium" panose="02040604050005020304" pitchFamily="18" charset="0"/>
              </a:rPr>
              <a:t>Operadores</a:t>
            </a:r>
            <a:endParaRPr lang="pt-BR" sz="5400" dirty="0">
              <a:latin typeface="Amasis MT Pro Medium" panose="020406040500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7D6BFC-626C-0B36-F575-A235FE7FC165}"/>
              </a:ext>
            </a:extLst>
          </p:cNvPr>
          <p:cNvSpPr txBox="1"/>
          <p:nvPr/>
        </p:nvSpPr>
        <p:spPr>
          <a:xfrm>
            <a:off x="1195753" y="1558568"/>
            <a:ext cx="7209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latin typeface="+mj-lt"/>
              </a:rPr>
              <a:t>Operadores</a:t>
            </a:r>
            <a:r>
              <a:rPr lang="en-US" sz="3200" dirty="0">
                <a:latin typeface="+mj-lt"/>
              </a:rPr>
              <a:t> de </a:t>
            </a:r>
            <a:r>
              <a:rPr lang="en-US" sz="3200" dirty="0" err="1">
                <a:latin typeface="+mj-lt"/>
              </a:rPr>
              <a:t>Atribuição</a:t>
            </a:r>
            <a:endParaRPr lang="pt-BR" sz="3200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A74618-CCB9-4EE6-A7AD-882D761C10C6}"/>
              </a:ext>
            </a:extLst>
          </p:cNvPr>
          <p:cNvSpPr txBox="1"/>
          <p:nvPr/>
        </p:nvSpPr>
        <p:spPr>
          <a:xfrm>
            <a:off x="905604" y="2523680"/>
            <a:ext cx="7754815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Quais são os operadores de atribuição?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/>
              <a:t>= (Igual)</a:t>
            </a:r>
            <a:r>
              <a:rPr lang="pt-BR" sz="2400" dirty="0"/>
              <a:t> : O valor da esquerda vira o mesmo valor da direita.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/>
              <a:t>+= (Adição)</a:t>
            </a:r>
            <a:r>
              <a:rPr lang="pt-BR" sz="2400" dirty="0"/>
              <a:t> : Soma os valores.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/>
              <a:t>-= (Subtração)</a:t>
            </a:r>
            <a:r>
              <a:rPr lang="pt-BR" sz="2400" dirty="0"/>
              <a:t> : Subtrai os valores.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/>
              <a:t>*= (Multiplicação)</a:t>
            </a:r>
            <a:r>
              <a:rPr lang="pt-BR" sz="2400" dirty="0"/>
              <a:t> : Multiplica os valores.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/>
              <a:t>/= (Divisão)</a:t>
            </a:r>
            <a:r>
              <a:rPr lang="pt-BR" sz="2400" dirty="0"/>
              <a:t> : Divide os valores.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/>
              <a:t>%= (Módulo)</a:t>
            </a:r>
            <a:r>
              <a:rPr lang="pt-BR" sz="2400" dirty="0"/>
              <a:t> : Calcula o resto depois de dividir o seu primeiro operando pelo segundo.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/>
              <a:t>&amp;= (E bit a bit)</a:t>
            </a:r>
            <a:r>
              <a:rPr lang="pt-BR" sz="2400" dirty="0"/>
              <a:t> : Ele realiza uma operação AND bit a bit nos operandos e atribui o resultado ao operando da esquerda.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/>
              <a:t>|= (Ou bit a bit)</a:t>
            </a:r>
            <a:r>
              <a:rPr lang="pt-BR" sz="2400" dirty="0"/>
              <a:t> : Ele realiza uma operação OR bit a bit nos operandos e atribui o resultado ao operando da esquerda.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/>
              <a:t>^= (Exponencial)</a:t>
            </a:r>
            <a:r>
              <a:rPr lang="pt-BR" sz="2400" dirty="0"/>
              <a:t> : Multiplica o valor da esquerda por ele mesmo pela quantidade do valor da direita.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/>
              <a:t>&gt;&gt;= (Deslocamento para a direita)</a:t>
            </a:r>
            <a:r>
              <a:rPr lang="pt-BR" sz="2400" dirty="0"/>
              <a:t> : Ele desloca os bits do operando da esquerda para a direita pelo número de posições especificado pelo operando da direita e atribui o resultado ao operando da esquerda.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/>
              <a:t>&lt;&lt;= (Deslocamento para a esquerda)</a:t>
            </a:r>
            <a:r>
              <a:rPr lang="pt-BR" sz="2400" dirty="0"/>
              <a:t> : Ele desloca os bits do operando da esquerda para a esquerda pelo número de posições especificado pelo operando da direita e atribui o resultado ao operando da esquerda.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287B9E-AB9A-FA88-0D93-51ADDE4C1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2111377"/>
            <a:ext cx="3240405" cy="681567"/>
          </a:xfrm>
        </p:spPr>
        <p:txBody>
          <a:bodyPr/>
          <a:lstStyle/>
          <a:p>
            <a:r>
              <a:rPr lang="pt-BR" dirty="0"/>
              <a:t>Crônicas do C# - Victor Kanai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6EF03-8FE2-DEB9-C284-B27426404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0848" y="12111377"/>
            <a:ext cx="2160270" cy="681567"/>
          </a:xfrm>
        </p:spPr>
        <p:txBody>
          <a:bodyPr/>
          <a:lstStyle/>
          <a:p>
            <a:fld id="{B73A8DCE-B1CF-4EE4-92F8-F59B0F12642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8387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F21437-A73A-F983-832C-6983A582DBB1}"/>
              </a:ext>
            </a:extLst>
          </p:cNvPr>
          <p:cNvSpPr txBox="1"/>
          <p:nvPr/>
        </p:nvSpPr>
        <p:spPr>
          <a:xfrm>
            <a:off x="1178165" y="982556"/>
            <a:ext cx="7209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Amasis MT Pro Medium" panose="02040604050005020304" pitchFamily="18" charset="0"/>
              </a:rPr>
              <a:t>1.2.3 </a:t>
            </a:r>
            <a:r>
              <a:rPr lang="pt-BR" sz="5400" dirty="0">
                <a:latin typeface="Amasis MT Pro Medium" panose="02040604050005020304" pitchFamily="18" charset="0"/>
              </a:rPr>
              <a:t>Operadores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7D6BFC-626C-0B36-F575-A235FE7FC165}"/>
              </a:ext>
            </a:extLst>
          </p:cNvPr>
          <p:cNvSpPr txBox="1"/>
          <p:nvPr/>
        </p:nvSpPr>
        <p:spPr>
          <a:xfrm>
            <a:off x="1178167" y="1903809"/>
            <a:ext cx="7209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latin typeface="+mj-lt"/>
              </a:rPr>
              <a:t>Operadores</a:t>
            </a:r>
            <a:r>
              <a:rPr lang="en-US" sz="3200" dirty="0">
                <a:latin typeface="+mj-lt"/>
              </a:rPr>
              <a:t> de </a:t>
            </a:r>
            <a:r>
              <a:rPr lang="en-US" sz="3200" dirty="0" err="1">
                <a:latin typeface="+mj-lt"/>
              </a:rPr>
              <a:t>atribuição</a:t>
            </a:r>
            <a:endParaRPr lang="pt-BR" sz="3200" dirty="0">
              <a:latin typeface="+mj-lt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3013CB9-5C31-0187-9E8D-8D3D6CFD0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2111375"/>
            <a:ext cx="3240405" cy="681567"/>
          </a:xfrm>
        </p:spPr>
        <p:txBody>
          <a:bodyPr/>
          <a:lstStyle/>
          <a:p>
            <a:r>
              <a:rPr lang="pt-BR" dirty="0"/>
              <a:t>Crônicas do C# - Victor Kanai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2AEB40-2CCE-285F-6D39-0BE94942A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0848" y="12111375"/>
            <a:ext cx="2160270" cy="681567"/>
          </a:xfrm>
        </p:spPr>
        <p:txBody>
          <a:bodyPr/>
          <a:lstStyle/>
          <a:p>
            <a:fld id="{B73A8DCE-B1CF-4EE4-92F8-F59B0F12642D}" type="slidenum">
              <a:rPr lang="pt-BR" smtClean="0"/>
              <a:t>8</a:t>
            </a:fld>
            <a:endParaRPr lang="pt-B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914B7A-1C73-1509-EF0D-15E734E82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19906" y="1952862"/>
            <a:ext cx="11641011" cy="1049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652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3527F3-6775-688D-5676-C98C29782F21}"/>
              </a:ext>
            </a:extLst>
          </p:cNvPr>
          <p:cNvSpPr txBox="1"/>
          <p:nvPr/>
        </p:nvSpPr>
        <p:spPr>
          <a:xfrm>
            <a:off x="923192" y="3239910"/>
            <a:ext cx="77548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Os operadores de comparação são usados para comparar dois valores. Eles retornam um valor booleano: True se a comparação for verdadeira, False caso contrário.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F21437-A73A-F983-832C-6983A582DBB1}"/>
              </a:ext>
            </a:extLst>
          </p:cNvPr>
          <p:cNvSpPr txBox="1"/>
          <p:nvPr/>
        </p:nvSpPr>
        <p:spPr>
          <a:xfrm>
            <a:off x="1178169" y="580292"/>
            <a:ext cx="7209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Amasis MT Pro Medium" panose="02040604050005020304" pitchFamily="18" charset="0"/>
              </a:rPr>
              <a:t>1.2.4 </a:t>
            </a:r>
            <a:r>
              <a:rPr lang="en-US" sz="5400" dirty="0" err="1">
                <a:latin typeface="Amasis MT Pro Medium" panose="02040604050005020304" pitchFamily="18" charset="0"/>
              </a:rPr>
              <a:t>Operadores</a:t>
            </a:r>
            <a:endParaRPr lang="pt-BR" sz="5400" dirty="0">
              <a:latin typeface="Amasis MT Pro Medium" panose="020406040500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7D6BFC-626C-0B36-F575-A235FE7FC165}"/>
              </a:ext>
            </a:extLst>
          </p:cNvPr>
          <p:cNvSpPr txBox="1"/>
          <p:nvPr/>
        </p:nvSpPr>
        <p:spPr>
          <a:xfrm>
            <a:off x="1195753" y="1945433"/>
            <a:ext cx="7209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latin typeface="+mj-lt"/>
              </a:rPr>
              <a:t>Operadores</a:t>
            </a:r>
            <a:r>
              <a:rPr lang="en-US" sz="3200" dirty="0">
                <a:latin typeface="+mj-lt"/>
              </a:rPr>
              <a:t> de </a:t>
            </a:r>
            <a:r>
              <a:rPr lang="en-US" sz="3200" dirty="0" err="1">
                <a:latin typeface="+mj-lt"/>
              </a:rPr>
              <a:t>Comparação</a:t>
            </a:r>
            <a:endParaRPr lang="pt-BR" sz="3200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A74618-CCB9-4EE6-A7AD-882D761C10C6}"/>
              </a:ext>
            </a:extLst>
          </p:cNvPr>
          <p:cNvSpPr txBox="1"/>
          <p:nvPr/>
        </p:nvSpPr>
        <p:spPr>
          <a:xfrm>
            <a:off x="905604" y="5038274"/>
            <a:ext cx="77548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Quais são os operadores de comparação?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/>
              <a:t>== (Igual à)</a:t>
            </a:r>
            <a:r>
              <a:rPr lang="pt-BR" sz="2400" dirty="0"/>
              <a:t> : Verifica se os valores são iguais.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/>
              <a:t>!= (Diferente de)</a:t>
            </a:r>
            <a:r>
              <a:rPr lang="pt-BR" sz="2400" dirty="0"/>
              <a:t> : Verifica se os valores são diferentes.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/>
              <a:t>&lt; (Menor que)</a:t>
            </a:r>
            <a:r>
              <a:rPr lang="pt-BR" sz="2400" dirty="0"/>
              <a:t> : Verifica se é menor.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/>
              <a:t>&gt; (Maior que)</a:t>
            </a:r>
            <a:r>
              <a:rPr lang="pt-BR" sz="2400" dirty="0"/>
              <a:t> : Verifica se é maior.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/>
              <a:t>&lt;= (Menor igual à)</a:t>
            </a:r>
            <a:r>
              <a:rPr lang="pt-BR" sz="2400" dirty="0"/>
              <a:t> : Verifica se é menor ou igual.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/>
              <a:t>&gt;= (Maior igual à)</a:t>
            </a:r>
            <a:r>
              <a:rPr lang="pt-BR" sz="2400" dirty="0"/>
              <a:t> : Verifica se é mair ou igual.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275899-E565-16FE-E46A-0583E1404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596" y="7482071"/>
            <a:ext cx="9394007" cy="5336052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A15F400-F773-7ECF-288C-54FCB83A9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2111374"/>
            <a:ext cx="3240405" cy="681567"/>
          </a:xfrm>
        </p:spPr>
        <p:txBody>
          <a:bodyPr/>
          <a:lstStyle/>
          <a:p>
            <a:r>
              <a:rPr lang="pt-BR" dirty="0"/>
              <a:t>Crônicas do C# - Victor Kanai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39DDC-2422-D2EB-A430-30153BC9A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0848" y="12111374"/>
            <a:ext cx="2160270" cy="681567"/>
          </a:xfrm>
        </p:spPr>
        <p:txBody>
          <a:bodyPr/>
          <a:lstStyle/>
          <a:p>
            <a:fld id="{B73A8DCE-B1CF-4EE4-92F8-F59B0F12642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265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529</TotalTime>
  <Words>1964</Words>
  <Application>Microsoft Office PowerPoint</Application>
  <PresentationFormat>A3 Paper (297x420 mm)</PresentationFormat>
  <Paragraphs>169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Amasis MT Pro Medium</vt:lpstr>
      <vt:lpstr>Aptos</vt:lpstr>
      <vt:lpstr>Aptos Display</vt:lpstr>
      <vt:lpstr>Arial</vt:lpstr>
      <vt:lpstr>Castellar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K. Baptista</dc:creator>
  <cp:lastModifiedBy>Victor K. Baptista</cp:lastModifiedBy>
  <cp:revision>22</cp:revision>
  <dcterms:created xsi:type="dcterms:W3CDTF">2024-05-10T13:20:51Z</dcterms:created>
  <dcterms:modified xsi:type="dcterms:W3CDTF">2024-05-17T17:16:49Z</dcterms:modified>
</cp:coreProperties>
</file>