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3"/>
  </p:notesMasterIdLst>
  <p:handoutMasterIdLst>
    <p:handoutMasterId r:id="rId24"/>
  </p:handoutMasterIdLst>
  <p:sldIdLst>
    <p:sldId id="355" r:id="rId7"/>
    <p:sldId id="356" r:id="rId8"/>
    <p:sldId id="357" r:id="rId9"/>
    <p:sldId id="362" r:id="rId10"/>
    <p:sldId id="359" r:id="rId11"/>
    <p:sldId id="358" r:id="rId12"/>
    <p:sldId id="360" r:id="rId13"/>
    <p:sldId id="361" r:id="rId14"/>
    <p:sldId id="363" r:id="rId15"/>
    <p:sldId id="365" r:id="rId16"/>
    <p:sldId id="366" r:id="rId17"/>
    <p:sldId id="367" r:id="rId18"/>
    <p:sldId id="368" r:id="rId19"/>
    <p:sldId id="370" r:id="rId20"/>
    <p:sldId id="371" r:id="rId21"/>
    <p:sldId id="369" r:id="rId22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98C6EA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4379" autoAdjust="0"/>
  </p:normalViewPr>
  <p:slideViewPr>
    <p:cSldViewPr snapToGrid="0">
      <p:cViewPr varScale="1">
        <p:scale>
          <a:sx n="98" d="100"/>
          <a:sy n="98" d="100"/>
        </p:scale>
        <p:origin x="1253" y="8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04/10/2024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04/10/2024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29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7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52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emf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6" r:id="rId2"/>
    <p:sldLayoutId id="2147483717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4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715" r:id="rId2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Baumechanik</a:t>
            </a:r>
          </a:p>
          <a:p>
            <a:pPr>
              <a:lnSpc>
                <a:spcPts val="900"/>
              </a:lnSpc>
            </a:pPr>
            <a:r>
              <a:rPr lang="en-US" sz="800" dirty="0">
                <a:solidFill>
                  <a:schemeClr val="tx2"/>
                </a:solidFill>
                <a:latin typeface="+mn-lt"/>
              </a:rPr>
              <a:t>TUM School of Engineering and Design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8" r:id="rId2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90" y="847638"/>
            <a:ext cx="8508999" cy="1250810"/>
          </a:xfrm>
        </p:spPr>
        <p:txBody>
          <a:bodyPr/>
          <a:lstStyle/>
          <a:p>
            <a:pPr algn="l"/>
            <a:r>
              <a:rPr lang="en-US" sz="1800" dirty="0"/>
              <a:t>Enhancing Seismic Safety in Munich's Geothermal Energy Sector:</a:t>
            </a:r>
            <a:br>
              <a:rPr lang="en-US" sz="1800" dirty="0"/>
            </a:br>
            <a:r>
              <a:rPr lang="en-US" sz="1800" dirty="0"/>
              <a:t>Data-driven Model Updating for Building Vibrations under Induced Seismicity</a:t>
            </a:r>
            <a:endParaRPr lang="de-DE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63692" y="2634322"/>
            <a:ext cx="8508999" cy="1705209"/>
          </a:xfrm>
        </p:spPr>
        <p:txBody>
          <a:bodyPr/>
          <a:lstStyle/>
          <a:p>
            <a:r>
              <a:rPr lang="en-US" altLang="zh-TW" dirty="0"/>
              <a:t>M</a:t>
            </a:r>
            <a:r>
              <a:rPr lang="de-DE" dirty="0"/>
              <a:t>.Sc. Wei-Teng, Kao</a:t>
            </a:r>
          </a:p>
          <a:p>
            <a:endParaRPr lang="de-DE" dirty="0"/>
          </a:p>
          <a:p>
            <a:r>
              <a:rPr lang="de-DE" sz="1200" dirty="0"/>
              <a:t>Technical University of Munich</a:t>
            </a:r>
          </a:p>
          <a:p>
            <a:r>
              <a:rPr lang="en-US" sz="1200" dirty="0"/>
              <a:t>TUM School of Engineering and Design</a:t>
            </a:r>
          </a:p>
          <a:p>
            <a:r>
              <a:rPr lang="en-US" sz="1200" dirty="0"/>
              <a:t>Chair of Structural Mechanics</a:t>
            </a:r>
          </a:p>
          <a:p>
            <a:r>
              <a:rPr lang="de-DE" sz="1200" dirty="0"/>
              <a:t>Munich, 23.09.2024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626B-2776-A597-4135-100F2997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1OG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88C6F-0700-C5C2-F969-ECFAD990BC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5AC2D-F4A3-0816-0C55-7B421AA6ADE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1DBC44-1759-F965-D352-6E0AB1D05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277" y="361646"/>
            <a:ext cx="5681423" cy="442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40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626B-2776-A597-4135-100F2997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2OG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88C6F-0700-C5C2-F969-ECFAD990BC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5AC2D-F4A3-0816-0C55-7B421AA6ADE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723583-D0EC-E718-C30B-9D5E9C1F7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893" y="110719"/>
            <a:ext cx="6002214" cy="474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04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626B-2776-A597-4135-100F2997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EG coord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88C6F-0700-C5C2-F969-ECFAD990BC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5AC2D-F4A3-0816-0C55-7B421AA6ADE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D4A8910-BFD4-596A-A357-6F438B102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33" y="374187"/>
            <a:ext cx="5183764" cy="461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68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626B-2776-A597-4135-100F2997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79117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1, 2 OG coord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88C6F-0700-C5C2-F969-ECFAD990BC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5AC2D-F4A3-0816-0C55-7B421AA6ADE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50A4AF-1CCC-5EA4-CF65-3244BE313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989" y="1210931"/>
            <a:ext cx="4897011" cy="36440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4365B5-32CE-CA8E-4560-7866CA482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46" y="1515585"/>
            <a:ext cx="4345354" cy="332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17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626B-2776-A597-4135-100F2997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79117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1, 2 OG coord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88C6F-0700-C5C2-F969-ECFAD990BC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5AC2D-F4A3-0816-0C55-7B421AA6ADE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44C6D2-FFC5-91E3-3534-FA6308824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546" y="515816"/>
            <a:ext cx="5409974" cy="395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66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626B-2776-A597-4135-100F2997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79117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1, 2 OG coord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88C6F-0700-C5C2-F969-ECFAD990BC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5AC2D-F4A3-0816-0C55-7B421AA6ADE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5CE6A1-EBB2-565A-8006-3EC9F1CCC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0" y="496613"/>
            <a:ext cx="5425604" cy="401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52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53AE-5AA8-BCBC-2842-465D55DF9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Stair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E7640D-91E9-D3F2-9587-67731C81BF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65CDB-3430-64E8-1E66-F07311B778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7ED4AD-8062-7872-959D-B5E10720E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106" y="1410998"/>
            <a:ext cx="6088185" cy="302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7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D88A-125D-0D8F-7312-1703EA1D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35" y="823508"/>
            <a:ext cx="8508999" cy="36619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Channel assignment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E85D2-84F8-1A06-59F5-B0A6B9263E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59CEE-29BF-2845-928B-499DAD2AB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35" y="1399800"/>
            <a:ext cx="3541752" cy="33691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AC42C8-1751-7812-6518-B848FF19A904}"/>
              </a:ext>
            </a:extLst>
          </p:cNvPr>
          <p:cNvSpPr txBox="1"/>
          <p:nvPr/>
        </p:nvSpPr>
        <p:spPr>
          <a:xfrm>
            <a:off x="4822092" y="1399800"/>
            <a:ext cx="2575513" cy="29586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+mn-lt"/>
              </a:rPr>
              <a:t>For </a:t>
            </a:r>
            <a:r>
              <a:rPr lang="en-US" altLang="zh-TW" sz="1400" dirty="0" err="1">
                <a:latin typeface="+mn-lt"/>
              </a:rPr>
              <a:t>Triax</a:t>
            </a:r>
            <a:r>
              <a:rPr lang="en-US" altLang="zh-TW" sz="1400" dirty="0">
                <a:latin typeface="+mn-lt"/>
              </a:rPr>
              <a:t> EG:</a:t>
            </a:r>
          </a:p>
          <a:p>
            <a:pPr>
              <a:lnSpc>
                <a:spcPct val="114000"/>
              </a:lnSpc>
            </a:pPr>
            <a:r>
              <a:rPr lang="en-US" altLang="zh-TW" sz="1400" dirty="0">
                <a:latin typeface="+mn-lt"/>
              </a:rPr>
              <a:t>	[x, y, z] = [4, 5, 6]</a:t>
            </a:r>
          </a:p>
          <a:p>
            <a:pPr>
              <a:lnSpc>
                <a:spcPct val="114000"/>
              </a:lnSpc>
            </a:pPr>
            <a:r>
              <a:rPr lang="en-US" altLang="zh-TW" sz="1400" dirty="0">
                <a:latin typeface="+mn-lt"/>
              </a:rPr>
              <a:t> 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+mn-lt"/>
              </a:rPr>
              <a:t>For </a:t>
            </a:r>
            <a:r>
              <a:rPr lang="en-US" altLang="zh-TW" sz="1400" dirty="0" err="1">
                <a:latin typeface="+mn-lt"/>
              </a:rPr>
              <a:t>Triax</a:t>
            </a:r>
            <a:r>
              <a:rPr lang="en-US" altLang="zh-TW" sz="1400" dirty="0">
                <a:latin typeface="+mn-lt"/>
              </a:rPr>
              <a:t> 1.0G: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+mn-lt"/>
              </a:rPr>
              <a:t>	[x, y, z] = [7, 8, 9]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+mn-lt"/>
              </a:rPr>
              <a:t>For </a:t>
            </a:r>
            <a:r>
              <a:rPr lang="en-US" altLang="zh-TW" sz="1400" dirty="0" err="1">
                <a:latin typeface="+mn-lt"/>
              </a:rPr>
              <a:t>Triax</a:t>
            </a:r>
            <a:r>
              <a:rPr lang="en-US" altLang="zh-TW" sz="1400" dirty="0">
                <a:latin typeface="+mn-lt"/>
              </a:rPr>
              <a:t> 2.0G:</a:t>
            </a:r>
          </a:p>
          <a:p>
            <a:pPr>
              <a:lnSpc>
                <a:spcPct val="114000"/>
              </a:lnSpc>
            </a:pPr>
            <a:r>
              <a:rPr lang="en-US" altLang="zh-TW" sz="1400" dirty="0">
                <a:latin typeface="+mn-lt"/>
              </a:rPr>
              <a:t>	[x, y, z] = [13, 14, 15]</a:t>
            </a:r>
          </a:p>
          <a:p>
            <a:pPr>
              <a:lnSpc>
                <a:spcPct val="114000"/>
              </a:lnSpc>
            </a:pPr>
            <a:endParaRPr lang="en-US" altLang="zh-TW" sz="1400" dirty="0">
              <a:latin typeface="+mn-lt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+mn-lt"/>
              </a:rPr>
              <a:t>For </a:t>
            </a:r>
            <a:r>
              <a:rPr lang="en-US" altLang="zh-TW" sz="1400" dirty="0" err="1">
                <a:latin typeface="+mn-lt"/>
              </a:rPr>
              <a:t>Uniax</a:t>
            </a:r>
            <a:r>
              <a:rPr lang="en-US" altLang="zh-TW" sz="1400" dirty="0">
                <a:latin typeface="+mn-lt"/>
              </a:rPr>
              <a:t>: vertical dirs.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latin typeface="+mn-lt"/>
              </a:rPr>
              <a:t>For </a:t>
            </a:r>
            <a:r>
              <a:rPr lang="en-US" altLang="zh-TW" sz="1400" dirty="0" err="1">
                <a:latin typeface="+mn-lt"/>
              </a:rPr>
              <a:t>Waende</a:t>
            </a:r>
            <a:r>
              <a:rPr lang="en-US" altLang="zh-TW" sz="1400" dirty="0">
                <a:latin typeface="+mn-lt"/>
              </a:rPr>
              <a:t>: horizontal dirs.</a:t>
            </a: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0979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E85D2-84F8-1A06-59F5-B0A6B9263E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83E9C4-EBB1-43D2-7F3A-458F82683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814004" y="790426"/>
            <a:ext cx="5111071" cy="35950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37D88A-125D-0D8F-7312-1703EA1D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35" y="823508"/>
            <a:ext cx="8508999" cy="36619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Channel at 1. OG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9451556-ACAE-9210-81DA-8999CD5ECD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7346" b="54838"/>
          <a:stretch/>
        </p:blipFill>
        <p:spPr>
          <a:xfrm>
            <a:off x="7257501" y="3150528"/>
            <a:ext cx="1610794" cy="110448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5B0FCAD-FB9C-F50E-CBA5-085A1BC9D9F0}"/>
              </a:ext>
            </a:extLst>
          </p:cNvPr>
          <p:cNvSpPr txBox="1"/>
          <p:nvPr/>
        </p:nvSpPr>
        <p:spPr>
          <a:xfrm>
            <a:off x="317936" y="1378812"/>
            <a:ext cx="4296294" cy="32251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TW" sz="1200" dirty="0">
                <a:latin typeface="+mn-lt"/>
              </a:rPr>
              <a:t>Q: What are the corresponding channels for positions [44,45,46,47]?</a:t>
            </a:r>
          </a:p>
          <a:p>
            <a:pPr>
              <a:lnSpc>
                <a:spcPct val="114000"/>
              </a:lnSpc>
            </a:pPr>
            <a:endParaRPr lang="en-US" altLang="zh-TW" sz="1200" dirty="0">
              <a:latin typeface="+mn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+mn-lt"/>
              </a:rPr>
              <a:t>44 = CH: 19 = MAT 12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+mn-lt"/>
              </a:rPr>
              <a:t>45 = CH: 17 = MAT 10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+mn-lt"/>
              </a:rPr>
              <a:t>46 = CH: 18 = MAT 11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+mn-lt"/>
              </a:rPr>
              <a:t>47 = CH: 26 = MAT 16 (</a:t>
            </a:r>
            <a:r>
              <a:rPr lang="en-US" altLang="zh-TW" sz="1200" dirty="0" err="1">
                <a:latin typeface="+mn-lt"/>
              </a:rPr>
              <a:t>Waende</a:t>
            </a:r>
            <a:r>
              <a:rPr lang="en-US" altLang="zh-TW" sz="1200" dirty="0">
                <a:latin typeface="+mn-lt"/>
              </a:rPr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200" dirty="0">
              <a:latin typeface="+mn-lt"/>
            </a:endParaRPr>
          </a:p>
          <a:p>
            <a:r>
              <a:rPr lang="en-US" altLang="zh-TW" sz="1200" dirty="0">
                <a:latin typeface="+mn-lt"/>
              </a:rPr>
              <a:t>Q: Positions 44, 45, and 46 should be in vertical dir., and 47 should be in horizontal? </a:t>
            </a:r>
          </a:p>
          <a:p>
            <a:endParaRPr lang="en-US" altLang="zh-TW" sz="12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zh-TW" sz="1200" dirty="0">
                <a:latin typeface="+mn-lt"/>
              </a:rPr>
              <a:t>Q: The unit here should be cm?</a:t>
            </a:r>
          </a:p>
          <a:p>
            <a:pPr>
              <a:lnSpc>
                <a:spcPct val="150000"/>
              </a:lnSpc>
            </a:pPr>
            <a:endParaRPr lang="en-US" altLang="zh-TW" sz="12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066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129F16-D58E-CF96-6729-611DAACBE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497323" y="758583"/>
            <a:ext cx="5131354" cy="361418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E85D2-84F8-1A06-59F5-B0A6B9263E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7D88A-125D-0D8F-7312-1703EA1D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35" y="823508"/>
            <a:ext cx="8508999" cy="36619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Channel at 2. OG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9451556-ACAE-9210-81DA-8999CD5ECD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7346" b="54838"/>
          <a:stretch/>
        </p:blipFill>
        <p:spPr>
          <a:xfrm>
            <a:off x="7257501" y="3150528"/>
            <a:ext cx="1610794" cy="110448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5B0FCAD-FB9C-F50E-CBA5-085A1BC9D9F0}"/>
              </a:ext>
            </a:extLst>
          </p:cNvPr>
          <p:cNvSpPr txBox="1"/>
          <p:nvPr/>
        </p:nvSpPr>
        <p:spPr>
          <a:xfrm>
            <a:off x="317936" y="1378812"/>
            <a:ext cx="4296294" cy="32251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TW" sz="1200" dirty="0">
                <a:latin typeface="+mn-lt"/>
              </a:rPr>
              <a:t>Q: What are the corresponding channels for positions [41,42,43,31,32]?</a:t>
            </a:r>
          </a:p>
          <a:p>
            <a:pPr>
              <a:lnSpc>
                <a:spcPct val="114000"/>
              </a:lnSpc>
            </a:pPr>
            <a:endParaRPr lang="en-US" altLang="zh-TW" sz="1200" dirty="0">
              <a:latin typeface="+mn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+mn-lt"/>
              </a:rPr>
              <a:t>41 = CH: 23 = MAT 15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+mn-lt"/>
              </a:rPr>
              <a:t>42 = CH: 21 = MAT 13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+mn-lt"/>
              </a:rPr>
              <a:t>43 = CH: 22 = MAT 14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+mn-lt"/>
              </a:rPr>
              <a:t>31 = CH: 27 = MAT 17 (</a:t>
            </a:r>
            <a:r>
              <a:rPr lang="en-US" altLang="zh-TW" sz="1200" dirty="0" err="1">
                <a:latin typeface="+mn-lt"/>
              </a:rPr>
              <a:t>Waende</a:t>
            </a:r>
            <a:r>
              <a:rPr lang="en-US" altLang="zh-TW" sz="1200" dirty="0">
                <a:latin typeface="+mn-lt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+mn-lt"/>
              </a:rPr>
              <a:t>32 = CH: 28 = MAT 18 (</a:t>
            </a:r>
            <a:r>
              <a:rPr lang="en-US" altLang="zh-TW" sz="1200" dirty="0" err="1">
                <a:latin typeface="+mn-lt"/>
              </a:rPr>
              <a:t>Waende</a:t>
            </a:r>
            <a:r>
              <a:rPr lang="en-US" altLang="zh-TW" sz="1200" dirty="0">
                <a:latin typeface="+mn-lt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200" dirty="0">
              <a:latin typeface="+mn-lt"/>
            </a:endParaRPr>
          </a:p>
          <a:p>
            <a:r>
              <a:rPr lang="en-US" altLang="zh-TW" sz="1200" dirty="0">
                <a:latin typeface="+mn-lt"/>
              </a:rPr>
              <a:t>Q: Positions 41, 42, and 43 should be in vertical dir., and 31,32 should be in horizontal? </a:t>
            </a:r>
          </a:p>
          <a:p>
            <a:endParaRPr lang="en-US" altLang="zh-TW" sz="1200" dirty="0">
              <a:latin typeface="+mn-lt"/>
            </a:endParaRPr>
          </a:p>
          <a:p>
            <a:pPr>
              <a:lnSpc>
                <a:spcPct val="150000"/>
              </a:lnSpc>
            </a:pPr>
            <a:endParaRPr lang="en-US" altLang="zh-TW" sz="12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962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18DE2C4-AE6D-1CCF-E1A4-F6DBF38A63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297" r="15726"/>
          <a:stretch/>
        </p:blipFill>
        <p:spPr>
          <a:xfrm rot="16200000">
            <a:off x="4646950" y="675870"/>
            <a:ext cx="4104165" cy="425406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E85D2-84F8-1A06-59F5-B0A6B9263E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7D88A-125D-0D8F-7312-1703EA1D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35" y="823508"/>
            <a:ext cx="8508999" cy="36619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Channel at 1. OG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C1F602-6627-1516-DE20-F9DEEB87B51E}"/>
              </a:ext>
            </a:extLst>
          </p:cNvPr>
          <p:cNvSpPr txBox="1"/>
          <p:nvPr/>
        </p:nvSpPr>
        <p:spPr>
          <a:xfrm>
            <a:off x="317935" y="2133192"/>
            <a:ext cx="4155005" cy="16665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TW" sz="1200" dirty="0">
                <a:latin typeface="+mn-lt"/>
              </a:rPr>
              <a:t>Q: Does the </a:t>
            </a:r>
            <a:r>
              <a:rPr lang="en-US" altLang="zh-TW" sz="1200" dirty="0" err="1">
                <a:latin typeface="+mn-lt"/>
              </a:rPr>
              <a:t>Triex</a:t>
            </a:r>
            <a:r>
              <a:rPr lang="en-US" altLang="zh-TW" sz="1200" dirty="0">
                <a:latin typeface="+mn-lt"/>
              </a:rPr>
              <a:t> sensor point in the same direction as the Menhir device?   Yes  </a:t>
            </a:r>
          </a:p>
          <a:p>
            <a:pPr>
              <a:lnSpc>
                <a:spcPct val="114000"/>
              </a:lnSpc>
            </a:pPr>
            <a:endParaRPr lang="en-US" altLang="zh-TW" sz="12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altLang="zh-TW" sz="12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altLang="zh-TW" sz="12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altLang="zh-TW" sz="1200" dirty="0">
                <a:latin typeface="+mn-lt"/>
              </a:rPr>
              <a:t>Q: The corresponding channel for the </a:t>
            </a:r>
            <a:r>
              <a:rPr lang="en-US" altLang="zh-TW" sz="1200" dirty="0" err="1">
                <a:latin typeface="+mn-lt"/>
              </a:rPr>
              <a:t>Triex</a:t>
            </a:r>
            <a:r>
              <a:rPr lang="en-US" altLang="zh-TW" sz="1200" dirty="0">
                <a:latin typeface="+mn-lt"/>
              </a:rPr>
              <a:t> sensor at 1. OG should be channel [7,8,9] for [X, Y, Z]?</a:t>
            </a: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6657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9EA61C-51FF-7B8D-5D46-1C12C05AE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35547">
            <a:off x="3430731" y="-74796"/>
            <a:ext cx="4593101" cy="53251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37D88A-125D-0D8F-7312-1703EA1D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35" y="823508"/>
            <a:ext cx="8508999" cy="36619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Channel at 1. OG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E85D2-84F8-1A06-59F5-B0A6B9263E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3856E5-62D4-CDA3-FD13-FB7ABC8FF627}"/>
              </a:ext>
            </a:extLst>
          </p:cNvPr>
          <p:cNvSpPr txBox="1"/>
          <p:nvPr/>
        </p:nvSpPr>
        <p:spPr>
          <a:xfrm>
            <a:off x="317935" y="1333500"/>
            <a:ext cx="2706831" cy="25085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dirty="0">
                <a:latin typeface="+mn-lt"/>
              </a:rPr>
              <a:t>Compute the position by scaling ratio:</a:t>
            </a: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200" dirty="0">
                <a:latin typeface="+mn-lt"/>
              </a:rPr>
              <a:t>58.5 cm: 18.39m = 26 cm: X</a:t>
            </a: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200" dirty="0">
                <a:latin typeface="+mn-lt"/>
              </a:rPr>
              <a:t>60 cm : 18:94m = 14.5 cm: Y</a:t>
            </a: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200" dirty="0">
                <a:latin typeface="+mn-lt"/>
              </a:rPr>
              <a:t>-&gt; LOCATION of </a:t>
            </a:r>
            <a:r>
              <a:rPr lang="en-US" sz="1200" dirty="0" err="1">
                <a:latin typeface="+mn-lt"/>
              </a:rPr>
              <a:t>Triex</a:t>
            </a:r>
            <a:r>
              <a:rPr lang="en-US" sz="1200" dirty="0">
                <a:latin typeface="+mn-lt"/>
              </a:rPr>
              <a:t>: [8.50 m, 4.58 m]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1FDF9F-CBA7-96A6-86A1-3AA5FFDF7B5D}"/>
              </a:ext>
            </a:extLst>
          </p:cNvPr>
          <p:cNvCxnSpPr/>
          <p:nvPr/>
        </p:nvCxnSpPr>
        <p:spPr>
          <a:xfrm>
            <a:off x="4373098" y="4311748"/>
            <a:ext cx="55626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1C3E66-E8EE-8B04-4EEF-FC33A364247B}"/>
              </a:ext>
            </a:extLst>
          </p:cNvPr>
          <p:cNvCxnSpPr>
            <a:cxnSpLocks/>
          </p:cNvCxnSpPr>
          <p:nvPr/>
        </p:nvCxnSpPr>
        <p:spPr>
          <a:xfrm flipV="1">
            <a:off x="4373098" y="3795180"/>
            <a:ext cx="0" cy="5165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88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D88A-125D-0D8F-7312-1703EA1D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35" y="823508"/>
            <a:ext cx="8508999" cy="36619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Channel at 1. OG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E85D2-84F8-1A06-59F5-B0A6B9263E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3856E5-62D4-CDA3-FD13-FB7ABC8FF627}"/>
              </a:ext>
            </a:extLst>
          </p:cNvPr>
          <p:cNvSpPr txBox="1"/>
          <p:nvPr/>
        </p:nvSpPr>
        <p:spPr>
          <a:xfrm>
            <a:off x="317935" y="1333500"/>
            <a:ext cx="2706831" cy="20875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dirty="0">
                <a:latin typeface="+mn-lt"/>
              </a:rPr>
              <a:t>Compute the position by scaling ratio:</a:t>
            </a: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  <a:p>
            <a:pPr>
              <a:lnSpc>
                <a:spcPct val="114000"/>
              </a:lnSpc>
            </a:pPr>
            <a:endParaRPr lang="en-US" sz="12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200" dirty="0">
                <a:latin typeface="+mn-lt"/>
              </a:rPr>
              <a:t>-&gt; LOCATION of </a:t>
            </a:r>
            <a:r>
              <a:rPr lang="en-US" sz="1200" dirty="0" err="1">
                <a:latin typeface="+mn-lt"/>
              </a:rPr>
              <a:t>Triex</a:t>
            </a:r>
            <a:r>
              <a:rPr lang="en-US" sz="1200" dirty="0">
                <a:latin typeface="+mn-lt"/>
              </a:rPr>
              <a:t>: [9.23 m, 4.58 m]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B0FFE-6158-F90E-4D1B-AD7500C7E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16227">
            <a:off x="3726987" y="-169322"/>
            <a:ext cx="4390722" cy="565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36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76612C3-94A1-A3C9-8288-2BA4124ED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212204">
            <a:off x="2419527" y="489736"/>
            <a:ext cx="5790318" cy="4431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37D88A-125D-0D8F-7312-1703EA1D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35" y="823508"/>
            <a:ext cx="8508999" cy="36619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Building info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E85D2-84F8-1A06-59F5-B0A6B9263E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1728E1-0EC8-1538-C902-DB91CB098309}"/>
              </a:ext>
            </a:extLst>
          </p:cNvPr>
          <p:cNvSpPr txBox="1"/>
          <p:nvPr/>
        </p:nvSpPr>
        <p:spPr>
          <a:xfrm>
            <a:off x="317933" y="3751385"/>
            <a:ext cx="5807424" cy="8186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Height of each floor (OK FFB) = 3.37 m</a:t>
            </a: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Thickness of each floor = appr. 80.5 cm (18.72 cm * 4.3 </a:t>
            </a:r>
            <a:r>
              <a:rPr lang="en-US" sz="1600" dirty="0" err="1">
                <a:latin typeface="+mn-lt"/>
              </a:rPr>
              <a:t>Treppe</a:t>
            </a:r>
            <a:r>
              <a:rPr lang="en-US" sz="1600" dirty="0"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9041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626B-2776-A597-4135-100F2997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88C6F-0700-C5C2-F969-ECFAD990BC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5AC2D-F4A3-0816-0C55-7B421AA6ADE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2196C3E-0982-24DF-EF53-71B6DD2E9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078" y="217149"/>
            <a:ext cx="6017844" cy="463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31790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TUM_Praesentation_p_v1_16-9-1</Template>
  <TotalTime>0</TotalTime>
  <Words>638</Words>
  <Application>Microsoft Office PowerPoint</Application>
  <PresentationFormat>On-screen Show (16:9)</PresentationFormat>
  <Paragraphs>107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Enhancing Seismic Safety in Munich's Geothermal Energy Sector: Data-driven Model Updating for Building Vibrations under Induced Seismicity</vt:lpstr>
      <vt:lpstr>Channel assignment</vt:lpstr>
      <vt:lpstr>Channel at 1. OG</vt:lpstr>
      <vt:lpstr>Channel at 2. OG</vt:lpstr>
      <vt:lpstr>Channel at 1. OG</vt:lpstr>
      <vt:lpstr>Channel at 1. OG</vt:lpstr>
      <vt:lpstr>Channel at 1. OG</vt:lpstr>
      <vt:lpstr>Building info</vt:lpstr>
      <vt:lpstr>EG</vt:lpstr>
      <vt:lpstr>1OG</vt:lpstr>
      <vt:lpstr>2OG</vt:lpstr>
      <vt:lpstr>EG coord</vt:lpstr>
      <vt:lpstr>1, 2 OG coord </vt:lpstr>
      <vt:lpstr>1, 2 OG coord </vt:lpstr>
      <vt:lpstr>1, 2 OG coord </vt:lpstr>
      <vt:lpstr>Stair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Freisinger, Julian</dc:creator>
  <cp:lastModifiedBy>Wei-Teng Kao</cp:lastModifiedBy>
  <cp:revision>68</cp:revision>
  <cp:lastPrinted>2015-07-30T14:04:45Z</cp:lastPrinted>
  <dcterms:created xsi:type="dcterms:W3CDTF">2021-09-14T08:38:33Z</dcterms:created>
  <dcterms:modified xsi:type="dcterms:W3CDTF">2024-10-06T05:56:15Z</dcterms:modified>
</cp:coreProperties>
</file>