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74" r:id="rId3"/>
    <p:sldMasterId id="2147483688" r:id="rId4"/>
    <p:sldMasterId id="2147483713" r:id="rId5"/>
  </p:sldMasterIdLst>
  <p:notesMasterIdLst>
    <p:notesMasterId r:id="rId26"/>
  </p:notesMasterIdLst>
  <p:handoutMasterIdLst>
    <p:handoutMasterId r:id="rId27"/>
  </p:handoutMasterIdLst>
  <p:sldIdLst>
    <p:sldId id="398" r:id="rId6"/>
    <p:sldId id="322" r:id="rId7"/>
    <p:sldId id="466" r:id="rId8"/>
    <p:sldId id="514" r:id="rId9"/>
    <p:sldId id="515" r:id="rId10"/>
    <p:sldId id="510" r:id="rId11"/>
    <p:sldId id="522" r:id="rId12"/>
    <p:sldId id="523" r:id="rId13"/>
    <p:sldId id="520" r:id="rId14"/>
    <p:sldId id="516" r:id="rId15"/>
    <p:sldId id="525" r:id="rId16"/>
    <p:sldId id="524" r:id="rId17"/>
    <p:sldId id="527" r:id="rId18"/>
    <p:sldId id="526" r:id="rId19"/>
    <p:sldId id="530" r:id="rId20"/>
    <p:sldId id="528" r:id="rId21"/>
    <p:sldId id="518" r:id="rId22"/>
    <p:sldId id="511" r:id="rId23"/>
    <p:sldId id="496" r:id="rId24"/>
    <p:sldId id="306" r:id="rId25"/>
  </p:sldIdLst>
  <p:sldSz cx="9144000" cy="6858000" type="screen4x3"/>
  <p:notesSz cx="6811963" cy="9942513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FF99"/>
    <a:srgbClr val="00FFFF"/>
    <a:srgbClr val="004985"/>
    <a:srgbClr val="96C0E3"/>
    <a:srgbClr val="22BBEA"/>
    <a:srgbClr val="006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06" autoAdjust="0"/>
    <p:restoredTop sz="96247" autoAdjust="0"/>
  </p:normalViewPr>
  <p:slideViewPr>
    <p:cSldViewPr snapToGrid="0" snapToObjects="1" showGuides="1">
      <p:cViewPr varScale="1">
        <p:scale>
          <a:sx n="159" d="100"/>
          <a:sy n="159" d="100"/>
        </p:scale>
        <p:origin x="175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-4914"/>
    </p:cViewPr>
  </p:sorterViewPr>
  <p:notesViewPr>
    <p:cSldViewPr snapToGrid="0" snapToObjects="1">
      <p:cViewPr varScale="1">
        <p:scale>
          <a:sx n="55" d="100"/>
          <a:sy n="55" d="100"/>
        </p:scale>
        <p:origin x="-2916" y="-96"/>
      </p:cViewPr>
      <p:guideLst>
        <p:guide orient="horz" pos="3128"/>
        <p:guide pos="2140"/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1595" tIns="45798" rIns="91595" bIns="45798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58537" y="0"/>
            <a:ext cx="2951850" cy="497126"/>
          </a:xfrm>
          <a:prstGeom prst="rect">
            <a:avLst/>
          </a:prstGeom>
        </p:spPr>
        <p:txBody>
          <a:bodyPr vert="horz" lIns="91595" tIns="45798" rIns="91595" bIns="45798" rtlCol="0"/>
          <a:lstStyle>
            <a:lvl1pPr algn="r">
              <a:defRPr sz="1200"/>
            </a:lvl1pPr>
          </a:lstStyle>
          <a:p>
            <a:fld id="{057BE583-5C20-4811-9C46-68BC2BFB0593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1595" tIns="45798" rIns="91595" bIns="45798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58537" y="9443661"/>
            <a:ext cx="2951850" cy="497126"/>
          </a:xfrm>
          <a:prstGeom prst="rect">
            <a:avLst/>
          </a:prstGeom>
        </p:spPr>
        <p:txBody>
          <a:bodyPr vert="horz" lIns="91595" tIns="45798" rIns="91595" bIns="45798" rtlCol="0" anchor="b"/>
          <a:lstStyle>
            <a:lvl1pPr algn="r">
              <a:defRPr sz="1200"/>
            </a:lvl1pPr>
          </a:lstStyle>
          <a:p>
            <a:fld id="{AB6ADE63-2C3D-4016-9621-D1D5C4C500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3288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1595" tIns="45798" rIns="91595" bIns="45798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8537" y="0"/>
            <a:ext cx="2951850" cy="497126"/>
          </a:xfrm>
          <a:prstGeom prst="rect">
            <a:avLst/>
          </a:prstGeom>
        </p:spPr>
        <p:txBody>
          <a:bodyPr vert="horz" lIns="91595" tIns="45798" rIns="91595" bIns="45798" rtlCol="0"/>
          <a:lstStyle>
            <a:lvl1pPr algn="r">
              <a:defRPr sz="1200"/>
            </a:lvl1pPr>
          </a:lstStyle>
          <a:p>
            <a:fld id="{3A962D8F-3620-437F-9AC3-4EEAA5073873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95" tIns="45798" rIns="91595" bIns="45798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1595" tIns="45798" rIns="91595" bIns="45798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1595" tIns="45798" rIns="91595" bIns="45798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8537" y="9443661"/>
            <a:ext cx="2951850" cy="497126"/>
          </a:xfrm>
          <a:prstGeom prst="rect">
            <a:avLst/>
          </a:prstGeom>
        </p:spPr>
        <p:txBody>
          <a:bodyPr vert="horz" lIns="91595" tIns="45798" rIns="91595" bIns="45798" rtlCol="0" anchor="b"/>
          <a:lstStyle>
            <a:lvl1pPr algn="r">
              <a:defRPr sz="1200"/>
            </a:lvl1pPr>
          </a:lstStyle>
          <a:p>
            <a:fld id="{757334FB-28A2-4C2D-B521-6A40E5D83B9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019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Welcome</a:t>
            </a:r>
            <a:r>
              <a:rPr lang="sv-SE" baseline="0" dirty="0"/>
              <a:t> to </a:t>
            </a:r>
            <a:r>
              <a:rPr lang="sv-SE" baseline="0" dirty="0" err="1"/>
              <a:t>us</a:t>
            </a:r>
            <a:r>
              <a:rPr lang="sv-SE" dirty="0"/>
              <a:t>!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3222D-A6DE-45BD-9243-68AD47C5185A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651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E73EE-65E1-E7EF-B41A-18A4ACED7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C8231DE4-F75C-9831-5A99-7A85A7E0F4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E9EE2BF4-DFCC-ABD7-74C7-148C71D51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am</a:t>
            </a:r>
            <a:r>
              <a:rPr lang="sv-SE" baseline="0" dirty="0"/>
              <a:t> I? </a:t>
            </a:r>
            <a:br>
              <a:rPr lang="sv-SE" baseline="0" dirty="0"/>
            </a:br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are</a:t>
            </a:r>
            <a:r>
              <a:rPr lang="sv-SE" baseline="0" dirty="0"/>
              <a:t> </a:t>
            </a:r>
            <a:r>
              <a:rPr lang="sv-SE" baseline="0" dirty="0" err="1"/>
              <a:t>you</a:t>
            </a:r>
            <a:r>
              <a:rPr lang="sv-SE" baseline="0" dirty="0"/>
              <a:t>? </a:t>
            </a:r>
            <a:r>
              <a:rPr lang="sv-SE" baseline="0" dirty="0">
                <a:sym typeface="Wingdings" panose="05000000000000000000" pitchFamily="2" charset="2"/>
              </a:rPr>
              <a:t></a:t>
            </a:r>
            <a:endParaRPr lang="sv-SE" baseline="0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8D3653E-0DEE-8742-B03B-B6C69125F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334FB-28A2-4C2D-B521-6A40E5D83B9D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6286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89099-8F78-9365-D50D-B00376083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C3658BB8-F0E9-C2E4-E378-ED4BBBDA0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EC99C629-417B-E6DE-11CF-C3FAD9D9A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am</a:t>
            </a:r>
            <a:r>
              <a:rPr lang="sv-SE" baseline="0" dirty="0"/>
              <a:t> I? </a:t>
            </a:r>
            <a:br>
              <a:rPr lang="sv-SE" baseline="0" dirty="0"/>
            </a:br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are</a:t>
            </a:r>
            <a:r>
              <a:rPr lang="sv-SE" baseline="0" dirty="0"/>
              <a:t> </a:t>
            </a:r>
            <a:r>
              <a:rPr lang="sv-SE" baseline="0" dirty="0" err="1"/>
              <a:t>you</a:t>
            </a:r>
            <a:r>
              <a:rPr lang="sv-SE" baseline="0" dirty="0"/>
              <a:t>? </a:t>
            </a:r>
            <a:r>
              <a:rPr lang="sv-SE" baseline="0" dirty="0">
                <a:sym typeface="Wingdings" panose="05000000000000000000" pitchFamily="2" charset="2"/>
              </a:rPr>
              <a:t></a:t>
            </a:r>
            <a:endParaRPr lang="sv-SE" baseline="0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D77C49C-1487-CD5B-4937-DC0CEA01B4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334FB-28A2-4C2D-B521-6A40E5D83B9D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443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CEB44-2B5C-EF6F-A42F-19D67B055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2F6BF84D-9B34-117A-6D29-DE28D740F4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69ED0A2B-DA57-1CEC-8F99-F07B12099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am</a:t>
            </a:r>
            <a:r>
              <a:rPr lang="sv-SE" baseline="0" dirty="0"/>
              <a:t> I? </a:t>
            </a:r>
            <a:br>
              <a:rPr lang="sv-SE" baseline="0" dirty="0"/>
            </a:br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are</a:t>
            </a:r>
            <a:r>
              <a:rPr lang="sv-SE" baseline="0" dirty="0"/>
              <a:t> </a:t>
            </a:r>
            <a:r>
              <a:rPr lang="sv-SE" baseline="0" dirty="0" err="1"/>
              <a:t>you</a:t>
            </a:r>
            <a:r>
              <a:rPr lang="sv-SE" baseline="0" dirty="0"/>
              <a:t>? </a:t>
            </a:r>
            <a:r>
              <a:rPr lang="sv-SE" baseline="0" dirty="0">
                <a:sym typeface="Wingdings" panose="05000000000000000000" pitchFamily="2" charset="2"/>
              </a:rPr>
              <a:t></a:t>
            </a:r>
            <a:endParaRPr lang="sv-SE" baseline="0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FF5EF6B-12E1-CF0C-12EF-DB23BE7FA3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334FB-28A2-4C2D-B521-6A40E5D83B9D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7297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FC236-10F8-E702-060E-4B1EEA569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75FBDF67-46A7-E59F-BC90-45C4AE71E0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6504EC6F-8D29-DD24-CDA9-97879FA84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am</a:t>
            </a:r>
            <a:r>
              <a:rPr lang="sv-SE" baseline="0" dirty="0"/>
              <a:t> I? </a:t>
            </a:r>
            <a:br>
              <a:rPr lang="sv-SE" baseline="0" dirty="0"/>
            </a:br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are</a:t>
            </a:r>
            <a:r>
              <a:rPr lang="sv-SE" baseline="0" dirty="0"/>
              <a:t> </a:t>
            </a:r>
            <a:r>
              <a:rPr lang="sv-SE" baseline="0" dirty="0" err="1"/>
              <a:t>you</a:t>
            </a:r>
            <a:r>
              <a:rPr lang="sv-SE" baseline="0" dirty="0"/>
              <a:t>? </a:t>
            </a:r>
            <a:r>
              <a:rPr lang="sv-SE" baseline="0" dirty="0">
                <a:sym typeface="Wingdings" panose="05000000000000000000" pitchFamily="2" charset="2"/>
              </a:rPr>
              <a:t></a:t>
            </a:r>
            <a:endParaRPr lang="sv-SE" baseline="0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918836E-FE36-C47E-38A1-6F47967AA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334FB-28A2-4C2D-B521-6A40E5D83B9D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2441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A16D2-417A-6AED-6BDD-4FED930F8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21DA60B5-28E4-DA18-1FB6-1FAF64831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94488F37-9B21-24CF-B7B1-2BB5E98C5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am</a:t>
            </a:r>
            <a:r>
              <a:rPr lang="sv-SE" baseline="0" dirty="0"/>
              <a:t> I? </a:t>
            </a:r>
            <a:br>
              <a:rPr lang="sv-SE" baseline="0" dirty="0"/>
            </a:br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are</a:t>
            </a:r>
            <a:r>
              <a:rPr lang="sv-SE" baseline="0" dirty="0"/>
              <a:t> </a:t>
            </a:r>
            <a:r>
              <a:rPr lang="sv-SE" baseline="0" dirty="0" err="1"/>
              <a:t>you</a:t>
            </a:r>
            <a:r>
              <a:rPr lang="sv-SE" baseline="0" dirty="0"/>
              <a:t>? </a:t>
            </a:r>
            <a:r>
              <a:rPr lang="sv-SE" baseline="0" dirty="0">
                <a:sym typeface="Wingdings" panose="05000000000000000000" pitchFamily="2" charset="2"/>
              </a:rPr>
              <a:t></a:t>
            </a:r>
            <a:endParaRPr lang="sv-SE" baseline="0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0787B62-0319-0A3F-E839-D94EF7D54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334FB-28A2-4C2D-B521-6A40E5D83B9D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0856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36D7E-47AC-7766-E988-942CDCC73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0B5A0540-100B-5DD7-7C38-EEE2B89AD9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071BF0BB-74C5-79D5-0F6F-4D073D6F0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am</a:t>
            </a:r>
            <a:r>
              <a:rPr lang="sv-SE" baseline="0" dirty="0"/>
              <a:t> I? </a:t>
            </a:r>
            <a:br>
              <a:rPr lang="sv-SE" baseline="0" dirty="0"/>
            </a:br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are</a:t>
            </a:r>
            <a:r>
              <a:rPr lang="sv-SE" baseline="0" dirty="0"/>
              <a:t> </a:t>
            </a:r>
            <a:r>
              <a:rPr lang="sv-SE" baseline="0" dirty="0" err="1"/>
              <a:t>you</a:t>
            </a:r>
            <a:r>
              <a:rPr lang="sv-SE" baseline="0" dirty="0"/>
              <a:t>? </a:t>
            </a:r>
            <a:r>
              <a:rPr lang="sv-SE" baseline="0" dirty="0">
                <a:sym typeface="Wingdings" panose="05000000000000000000" pitchFamily="2" charset="2"/>
              </a:rPr>
              <a:t></a:t>
            </a:r>
            <a:endParaRPr lang="sv-SE" baseline="0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8FC86E2-8100-E403-3D8A-EA634E367E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334FB-28A2-4C2D-B521-6A40E5D83B9D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825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36E95-DCAF-D3A9-2CE3-66A877111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03D86F9D-E1FB-846A-01CB-57C35D704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70B05279-C7E1-5618-A24A-2D1141569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am</a:t>
            </a:r>
            <a:r>
              <a:rPr lang="sv-SE" baseline="0" dirty="0"/>
              <a:t> I? </a:t>
            </a:r>
            <a:br>
              <a:rPr lang="sv-SE" baseline="0" dirty="0"/>
            </a:br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are</a:t>
            </a:r>
            <a:r>
              <a:rPr lang="sv-SE" baseline="0" dirty="0"/>
              <a:t> </a:t>
            </a:r>
            <a:r>
              <a:rPr lang="sv-SE" baseline="0" dirty="0" err="1"/>
              <a:t>you</a:t>
            </a:r>
            <a:r>
              <a:rPr lang="sv-SE" baseline="0" dirty="0"/>
              <a:t>? </a:t>
            </a:r>
            <a:r>
              <a:rPr lang="sv-SE" baseline="0" dirty="0">
                <a:sym typeface="Wingdings" panose="05000000000000000000" pitchFamily="2" charset="2"/>
              </a:rPr>
              <a:t></a:t>
            </a:r>
            <a:endParaRPr lang="sv-SE" baseline="0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ABF3DE9-CC40-8E15-54BE-F9B4D8B9A3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334FB-28A2-4C2D-B521-6A40E5D83B9D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5880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67543-08EB-2CA3-6301-33AF095FC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6AE5B5A8-BE59-7A3F-5252-8FE7ABCE4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AD370383-AFEB-F5CC-DB7E-416E823DC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am</a:t>
            </a:r>
            <a:r>
              <a:rPr lang="sv-SE" baseline="0" dirty="0"/>
              <a:t> I? </a:t>
            </a:r>
            <a:br>
              <a:rPr lang="sv-SE" baseline="0" dirty="0"/>
            </a:br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are</a:t>
            </a:r>
            <a:r>
              <a:rPr lang="sv-SE" baseline="0" dirty="0"/>
              <a:t> </a:t>
            </a:r>
            <a:r>
              <a:rPr lang="sv-SE" baseline="0" dirty="0" err="1"/>
              <a:t>you</a:t>
            </a:r>
            <a:r>
              <a:rPr lang="sv-SE" baseline="0" dirty="0"/>
              <a:t>? </a:t>
            </a:r>
            <a:r>
              <a:rPr lang="sv-SE" baseline="0" dirty="0">
                <a:sym typeface="Wingdings" panose="05000000000000000000" pitchFamily="2" charset="2"/>
              </a:rPr>
              <a:t></a:t>
            </a:r>
            <a:endParaRPr lang="sv-SE" baseline="0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33BCB9A-5A7E-284C-E18E-CD7E1F5BC6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334FB-28A2-4C2D-B521-6A40E5D83B9D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8494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D6B3A-7517-AFC3-C489-1EFC24585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2439FE0B-A295-CAEF-18DF-CBD237D78D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D9D00EFE-3288-4B38-463D-4252F414B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am</a:t>
            </a:r>
            <a:r>
              <a:rPr lang="sv-SE" baseline="0" dirty="0"/>
              <a:t> I? </a:t>
            </a:r>
            <a:br>
              <a:rPr lang="sv-SE" baseline="0" dirty="0"/>
            </a:br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are</a:t>
            </a:r>
            <a:r>
              <a:rPr lang="sv-SE" baseline="0" dirty="0"/>
              <a:t> </a:t>
            </a:r>
            <a:r>
              <a:rPr lang="sv-SE" baseline="0" dirty="0" err="1"/>
              <a:t>you</a:t>
            </a:r>
            <a:r>
              <a:rPr lang="sv-SE" baseline="0" dirty="0"/>
              <a:t>? </a:t>
            </a:r>
            <a:r>
              <a:rPr lang="sv-SE" baseline="0" dirty="0">
                <a:sym typeface="Wingdings" panose="05000000000000000000" pitchFamily="2" charset="2"/>
              </a:rPr>
              <a:t></a:t>
            </a:r>
            <a:endParaRPr lang="sv-SE" baseline="0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3D0F2A3-70A8-4937-36F9-7C649665A9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334FB-28A2-4C2D-B521-6A40E5D83B9D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0497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6CB7F-641C-A33B-2ABF-3374BDE6E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EE9F7BDC-EA51-756D-F928-49008BB97A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075D1268-C3D1-9B97-6BBE-425A4436F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am</a:t>
            </a:r>
            <a:r>
              <a:rPr lang="sv-SE" baseline="0" dirty="0"/>
              <a:t> I? </a:t>
            </a:r>
            <a:br>
              <a:rPr lang="sv-SE" baseline="0" dirty="0"/>
            </a:br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are</a:t>
            </a:r>
            <a:r>
              <a:rPr lang="sv-SE" baseline="0" dirty="0"/>
              <a:t> </a:t>
            </a:r>
            <a:r>
              <a:rPr lang="sv-SE" baseline="0" dirty="0" err="1"/>
              <a:t>you</a:t>
            </a:r>
            <a:r>
              <a:rPr lang="sv-SE" baseline="0" dirty="0"/>
              <a:t>? </a:t>
            </a:r>
            <a:r>
              <a:rPr lang="sv-SE" baseline="0" dirty="0">
                <a:sym typeface="Wingdings" panose="05000000000000000000" pitchFamily="2" charset="2"/>
              </a:rPr>
              <a:t></a:t>
            </a:r>
            <a:endParaRPr lang="sv-SE" baseline="0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0B8D849-4C4A-F499-54A9-267D7AB7D9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334FB-28A2-4C2D-B521-6A40E5D83B9D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45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am</a:t>
            </a:r>
            <a:r>
              <a:rPr lang="sv-SE" baseline="0" dirty="0"/>
              <a:t> I? </a:t>
            </a:r>
            <a:br>
              <a:rPr lang="sv-SE" baseline="0" dirty="0"/>
            </a:br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are</a:t>
            </a:r>
            <a:r>
              <a:rPr lang="sv-SE" baseline="0" dirty="0"/>
              <a:t> </a:t>
            </a:r>
            <a:r>
              <a:rPr lang="sv-SE" baseline="0" dirty="0" err="1"/>
              <a:t>you</a:t>
            </a:r>
            <a:r>
              <a:rPr lang="sv-SE" baseline="0" dirty="0"/>
              <a:t>? </a:t>
            </a:r>
            <a:r>
              <a:rPr lang="sv-SE" baseline="0" dirty="0">
                <a:sym typeface="Wingdings" panose="05000000000000000000" pitchFamily="2" charset="2"/>
              </a:rPr>
              <a:t></a:t>
            </a:r>
            <a:endParaRPr lang="sv-SE" baseline="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334FB-28A2-4C2D-B521-6A40E5D83B9D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3846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If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questions</a:t>
            </a:r>
            <a:r>
              <a:rPr lang="sv-SE" dirty="0"/>
              <a:t> – Helpdesk HR helpdesk.hr@hh.se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334FB-28A2-4C2D-B521-6A40E5D83B9D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74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am</a:t>
            </a:r>
            <a:r>
              <a:rPr lang="sv-SE" baseline="0" dirty="0"/>
              <a:t> I? </a:t>
            </a:r>
            <a:br>
              <a:rPr lang="sv-SE" baseline="0" dirty="0"/>
            </a:br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are</a:t>
            </a:r>
            <a:r>
              <a:rPr lang="sv-SE" baseline="0" dirty="0"/>
              <a:t> </a:t>
            </a:r>
            <a:r>
              <a:rPr lang="sv-SE" baseline="0" dirty="0" err="1"/>
              <a:t>you</a:t>
            </a:r>
            <a:r>
              <a:rPr lang="sv-SE" baseline="0" dirty="0"/>
              <a:t>? </a:t>
            </a:r>
            <a:r>
              <a:rPr lang="sv-SE" baseline="0" dirty="0">
                <a:sym typeface="Wingdings" panose="05000000000000000000" pitchFamily="2" charset="2"/>
              </a:rPr>
              <a:t></a:t>
            </a:r>
            <a:endParaRPr lang="sv-SE" baseline="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334FB-28A2-4C2D-B521-6A40E5D83B9D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1677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825A7-29C8-6E3B-2AEB-215983D93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DF16E357-20DD-B065-D336-74FCB1CF85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AD2D37CD-BED1-1863-5087-F03B4901A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am</a:t>
            </a:r>
            <a:r>
              <a:rPr lang="sv-SE" baseline="0" dirty="0"/>
              <a:t> I? </a:t>
            </a:r>
            <a:br>
              <a:rPr lang="sv-SE" baseline="0" dirty="0"/>
            </a:br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are</a:t>
            </a:r>
            <a:r>
              <a:rPr lang="sv-SE" baseline="0" dirty="0"/>
              <a:t> </a:t>
            </a:r>
            <a:r>
              <a:rPr lang="sv-SE" baseline="0" dirty="0" err="1"/>
              <a:t>you</a:t>
            </a:r>
            <a:r>
              <a:rPr lang="sv-SE" baseline="0" dirty="0"/>
              <a:t>? </a:t>
            </a:r>
            <a:r>
              <a:rPr lang="sv-SE" baseline="0" dirty="0">
                <a:sym typeface="Wingdings" panose="05000000000000000000" pitchFamily="2" charset="2"/>
              </a:rPr>
              <a:t></a:t>
            </a:r>
            <a:endParaRPr lang="sv-SE" baseline="0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8B52F7C-6AEA-272F-0D74-30F0E170DB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334FB-28A2-4C2D-B521-6A40E5D83B9D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7311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5C73F-1C96-4DA3-C899-6661A9EC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89534ECD-0BD1-AD24-C11D-8E3DAF2C7A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F324E49E-CC19-8999-5AFC-607ECDD96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am</a:t>
            </a:r>
            <a:r>
              <a:rPr lang="sv-SE" baseline="0" dirty="0"/>
              <a:t> I? </a:t>
            </a:r>
            <a:br>
              <a:rPr lang="sv-SE" baseline="0" dirty="0"/>
            </a:br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are</a:t>
            </a:r>
            <a:r>
              <a:rPr lang="sv-SE" baseline="0" dirty="0"/>
              <a:t> </a:t>
            </a:r>
            <a:r>
              <a:rPr lang="sv-SE" baseline="0" dirty="0" err="1"/>
              <a:t>you</a:t>
            </a:r>
            <a:r>
              <a:rPr lang="sv-SE" baseline="0" dirty="0"/>
              <a:t>? </a:t>
            </a:r>
            <a:r>
              <a:rPr lang="sv-SE" baseline="0" dirty="0">
                <a:sym typeface="Wingdings" panose="05000000000000000000" pitchFamily="2" charset="2"/>
              </a:rPr>
              <a:t></a:t>
            </a:r>
            <a:endParaRPr lang="sv-SE" baseline="0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64C702A-9970-2030-14EC-7E580AF6E7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334FB-28A2-4C2D-B521-6A40E5D83B9D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7040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313C4-A957-3211-CAFB-F21BF4CD8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BA677CBD-7761-85DF-4B6F-E0827BDBB3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B1BBAEA1-B3DC-20E3-1FA6-F7002B75B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am</a:t>
            </a:r>
            <a:r>
              <a:rPr lang="sv-SE" baseline="0" dirty="0"/>
              <a:t> I? </a:t>
            </a:r>
            <a:br>
              <a:rPr lang="sv-SE" baseline="0" dirty="0"/>
            </a:br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are</a:t>
            </a:r>
            <a:r>
              <a:rPr lang="sv-SE" baseline="0" dirty="0"/>
              <a:t> </a:t>
            </a:r>
            <a:r>
              <a:rPr lang="sv-SE" baseline="0" dirty="0" err="1"/>
              <a:t>you</a:t>
            </a:r>
            <a:r>
              <a:rPr lang="sv-SE" baseline="0" dirty="0"/>
              <a:t>? </a:t>
            </a:r>
            <a:r>
              <a:rPr lang="sv-SE" baseline="0" dirty="0">
                <a:sym typeface="Wingdings" panose="05000000000000000000" pitchFamily="2" charset="2"/>
              </a:rPr>
              <a:t></a:t>
            </a:r>
            <a:endParaRPr lang="sv-SE" baseline="0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B24996A-928D-0E86-874B-09A3F424C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334FB-28A2-4C2D-B521-6A40E5D83B9D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0091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ABBF4-7B94-3AD0-AB99-5CB3FA7B9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F22FB306-15B2-0CC5-F91D-D1CB9EE6BA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B18D1E87-C163-17FC-C470-C13A2D464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am</a:t>
            </a:r>
            <a:r>
              <a:rPr lang="sv-SE" baseline="0" dirty="0"/>
              <a:t> I? </a:t>
            </a:r>
            <a:br>
              <a:rPr lang="sv-SE" baseline="0" dirty="0"/>
            </a:br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are</a:t>
            </a:r>
            <a:r>
              <a:rPr lang="sv-SE" baseline="0" dirty="0"/>
              <a:t> </a:t>
            </a:r>
            <a:r>
              <a:rPr lang="sv-SE" baseline="0" dirty="0" err="1"/>
              <a:t>you</a:t>
            </a:r>
            <a:r>
              <a:rPr lang="sv-SE" baseline="0" dirty="0"/>
              <a:t>? </a:t>
            </a:r>
            <a:r>
              <a:rPr lang="sv-SE" baseline="0" dirty="0">
                <a:sym typeface="Wingdings" panose="05000000000000000000" pitchFamily="2" charset="2"/>
              </a:rPr>
              <a:t></a:t>
            </a:r>
            <a:endParaRPr lang="sv-SE" baseline="0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6865E25-CC2B-2735-1009-80A8A6D3E7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334FB-28A2-4C2D-B521-6A40E5D83B9D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9732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65DD7-21CB-0356-605B-5BD031566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26F7F46B-9353-DBAB-E09B-BC0D1131B9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012BCD43-C1AF-CCDE-8F0A-B42719D72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am</a:t>
            </a:r>
            <a:r>
              <a:rPr lang="sv-SE" baseline="0" dirty="0"/>
              <a:t> I? </a:t>
            </a:r>
            <a:br>
              <a:rPr lang="sv-SE" baseline="0" dirty="0"/>
            </a:br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are</a:t>
            </a:r>
            <a:r>
              <a:rPr lang="sv-SE" baseline="0" dirty="0"/>
              <a:t> </a:t>
            </a:r>
            <a:r>
              <a:rPr lang="sv-SE" baseline="0" dirty="0" err="1"/>
              <a:t>you</a:t>
            </a:r>
            <a:r>
              <a:rPr lang="sv-SE" baseline="0" dirty="0"/>
              <a:t>? </a:t>
            </a:r>
            <a:r>
              <a:rPr lang="sv-SE" baseline="0" dirty="0">
                <a:sym typeface="Wingdings" panose="05000000000000000000" pitchFamily="2" charset="2"/>
              </a:rPr>
              <a:t></a:t>
            </a:r>
            <a:endParaRPr lang="sv-SE" baseline="0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F1E797-6195-5936-9E49-EB3AA1B9E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334FB-28A2-4C2D-B521-6A40E5D83B9D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1740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064ED-C11C-C120-8445-52C27F97E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B48BD28F-1E55-9135-3EDD-322E10EADD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63146489-6E8D-0568-AAD3-3CC740C29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am</a:t>
            </a:r>
            <a:r>
              <a:rPr lang="sv-SE" baseline="0" dirty="0"/>
              <a:t> I? </a:t>
            </a:r>
            <a:br>
              <a:rPr lang="sv-SE" baseline="0" dirty="0"/>
            </a:br>
            <a:r>
              <a:rPr lang="sv-SE" baseline="0" dirty="0" err="1"/>
              <a:t>Who</a:t>
            </a:r>
            <a:r>
              <a:rPr lang="sv-SE" baseline="0" dirty="0"/>
              <a:t> </a:t>
            </a:r>
            <a:r>
              <a:rPr lang="sv-SE" baseline="0" dirty="0" err="1"/>
              <a:t>are</a:t>
            </a:r>
            <a:r>
              <a:rPr lang="sv-SE" baseline="0" dirty="0"/>
              <a:t> </a:t>
            </a:r>
            <a:r>
              <a:rPr lang="sv-SE" baseline="0" dirty="0" err="1"/>
              <a:t>you</a:t>
            </a:r>
            <a:r>
              <a:rPr lang="sv-SE" baseline="0" dirty="0"/>
              <a:t>? </a:t>
            </a:r>
            <a:r>
              <a:rPr lang="sv-SE" baseline="0" dirty="0">
                <a:sym typeface="Wingdings" panose="05000000000000000000" pitchFamily="2" charset="2"/>
              </a:rPr>
              <a:t></a:t>
            </a:r>
            <a:endParaRPr lang="sv-SE" baseline="0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03C36F2-5935-9572-572C-28B7749371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334FB-28A2-4C2D-B521-6A40E5D83B9D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123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219928" y="6356350"/>
            <a:ext cx="261927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sv-SE" dirty="0"/>
              <a:t> Namn på föredragshållaren  </a:t>
            </a:r>
            <a:fld id="{B5B35B4F-7340-084E-9A20-41CC95C47BFC}" type="datetimeFigureOut">
              <a:rPr lang="sv-SE" smtClean="0"/>
              <a:pPr/>
              <a:t>2025-02-21</a:t>
            </a:fld>
            <a:endParaRPr lang="sv-SE" dirty="0"/>
          </a:p>
        </p:txBody>
      </p:sp>
      <p:sp>
        <p:nvSpPr>
          <p:cNvPr id="9" name="Rubrik 1"/>
          <p:cNvSpPr>
            <a:spLocks noGrp="1"/>
          </p:cNvSpPr>
          <p:nvPr>
            <p:ph type="ctrTitle" hasCustomPrompt="1"/>
          </p:nvPr>
        </p:nvSpPr>
        <p:spPr>
          <a:xfrm>
            <a:off x="1393310" y="2693987"/>
            <a:ext cx="64008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chemeClr val="tx1"/>
                </a:solidFill>
                <a:latin typeface="Gill Sans Std"/>
                <a:cs typeface="Gill Sans Std"/>
              </a:defRPr>
            </a:lvl1pPr>
          </a:lstStyle>
          <a:p>
            <a:r>
              <a:rPr lang="sv-SE" dirty="0"/>
              <a:t>Klicka här för att ändra format</a:t>
            </a:r>
            <a:br>
              <a:rPr lang="sv-SE" dirty="0"/>
            </a:br>
            <a:r>
              <a:rPr lang="sv-SE" dirty="0"/>
              <a:t>klicka här för att ändra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199" y="273600"/>
            <a:ext cx="8368749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2000"/>
            <a:ext cx="8368748" cy="452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2025-02-21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 -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325651" y="1031279"/>
            <a:ext cx="8513549" cy="5217122"/>
          </a:xfrm>
          <a:prstGeom prst="rect">
            <a:avLst/>
          </a:prstGeom>
          <a:solidFill>
            <a:srgbClr val="00498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prstClr val="white"/>
              </a:solidFill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2025-02-21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Bildobjekt 8" descr="Sidfot_lån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  <p:pic>
        <p:nvPicPr>
          <p:cNvPr id="10" name="Bildobjekt 9" descr="HH_color_Liggand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8093" y="223136"/>
            <a:ext cx="1744361" cy="5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5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2025-02-21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Bildobjekt 6" descr="HH_colo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093" y="223136"/>
            <a:ext cx="1744361" cy="579431"/>
          </a:xfrm>
          <a:prstGeom prst="rect">
            <a:avLst/>
          </a:prstGeom>
        </p:spPr>
      </p:pic>
      <p:pic>
        <p:nvPicPr>
          <p:cNvPr id="8" name="Bildobjekt 7" descr="Sidfot_lån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94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2000"/>
            <a:ext cx="4104000" cy="452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15310" y="1602000"/>
            <a:ext cx="4104000" cy="452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2025-02-21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83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36874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485143"/>
            <a:ext cx="4104000" cy="53160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084400"/>
            <a:ext cx="4104000" cy="4018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708822" y="1485143"/>
            <a:ext cx="4104000" cy="53160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708822" y="2084400"/>
            <a:ext cx="4104000" cy="4018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2025-02-21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826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2025-02-21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32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2025-02-21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81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2025-02-21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2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2025-02-21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99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2025-02-21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3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Mönster ppt.png"/>
          <p:cNvPicPr>
            <a:picLocks noChangeAspect="1"/>
          </p:cNvPicPr>
          <p:nvPr userDrawn="1"/>
        </p:nvPicPr>
        <p:blipFill>
          <a:blip r:embed="rId2"/>
          <a:srcRect t="20093" r="4333" b="28800"/>
          <a:stretch>
            <a:fillRect/>
          </a:stretch>
        </p:blipFill>
        <p:spPr>
          <a:xfrm>
            <a:off x="325651" y="1031279"/>
            <a:ext cx="8513549" cy="5217122"/>
          </a:xfrm>
          <a:prstGeom prst="rect">
            <a:avLst/>
          </a:prstGeom>
        </p:spPr>
      </p:pic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5B4F-7340-084E-9A20-41CC95C47BFC}" type="datetimeFigureOut">
              <a:rPr lang="sv-SE" smtClean="0"/>
              <a:pPr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4AB-545D-4141-9538-2D9081CC3DD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Rubrik 1"/>
          <p:cNvSpPr>
            <a:spLocks noGrp="1"/>
          </p:cNvSpPr>
          <p:nvPr>
            <p:ph type="ctrTitle" hasCustomPrompt="1"/>
          </p:nvPr>
        </p:nvSpPr>
        <p:spPr>
          <a:xfrm>
            <a:off x="1415020" y="2683131"/>
            <a:ext cx="64008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Gill Sans Std"/>
                <a:cs typeface="Gill Sans Std"/>
              </a:defRPr>
            </a:lvl1pPr>
          </a:lstStyle>
          <a:p>
            <a:r>
              <a:rPr lang="sv-SE" dirty="0"/>
              <a:t>Klicka här för att ändra format</a:t>
            </a:r>
            <a:br>
              <a:rPr lang="sv-SE" dirty="0"/>
            </a:br>
            <a:r>
              <a:rPr lang="sv-SE" dirty="0"/>
              <a:t>klicka här för att ändra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2025-02-21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09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Mönster ppt.png"/>
          <p:cNvPicPr>
            <a:picLocks noChangeAspect="1"/>
          </p:cNvPicPr>
          <p:nvPr userDrawn="1"/>
        </p:nvPicPr>
        <p:blipFill>
          <a:blip r:embed="rId2"/>
          <a:srcRect t="20093" r="4333" b="28800"/>
          <a:stretch>
            <a:fillRect/>
          </a:stretch>
        </p:blipFill>
        <p:spPr>
          <a:xfrm>
            <a:off x="325651" y="1031279"/>
            <a:ext cx="8513549" cy="5217122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om du vill redigera mall för underrubrikformat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7" descr="HH_color_Liggand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8093" y="223136"/>
            <a:ext cx="1744361" cy="579431"/>
          </a:xfrm>
          <a:prstGeom prst="rect">
            <a:avLst/>
          </a:prstGeom>
        </p:spPr>
      </p:pic>
      <p:pic>
        <p:nvPicPr>
          <p:cNvPr id="9" name="Bildobjekt 8" descr="Sidfot_lång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04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199" y="273600"/>
            <a:ext cx="8368749" cy="1143000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2000"/>
            <a:ext cx="8368748" cy="452520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7509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 -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325651" y="1031279"/>
            <a:ext cx="8513549" cy="5217122"/>
          </a:xfrm>
          <a:prstGeom prst="rect">
            <a:avLst/>
          </a:prstGeom>
          <a:solidFill>
            <a:srgbClr val="00498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Bildobjekt 8" descr="Sidfot_lån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  <p:pic>
        <p:nvPicPr>
          <p:cNvPr id="10" name="Bildobjekt 9" descr="HH_color_Liggand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8093" y="223136"/>
            <a:ext cx="1744361" cy="5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5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6" descr="HH_colo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093" y="223136"/>
            <a:ext cx="1744361" cy="579431"/>
          </a:xfrm>
          <a:prstGeom prst="rect">
            <a:avLst/>
          </a:prstGeom>
        </p:spPr>
      </p:pic>
      <p:pic>
        <p:nvPicPr>
          <p:cNvPr id="8" name="Bildobjekt 7" descr="Sidfot_lån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50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2000"/>
            <a:ext cx="4104000" cy="452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15310" y="1602000"/>
            <a:ext cx="4104000" cy="452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9081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36874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485143"/>
            <a:ext cx="4104000" cy="53160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084400"/>
            <a:ext cx="4104000" cy="4018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708822" y="1485143"/>
            <a:ext cx="4104000" cy="53160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708822" y="2084400"/>
            <a:ext cx="4104000" cy="4018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47987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25955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88860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427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325651" y="1031279"/>
            <a:ext cx="8513549" cy="5217122"/>
          </a:xfrm>
          <a:prstGeom prst="rect">
            <a:avLst/>
          </a:prstGeom>
          <a:solidFill>
            <a:srgbClr val="00498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219928" y="6356350"/>
            <a:ext cx="261927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sv-SE" dirty="0"/>
              <a:t> Namn på föredragshållaren  </a:t>
            </a:r>
            <a:fld id="{B5B35B4F-7340-084E-9A20-41CC95C47BFC}" type="datetimeFigureOut">
              <a:rPr lang="sv-SE" smtClean="0"/>
              <a:pPr/>
              <a:t>2025-02-21</a:t>
            </a:fld>
            <a:endParaRPr lang="sv-SE" dirty="0"/>
          </a:p>
        </p:txBody>
      </p:sp>
      <p:sp>
        <p:nvSpPr>
          <p:cNvPr id="9" name="Rubrik 1"/>
          <p:cNvSpPr>
            <a:spLocks noGrp="1"/>
          </p:cNvSpPr>
          <p:nvPr>
            <p:ph type="ctrTitle" hasCustomPrompt="1"/>
          </p:nvPr>
        </p:nvSpPr>
        <p:spPr>
          <a:xfrm>
            <a:off x="1393310" y="2650563"/>
            <a:ext cx="6400800" cy="147002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Gill Sans Std"/>
                <a:cs typeface="Gill Sans Std"/>
              </a:defRPr>
            </a:lvl1pPr>
          </a:lstStyle>
          <a:p>
            <a:r>
              <a:rPr lang="sv-SE" dirty="0"/>
              <a:t>Klicka här för att ändra format</a:t>
            </a:r>
            <a:br>
              <a:rPr lang="sv-SE" dirty="0"/>
            </a:br>
            <a:r>
              <a:rPr lang="sv-SE" dirty="0"/>
              <a:t>klicka här för att ändra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1777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47005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21399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Mönster ppt.png"/>
          <p:cNvPicPr>
            <a:picLocks noChangeAspect="1"/>
          </p:cNvPicPr>
          <p:nvPr userDrawn="1"/>
        </p:nvPicPr>
        <p:blipFill>
          <a:blip r:embed="rId2"/>
          <a:srcRect t="20093" r="4333" b="28800"/>
          <a:stretch>
            <a:fillRect/>
          </a:stretch>
        </p:blipFill>
        <p:spPr>
          <a:xfrm>
            <a:off x="325651" y="1031279"/>
            <a:ext cx="8513549" cy="5217122"/>
          </a:xfrm>
          <a:prstGeom prst="rect">
            <a:avLst/>
          </a:prstGeom>
        </p:spPr>
      </p:pic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5B4F-7340-084E-9A20-41CC95C47BFC}" type="datetimeFigureOut">
              <a:rPr lang="sv-SE" smtClean="0"/>
              <a:pPr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4AB-545D-4141-9538-2D9081CC3DD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Rubrik 1"/>
          <p:cNvSpPr>
            <a:spLocks noGrp="1"/>
          </p:cNvSpPr>
          <p:nvPr>
            <p:ph type="ctrTitle" hasCustomPrompt="1"/>
          </p:nvPr>
        </p:nvSpPr>
        <p:spPr>
          <a:xfrm>
            <a:off x="1415020" y="2683131"/>
            <a:ext cx="64008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Gill Sans Std"/>
                <a:cs typeface="Gill Sans Std"/>
              </a:defRPr>
            </a:lvl1pPr>
          </a:lstStyle>
          <a:p>
            <a:r>
              <a:rPr lang="sv-SE" dirty="0"/>
              <a:t>Klicka här för att ändra format</a:t>
            </a:r>
            <a:br>
              <a:rPr lang="sv-SE" dirty="0"/>
            </a:br>
            <a:r>
              <a:rPr lang="sv-SE" dirty="0"/>
              <a:t>klicka här för att ändra</a:t>
            </a:r>
          </a:p>
        </p:txBody>
      </p:sp>
    </p:spTree>
    <p:extLst>
      <p:ext uri="{BB962C8B-B14F-4D97-AF65-F5344CB8AC3E}">
        <p14:creationId xmlns:p14="http://schemas.microsoft.com/office/powerpoint/2010/main" val="805727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Mönster ppt.png"/>
          <p:cNvPicPr>
            <a:picLocks noChangeAspect="1"/>
          </p:cNvPicPr>
          <p:nvPr userDrawn="1"/>
        </p:nvPicPr>
        <p:blipFill>
          <a:blip r:embed="rId2"/>
          <a:srcRect t="20093" r="4333" b="28800"/>
          <a:stretch>
            <a:fillRect/>
          </a:stretch>
        </p:blipFill>
        <p:spPr>
          <a:xfrm>
            <a:off x="325651" y="1031279"/>
            <a:ext cx="8513549" cy="5217122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7" descr="HH_color_Liggand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8093" y="223136"/>
            <a:ext cx="1744361" cy="579431"/>
          </a:xfrm>
          <a:prstGeom prst="rect">
            <a:avLst/>
          </a:prstGeom>
        </p:spPr>
      </p:pic>
      <p:pic>
        <p:nvPicPr>
          <p:cNvPr id="9" name="Bildobjekt 8" descr="Sidfot_lång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29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199" y="273600"/>
            <a:ext cx="8368749" cy="1143000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2000"/>
            <a:ext cx="8368748" cy="45252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73713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 -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325651" y="1031279"/>
            <a:ext cx="8513549" cy="5217122"/>
          </a:xfrm>
          <a:prstGeom prst="rect">
            <a:avLst/>
          </a:prstGeom>
          <a:solidFill>
            <a:srgbClr val="00498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Bildobjekt 8" descr="Sidfot_lån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  <p:pic>
        <p:nvPicPr>
          <p:cNvPr id="10" name="Bildobjekt 9" descr="HH_color_Liggand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8093" y="223136"/>
            <a:ext cx="1744361" cy="5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426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6" descr="HH_colo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093" y="223136"/>
            <a:ext cx="1744361" cy="579431"/>
          </a:xfrm>
          <a:prstGeom prst="rect">
            <a:avLst/>
          </a:prstGeom>
        </p:spPr>
      </p:pic>
      <p:pic>
        <p:nvPicPr>
          <p:cNvPr id="8" name="Bildobjekt 7" descr="Sidfot_lån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577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2000"/>
            <a:ext cx="4104000" cy="452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15310" y="1602000"/>
            <a:ext cx="4104000" cy="452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25155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36874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485143"/>
            <a:ext cx="4104000" cy="53160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084400"/>
            <a:ext cx="4104000" cy="4018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708822" y="1485143"/>
            <a:ext cx="4104000" cy="53160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708822" y="2084400"/>
            <a:ext cx="4104000" cy="4018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8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20530" y="2076323"/>
            <a:ext cx="4038600" cy="1927869"/>
          </a:xfrm>
        </p:spPr>
        <p:txBody>
          <a:bodyPr vert="horz">
            <a:normAutofit/>
          </a:bodyPr>
          <a:lstStyle>
            <a:lvl1pPr>
              <a:buNone/>
              <a:defRPr sz="1200" b="0" i="0">
                <a:latin typeface="Gill Sans Std"/>
                <a:cs typeface="Gill Sans Std"/>
              </a:defRPr>
            </a:lvl1pPr>
            <a:lvl2pPr>
              <a:buNone/>
              <a:defRPr sz="1200" b="0" i="0">
                <a:latin typeface="Gill Sans Std"/>
                <a:cs typeface="Gill Sans Std"/>
              </a:defRPr>
            </a:lvl2pPr>
            <a:lvl3pPr>
              <a:buNone/>
              <a:defRPr sz="1200" b="0" i="0">
                <a:latin typeface="Gill Sans Std"/>
                <a:cs typeface="Gill Sans Std"/>
              </a:defRPr>
            </a:lvl3pPr>
            <a:lvl4pPr>
              <a:buNone/>
              <a:defRPr sz="1200" b="0" i="0">
                <a:latin typeface="Gill Sans Std"/>
                <a:cs typeface="Gill Sans Std"/>
              </a:defRPr>
            </a:lvl4pPr>
            <a:lvl5pPr>
              <a:buNone/>
              <a:defRPr sz="1200" b="0" i="0">
                <a:latin typeface="Gill Sans Std"/>
                <a:cs typeface="Gill Sans Std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5B4F-7340-084E-9A20-41CC95C47BFC}" type="datetimeFigureOut">
              <a:rPr lang="sv-SE" smtClean="0"/>
              <a:pPr/>
              <a:t>2025-02-21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4AB-545D-4141-9538-2D9081CC3DD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2"/>
          <p:cNvSpPr>
            <a:spLocks noGrp="1"/>
          </p:cNvSpPr>
          <p:nvPr>
            <p:ph type="body" idx="13"/>
          </p:nvPr>
        </p:nvSpPr>
        <p:spPr>
          <a:xfrm>
            <a:off x="820530" y="1423877"/>
            <a:ext cx="4038600" cy="652445"/>
          </a:xfrm>
        </p:spPr>
        <p:txBody>
          <a:bodyPr anchor="t">
            <a:noAutofit/>
          </a:bodyPr>
          <a:lstStyle>
            <a:lvl1pPr marL="0" indent="0">
              <a:buNone/>
              <a:defRPr sz="2000" b="1" i="0">
                <a:latin typeface="Gill Sans Std"/>
                <a:cs typeface="Gill Sans St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</a:t>
            </a:r>
          </a:p>
        </p:txBody>
      </p:sp>
      <p:sp>
        <p:nvSpPr>
          <p:cNvPr id="9" name="Platshållare för innehåll 2"/>
          <p:cNvSpPr>
            <a:spLocks noGrp="1"/>
          </p:cNvSpPr>
          <p:nvPr>
            <p:ph sz="half" idx="14"/>
          </p:nvPr>
        </p:nvSpPr>
        <p:spPr>
          <a:xfrm>
            <a:off x="820530" y="4004192"/>
            <a:ext cx="4038600" cy="2019093"/>
          </a:xfrm>
        </p:spPr>
        <p:txBody>
          <a:bodyPr vert="horz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200" b="1" i="0">
                <a:solidFill>
                  <a:srgbClr val="004985"/>
                </a:solidFill>
                <a:latin typeface="Gill Sans Std"/>
                <a:cs typeface="Gill Sans Std"/>
              </a:defRPr>
            </a:lvl1pPr>
            <a:lvl2pPr>
              <a:buNone/>
              <a:defRPr sz="1200" b="1" i="0">
                <a:solidFill>
                  <a:srgbClr val="004985"/>
                </a:solidFill>
                <a:latin typeface="Gill Sans"/>
                <a:cs typeface="Gill Sans"/>
              </a:defRPr>
            </a:lvl2pPr>
            <a:lvl3pPr>
              <a:buNone/>
              <a:defRPr sz="1200" b="1" i="0">
                <a:solidFill>
                  <a:srgbClr val="004985"/>
                </a:solidFill>
                <a:latin typeface="Gill Sans"/>
                <a:cs typeface="Gill Sans"/>
              </a:defRPr>
            </a:lvl3pPr>
            <a:lvl4pPr>
              <a:buNone/>
              <a:defRPr sz="1200" b="1" i="0">
                <a:solidFill>
                  <a:srgbClr val="004985"/>
                </a:solidFill>
                <a:latin typeface="Gill Sans"/>
                <a:cs typeface="Gill Sans"/>
              </a:defRPr>
            </a:lvl4pPr>
            <a:lvl5pPr>
              <a:buNone/>
              <a:defRPr sz="1200" b="1" i="0">
                <a:solidFill>
                  <a:srgbClr val="004985"/>
                </a:solidFill>
                <a:latin typeface="Gill Sans"/>
                <a:cs typeface="Gill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sv-SE" dirty="0"/>
              <a:t>Klicka här för att ändra format på</a:t>
            </a:r>
          </a:p>
          <a:p>
            <a:pPr lvl="0"/>
            <a:endParaRPr lang="sv-SE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58628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85199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02141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9506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56590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09113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Mönster ppt.png"/>
          <p:cNvPicPr>
            <a:picLocks noChangeAspect="1"/>
          </p:cNvPicPr>
          <p:nvPr userDrawn="1"/>
        </p:nvPicPr>
        <p:blipFill>
          <a:blip r:embed="rId2"/>
          <a:srcRect t="20093" r="4333" b="28800"/>
          <a:stretch>
            <a:fillRect/>
          </a:stretch>
        </p:blipFill>
        <p:spPr>
          <a:xfrm>
            <a:off x="325651" y="1031279"/>
            <a:ext cx="8513549" cy="5217122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7" descr="HH_color_Liggand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8093" y="223136"/>
            <a:ext cx="1744361" cy="579431"/>
          </a:xfrm>
          <a:prstGeom prst="rect">
            <a:avLst/>
          </a:prstGeom>
        </p:spPr>
      </p:pic>
      <p:pic>
        <p:nvPicPr>
          <p:cNvPr id="9" name="Bildobjekt 8" descr="Sidfot_lång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8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199" y="273600"/>
            <a:ext cx="8368749" cy="1143000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2000"/>
            <a:ext cx="8368748" cy="45252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9181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 -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325651" y="1031279"/>
            <a:ext cx="8513549" cy="5217122"/>
          </a:xfrm>
          <a:prstGeom prst="rect">
            <a:avLst/>
          </a:prstGeom>
          <a:solidFill>
            <a:srgbClr val="00498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Bildobjekt 8" descr="Sidfot_lån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  <p:pic>
        <p:nvPicPr>
          <p:cNvPr id="10" name="Bildobjekt 9" descr="HH_color_Liggand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8093" y="223136"/>
            <a:ext cx="1744361" cy="5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344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6" descr="HH_colo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093" y="223136"/>
            <a:ext cx="1744361" cy="579431"/>
          </a:xfrm>
          <a:prstGeom prst="rect">
            <a:avLst/>
          </a:prstGeom>
        </p:spPr>
      </p:pic>
      <p:pic>
        <p:nvPicPr>
          <p:cNvPr id="8" name="Bildobjekt 7" descr="Sidfot_lån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8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83456" y="1441905"/>
            <a:ext cx="3540539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latin typeface="Gill Sans Std"/>
                <a:cs typeface="Gill Sans St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771804" y="2104969"/>
            <a:ext cx="3540539" cy="1411155"/>
          </a:xfrm>
        </p:spPr>
        <p:txBody>
          <a:bodyPr wrap="non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sv-SE" sz="1200" b="0" i="0" smtClean="0">
                <a:latin typeface="Gill Sans Std"/>
                <a:cs typeface="Gill Sans Std"/>
              </a:defRPr>
            </a:lvl1pPr>
            <a:lvl2pPr>
              <a:buNone/>
              <a:defRPr sz="1200" b="0" i="0">
                <a:latin typeface="Gill Sans"/>
                <a:cs typeface="Gill Sans"/>
              </a:defRPr>
            </a:lvl2pPr>
            <a:lvl3pPr>
              <a:buNone/>
              <a:defRPr sz="1200" b="0" i="0">
                <a:latin typeface="Gill Sans"/>
                <a:cs typeface="Gill Sans"/>
              </a:defRPr>
            </a:lvl3pPr>
            <a:lvl4pPr>
              <a:buNone/>
              <a:defRPr sz="1200" b="0" i="0">
                <a:latin typeface="Gill Sans"/>
                <a:cs typeface="Gill Sans"/>
              </a:defRPr>
            </a:lvl4pPr>
            <a:lvl5pPr>
              <a:buNone/>
              <a:defRPr sz="1200" b="0" i="0">
                <a:latin typeface="Gill Sans"/>
                <a:cs typeface="Gill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dirty="0"/>
              <a:t>Klicka här för att ändra format på bakgrundstexten.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endParaRPr lang="sv-SE" dirty="0"/>
          </a:p>
          <a:p>
            <a:pPr lvl="0"/>
            <a:endParaRPr lang="sv-SE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5B4F-7340-084E-9A20-41CC95C47BFC}" type="datetimeFigureOut">
              <a:rPr lang="sv-SE" smtClean="0"/>
              <a:pPr/>
              <a:t>2025-02-21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4AB-545D-4141-9538-2D9081CC3D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2000"/>
            <a:ext cx="4104000" cy="452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15310" y="1602000"/>
            <a:ext cx="4104000" cy="452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31944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36874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485143"/>
            <a:ext cx="4104000" cy="53160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084400"/>
            <a:ext cx="4104000" cy="4018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708822" y="1485143"/>
            <a:ext cx="4104000" cy="53160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708822" y="2084400"/>
            <a:ext cx="4104000" cy="4018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33705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35680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36844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38083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30915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966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255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5B4F-7340-084E-9A20-41CC95C47BFC}" type="datetimeFigureOut">
              <a:rPr lang="sv-SE" smtClean="0"/>
              <a:pPr/>
              <a:t>2025-02-21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4AB-545D-4141-9538-2D9081CC3DD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83456" y="1652054"/>
            <a:ext cx="8229600" cy="619871"/>
          </a:xfrm>
        </p:spPr>
        <p:txBody>
          <a:bodyPr anchor="t"/>
          <a:lstStyle>
            <a:lvl1pPr>
              <a:spcBef>
                <a:spcPts val="0"/>
              </a:spcBef>
              <a:buNone/>
              <a:defRPr sz="2800" b="1" i="0">
                <a:latin typeface="Gill Sans Std"/>
                <a:cs typeface="Gill Sans Std"/>
              </a:defRPr>
            </a:lvl1pPr>
            <a:lvl2pPr algn="l">
              <a:buNone/>
              <a:defRPr sz="1600" b="0" i="0">
                <a:latin typeface="Gill Sans"/>
                <a:cs typeface="Gill Sans"/>
              </a:defRPr>
            </a:lvl2pPr>
            <a:lvl3pPr algn="l">
              <a:buNone/>
              <a:defRPr sz="1600" b="0" i="0">
                <a:latin typeface="Gill Sans"/>
                <a:cs typeface="Gill Sans"/>
              </a:defRPr>
            </a:lvl3pPr>
            <a:lvl4pPr algn="l">
              <a:buNone/>
              <a:defRPr sz="1600" b="0" i="0">
                <a:latin typeface="Gill Sans"/>
                <a:cs typeface="Gill Sans"/>
              </a:defRPr>
            </a:lvl4pPr>
            <a:lvl5pPr algn="l">
              <a:buNone/>
              <a:defRPr sz="1600" b="0" i="0">
                <a:latin typeface="Gill Sans"/>
                <a:cs typeface="Gill San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dirty="0"/>
              <a:t>Klicka här för att ändra format på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5B4F-7340-084E-9A20-41CC95C47BFC}" type="datetimeFigureOut">
              <a:rPr lang="sv-SE" smtClean="0"/>
              <a:pPr/>
              <a:t>2025-02-21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4AB-545D-4141-9538-2D9081CC3DD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innehåll 2"/>
          <p:cNvSpPr>
            <a:spLocks noGrp="1"/>
          </p:cNvSpPr>
          <p:nvPr>
            <p:ph sz="half" idx="13"/>
          </p:nvPr>
        </p:nvSpPr>
        <p:spPr>
          <a:xfrm>
            <a:off x="783455" y="2271925"/>
            <a:ext cx="4604973" cy="2019093"/>
          </a:xfrm>
        </p:spPr>
        <p:txBody>
          <a:bodyPr vert="horz">
            <a:normAutofit/>
          </a:bodyPr>
          <a:lstStyle>
            <a:lvl1pPr>
              <a:buNone/>
              <a:defRPr sz="1600" b="0" i="0">
                <a:latin typeface="Gill Sans Std"/>
                <a:cs typeface="Gill Sans Std"/>
              </a:defRPr>
            </a:lvl1pPr>
            <a:lvl2pPr>
              <a:buNone/>
              <a:defRPr sz="1600" b="0" i="0">
                <a:latin typeface="Gill Sans Std"/>
                <a:cs typeface="Gill Sans Std"/>
              </a:defRPr>
            </a:lvl2pPr>
            <a:lvl3pPr>
              <a:buNone/>
              <a:defRPr sz="1600" b="0" i="0">
                <a:latin typeface="Gill Sans Std"/>
                <a:cs typeface="Gill Sans Std"/>
              </a:defRPr>
            </a:lvl3pPr>
            <a:lvl4pPr>
              <a:buNone/>
              <a:defRPr sz="1600" b="0" i="0">
                <a:latin typeface="Gill Sans Std"/>
                <a:cs typeface="Gill Sans Std"/>
              </a:defRPr>
            </a:lvl4pPr>
            <a:lvl5pPr>
              <a:buNone/>
              <a:defRPr sz="1600" b="0" i="0">
                <a:latin typeface="Gill Sans Std"/>
                <a:cs typeface="Gill Sans Std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8F9A-8E48-4A61-B5E2-0D393AEB586B}" type="datetimeFigureOut">
              <a:rPr lang="sv-SE" smtClean="0"/>
              <a:t>2025-02-21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788E-9F1D-43BA-BA07-5E6E449D59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855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Mönster ppt.png"/>
          <p:cNvPicPr>
            <a:picLocks noChangeAspect="1"/>
          </p:cNvPicPr>
          <p:nvPr userDrawn="1"/>
        </p:nvPicPr>
        <p:blipFill>
          <a:blip r:embed="rId2"/>
          <a:srcRect t="20093" r="4333" b="28800"/>
          <a:stretch>
            <a:fillRect/>
          </a:stretch>
        </p:blipFill>
        <p:spPr>
          <a:xfrm>
            <a:off x="325651" y="1031279"/>
            <a:ext cx="8513549" cy="5217122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2025-02-21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Bildobjekt 7" descr="HH_color_Liggand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8093" y="223136"/>
            <a:ext cx="1744361" cy="579431"/>
          </a:xfrm>
          <a:prstGeom prst="rect">
            <a:avLst/>
          </a:prstGeom>
        </p:spPr>
      </p:pic>
      <p:pic>
        <p:nvPicPr>
          <p:cNvPr id="9" name="Bildobjekt 8" descr="Sidfot_lång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3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35B4F-7340-084E-9A20-41CC95C47BFC}" type="datetimeFigureOut">
              <a:rPr lang="sv-SE" smtClean="0"/>
              <a:pPr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B4AB-545D-4141-9538-2D9081CC3DD4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objekt 7" descr="HH_color_Liggande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8093" y="223136"/>
            <a:ext cx="1744361" cy="579431"/>
          </a:xfrm>
          <a:prstGeom prst="rect">
            <a:avLst/>
          </a:prstGeom>
        </p:spPr>
      </p:pic>
      <p:pic>
        <p:nvPicPr>
          <p:cNvPr id="9" name="Bildobjekt 8" descr="Sidfot_lång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Gill Sans Std"/>
          <a:ea typeface="+mn-ea"/>
          <a:cs typeface="Gill Sans St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Gill Sans Std"/>
          <a:ea typeface="+mn-ea"/>
          <a:cs typeface="Gill Sans St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Gill Sans Std"/>
          <a:ea typeface="+mn-ea"/>
          <a:cs typeface="Gill Sans St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Gill Sans Std"/>
          <a:ea typeface="+mn-ea"/>
          <a:cs typeface="Gill Sans St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Gill Sans Std"/>
          <a:ea typeface="+mn-ea"/>
          <a:cs typeface="Gill Sans St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199" y="273600"/>
            <a:ext cx="836874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2000"/>
            <a:ext cx="8368748" cy="452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1718320" y="6356350"/>
            <a:ext cx="1132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Std Light" pitchFamily="34" charset="0"/>
              </a:defRPr>
            </a:lvl1pPr>
          </a:lstStyle>
          <a:p>
            <a:fld id="{E77EB496-ABEF-44ED-A2F0-F0CF274C688E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2025-02-21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913853" y="6356350"/>
            <a:ext cx="375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Std Light" pitchFamily="34" charset="0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736420" y="6356350"/>
            <a:ext cx="614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Std Light" pitchFamily="34" charset="0"/>
              </a:defRPr>
            </a:lvl1pPr>
          </a:lstStyle>
          <a:p>
            <a:fld id="{7F1778D9-81D2-4496-A352-7CD7B16C1ED3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Bildobjekt 6" descr="HH_color_Liggand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91003" y="6233968"/>
            <a:ext cx="1517278" cy="504000"/>
          </a:xfrm>
          <a:prstGeom prst="rect">
            <a:avLst/>
          </a:prstGeom>
        </p:spPr>
      </p:pic>
      <p:pic>
        <p:nvPicPr>
          <p:cNvPr id="8" name="Bildobjekt 7" descr="Sidfot_lång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1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199" y="273600"/>
            <a:ext cx="836874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2000"/>
            <a:ext cx="8368748" cy="452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1718320" y="6356350"/>
            <a:ext cx="1132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Std Light" pitchFamily="34" charset="0"/>
              </a:defRPr>
            </a:lvl1pPr>
          </a:lstStyle>
          <a:p>
            <a:fld id="{E77EB496-ABEF-44ED-A2F0-F0CF274C688E}" type="datetimeFigureOut">
              <a:rPr lang="sv-SE" smtClean="0"/>
              <a:pPr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913853" y="6356350"/>
            <a:ext cx="375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Std Light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736420" y="6356350"/>
            <a:ext cx="614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Std Light" pitchFamily="34" charset="0"/>
              </a:defRPr>
            </a:lvl1pPr>
          </a:lstStyle>
          <a:p>
            <a:fld id="{7F1778D9-81D2-4496-A352-7CD7B16C1ED3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objekt 6" descr="HH_color_Liggand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91003" y="6233968"/>
            <a:ext cx="1517278" cy="504000"/>
          </a:xfrm>
          <a:prstGeom prst="rect">
            <a:avLst/>
          </a:prstGeom>
        </p:spPr>
      </p:pic>
      <p:pic>
        <p:nvPicPr>
          <p:cNvPr id="8" name="Bildobjekt 7" descr="Sidfot_lång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7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199" y="273600"/>
            <a:ext cx="836874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2000"/>
            <a:ext cx="8368748" cy="452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1718320" y="6356350"/>
            <a:ext cx="1132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Std Light" pitchFamily="34" charset="0"/>
              </a:defRPr>
            </a:lvl1pPr>
          </a:lstStyle>
          <a:p>
            <a:fld id="{E77EB496-ABEF-44ED-A2F0-F0CF274C688E}" type="datetimeFigureOut">
              <a:rPr lang="sv-SE" smtClean="0"/>
              <a:pPr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913853" y="6356350"/>
            <a:ext cx="375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Std Light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736420" y="6356350"/>
            <a:ext cx="614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Std Light" pitchFamily="34" charset="0"/>
              </a:defRPr>
            </a:lvl1pPr>
          </a:lstStyle>
          <a:p>
            <a:fld id="{7F1778D9-81D2-4496-A352-7CD7B16C1ED3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objekt 6" descr="HH_color_Liggand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91003" y="6233968"/>
            <a:ext cx="1517278" cy="504000"/>
          </a:xfrm>
          <a:prstGeom prst="rect">
            <a:avLst/>
          </a:prstGeom>
        </p:spPr>
      </p:pic>
      <p:pic>
        <p:nvPicPr>
          <p:cNvPr id="8" name="Bildobjekt 7" descr="Sidfot_lång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8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199" y="273600"/>
            <a:ext cx="836874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2000"/>
            <a:ext cx="8368748" cy="452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1718320" y="6356350"/>
            <a:ext cx="1132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Std Light" pitchFamily="34" charset="0"/>
              </a:defRPr>
            </a:lvl1pPr>
          </a:lstStyle>
          <a:p>
            <a:fld id="{E77EB496-ABEF-44ED-A2F0-F0CF274C688E}" type="datetimeFigureOut">
              <a:rPr lang="sv-SE" smtClean="0"/>
              <a:pPr/>
              <a:t>2025-02-21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913853" y="6356350"/>
            <a:ext cx="375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Std Light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736420" y="6356350"/>
            <a:ext cx="614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Std Light" pitchFamily="34" charset="0"/>
              </a:defRPr>
            </a:lvl1pPr>
          </a:lstStyle>
          <a:p>
            <a:fld id="{7F1778D9-81D2-4496-A352-7CD7B16C1ED3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objekt 6" descr="HH_color_Liggand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91003" y="6233968"/>
            <a:ext cx="1517278" cy="504000"/>
          </a:xfrm>
          <a:prstGeom prst="rect">
            <a:avLst/>
          </a:prstGeom>
        </p:spPr>
      </p:pic>
      <p:pic>
        <p:nvPicPr>
          <p:cNvPr id="8" name="Bildobjekt 7" descr="Sidfot_lång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314324" y="2130425"/>
            <a:ext cx="8496301" cy="1470025"/>
          </a:xfrm>
        </p:spPr>
        <p:txBody>
          <a:bodyPr>
            <a:normAutofit/>
          </a:bodyPr>
          <a:lstStyle/>
          <a:p>
            <a:r>
              <a:rPr lang="en-US" altLang="zh-CN" dirty="0">
                <a:cs typeface="Calibri" panose="020F0502020204030204" pitchFamily="34" charset="0"/>
              </a:rPr>
              <a:t>Lab 4  </a:t>
            </a:r>
            <a:r>
              <a:rPr lang="sv-SE" dirty="0" err="1">
                <a:cs typeface="Calibri" panose="020F0502020204030204" pitchFamily="34" charset="0"/>
              </a:rPr>
              <a:t>Clustering</a:t>
            </a:r>
            <a:br>
              <a:rPr lang="sv-SE" dirty="0">
                <a:cs typeface="Calibri" panose="020F0502020204030204" pitchFamily="34" charset="0"/>
              </a:rPr>
            </a:br>
            <a:r>
              <a:rPr lang="sv-SE" dirty="0"/>
              <a:t> 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v-SE" sz="4000" dirty="0">
                <a:cs typeface="Calibri" panose="020F0502020204030204" pitchFamily="34" charset="0"/>
              </a:rPr>
              <a:t>Dr. Liang</a:t>
            </a:r>
          </a:p>
        </p:txBody>
      </p:sp>
    </p:spTree>
    <p:extLst>
      <p:ext uri="{BB962C8B-B14F-4D97-AF65-F5344CB8AC3E}">
        <p14:creationId xmlns:p14="http://schemas.microsoft.com/office/powerpoint/2010/main" val="118284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46A27-493E-D934-F379-47F760FFF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7254F3-B4B4-612E-6F86-44EAC4017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36" y="768009"/>
            <a:ext cx="7886700" cy="885524"/>
          </a:xfrm>
        </p:spPr>
        <p:txBody>
          <a:bodyPr anchor="ctr">
            <a:normAutofit/>
          </a:bodyPr>
          <a:lstStyle/>
          <a:p>
            <a:r>
              <a:rPr lang="en-US" altLang="zh-CN" sz="3600" dirty="0">
                <a:latin typeface="+mn-lt"/>
              </a:rPr>
              <a:t>Lab4 description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98EC6FC-EC1F-4FCB-5482-1C092428418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93460"/>
            <a:ext cx="9143998" cy="3888526"/>
          </a:xfrm>
        </p:spPr>
        <p:txBody>
          <a:bodyPr anchor="t">
            <a:normAutofit/>
          </a:bodyPr>
          <a:lstStyle/>
          <a:p>
            <a:pPr marL="0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Task: Find the </a:t>
            </a:r>
            <a:r>
              <a:rPr lang="sv-SE" sz="2800" dirty="0" err="1">
                <a:solidFill>
                  <a:srgbClr val="FF0000"/>
                </a:solidFill>
              </a:rPr>
              <a:t>possible</a:t>
            </a:r>
            <a:r>
              <a:rPr lang="sv-SE" sz="2800" dirty="0">
                <a:solidFill>
                  <a:srgbClr val="FF0000"/>
                </a:solidFill>
              </a:rPr>
              <a:t> </a:t>
            </a:r>
            <a:r>
              <a:rPr lang="sv-SE" sz="2800" dirty="0" err="1">
                <a:solidFill>
                  <a:srgbClr val="FF0000"/>
                </a:solidFill>
              </a:rPr>
              <a:t>health</a:t>
            </a:r>
            <a:r>
              <a:rPr lang="sv-SE" sz="2800" dirty="0">
                <a:solidFill>
                  <a:srgbClr val="FF0000"/>
                </a:solidFill>
              </a:rPr>
              <a:t> trends from the </a:t>
            </a:r>
            <a:r>
              <a:rPr lang="sv-SE" sz="2800" dirty="0" err="1">
                <a:solidFill>
                  <a:srgbClr val="FF0000"/>
                </a:solidFill>
              </a:rPr>
              <a:t>document</a:t>
            </a:r>
            <a:endParaRPr lang="sv-SE" sz="2800" dirty="0">
              <a:solidFill>
                <a:srgbClr val="FF0000"/>
              </a:solidFill>
            </a:endParaRPr>
          </a:p>
          <a:p>
            <a:pPr marL="0">
              <a:lnSpc>
                <a:spcPct val="90000"/>
              </a:lnSpc>
            </a:pPr>
            <a:r>
              <a:rPr lang="sv-SE" sz="2800" dirty="0" err="1"/>
              <a:t>How</a:t>
            </a:r>
            <a:r>
              <a:rPr lang="sv-SE" sz="2800" dirty="0"/>
              <a:t> to </a:t>
            </a:r>
            <a:r>
              <a:rPr lang="sv-SE" sz="2800" dirty="0" err="1"/>
              <a:t>change</a:t>
            </a:r>
            <a:r>
              <a:rPr lang="sv-SE" sz="2800" dirty="0"/>
              <a:t> </a:t>
            </a:r>
            <a:r>
              <a:rPr lang="sv-SE" sz="2800" dirty="0" err="1"/>
              <a:t>words</a:t>
            </a:r>
            <a:r>
              <a:rPr lang="sv-SE" sz="2800" dirty="0"/>
              <a:t> </a:t>
            </a:r>
            <a:r>
              <a:rPr lang="sv-SE" sz="2800" dirty="0" err="1"/>
              <a:t>into</a:t>
            </a:r>
            <a:r>
              <a:rPr lang="sv-SE" sz="2800" dirty="0"/>
              <a:t> </a:t>
            </a:r>
            <a:r>
              <a:rPr lang="sv-SE" sz="2800" dirty="0" err="1"/>
              <a:t>number</a:t>
            </a:r>
            <a:r>
              <a:rPr lang="sv-SE" sz="2800" dirty="0"/>
              <a:t>? </a:t>
            </a:r>
            <a:r>
              <a:rPr lang="sv-SE" sz="2800" dirty="0" err="1"/>
              <a:t>Otherwise</a:t>
            </a:r>
            <a:r>
              <a:rPr lang="sv-SE" sz="2800" dirty="0"/>
              <a:t> computer </a:t>
            </a:r>
            <a:r>
              <a:rPr lang="sv-SE" sz="2800" dirty="0" err="1"/>
              <a:t>could</a:t>
            </a:r>
            <a:r>
              <a:rPr lang="sv-SE" sz="2800" dirty="0"/>
              <a:t> not deal </a:t>
            </a:r>
            <a:r>
              <a:rPr lang="sv-SE" sz="2800" dirty="0" err="1"/>
              <a:t>with</a:t>
            </a:r>
            <a:r>
              <a:rPr lang="sv-SE" sz="2800" dirty="0"/>
              <a:t> </a:t>
            </a:r>
            <a:r>
              <a:rPr lang="sv-SE" sz="2800" dirty="0" err="1"/>
              <a:t>words</a:t>
            </a:r>
            <a:r>
              <a:rPr lang="sv-SE" sz="2800" dirty="0"/>
              <a:t>.</a:t>
            </a:r>
          </a:p>
          <a:p>
            <a:pPr marL="0">
              <a:lnSpc>
                <a:spcPct val="90000"/>
              </a:lnSpc>
            </a:pPr>
            <a:endParaRPr lang="sv-SE" sz="2800" dirty="0"/>
          </a:p>
          <a:p>
            <a:pPr marL="0">
              <a:lnSpc>
                <a:spcPct val="90000"/>
              </a:lnSpc>
            </a:pPr>
            <a:r>
              <a:rPr lang="sv-SE" sz="2800" dirty="0" err="1"/>
              <a:t>Use</a:t>
            </a:r>
            <a:r>
              <a:rPr lang="sv-SE" sz="2800" dirty="0"/>
              <a:t> the </a:t>
            </a:r>
            <a:r>
              <a:rPr lang="sv-SE" sz="2800" dirty="0" err="1"/>
              <a:t>dictionary</a:t>
            </a:r>
            <a:r>
              <a:rPr lang="sv-SE" sz="2800" dirty="0"/>
              <a:t>. For </a:t>
            </a:r>
            <a:r>
              <a:rPr lang="sv-SE" sz="2800" dirty="0" err="1"/>
              <a:t>example</a:t>
            </a:r>
            <a:r>
              <a:rPr lang="sv-SE" sz="2800" dirty="0"/>
              <a:t>:</a:t>
            </a:r>
          </a:p>
          <a:p>
            <a:pPr marL="0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4147 pages, one word one page</a:t>
            </a:r>
          </a:p>
          <a:p>
            <a:pPr marL="0">
              <a:lnSpc>
                <a:spcPct val="90000"/>
              </a:lnSpc>
            </a:pPr>
            <a:endParaRPr lang="en-US" sz="2800" dirty="0">
              <a:solidFill>
                <a:srgbClr val="FF0000"/>
              </a:solidFill>
            </a:endParaRPr>
          </a:p>
          <a:p>
            <a:pPr marL="0">
              <a:lnSpc>
                <a:spcPct val="90000"/>
              </a:lnSpc>
            </a:pPr>
            <a:endParaRPr lang="sv-S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AF693-097B-937D-3106-EEB922998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206" y="2631440"/>
            <a:ext cx="4005791" cy="2895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0D6EAB-8EC0-FB2A-34DD-8A6F5E4514C8}"/>
              </a:ext>
            </a:extLst>
          </p:cNvPr>
          <p:cNvSpPr txBox="1"/>
          <p:nvPr/>
        </p:nvSpPr>
        <p:spPr>
          <a:xfrm>
            <a:off x="0" y="5364185"/>
            <a:ext cx="76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I love </a:t>
            </a:r>
            <a:r>
              <a:rPr lang="sv-SE" sz="2400" dirty="0" err="1"/>
              <a:t>Machine</a:t>
            </a:r>
            <a:r>
              <a:rPr lang="sv-SE" sz="2400" dirty="0"/>
              <a:t> Learning!</a:t>
            </a:r>
          </a:p>
          <a:p>
            <a:r>
              <a:rPr lang="sv-SE" sz="2400" dirty="0"/>
              <a:t>Page 34, 56, 4000, 739</a:t>
            </a:r>
          </a:p>
          <a:p>
            <a:r>
              <a:rPr lang="sv-SE" sz="2400" dirty="0" err="1"/>
              <a:t>Use</a:t>
            </a:r>
            <a:r>
              <a:rPr lang="sv-SE" sz="2400" dirty="0"/>
              <a:t> a </a:t>
            </a:r>
            <a:r>
              <a:rPr lang="sv-SE" sz="2400" dirty="0" err="1"/>
              <a:t>vector</a:t>
            </a:r>
            <a:r>
              <a:rPr lang="sv-SE" sz="2400" dirty="0"/>
              <a:t> to </a:t>
            </a:r>
            <a:r>
              <a:rPr lang="sv-SE" sz="2400" dirty="0" err="1"/>
              <a:t>represent</a:t>
            </a:r>
            <a:r>
              <a:rPr lang="sv-SE" sz="2400" dirty="0"/>
              <a:t> it as [34, 56, 4000, 739]</a:t>
            </a:r>
          </a:p>
        </p:txBody>
      </p:sp>
    </p:spTree>
    <p:extLst>
      <p:ext uri="{BB962C8B-B14F-4D97-AF65-F5344CB8AC3E}">
        <p14:creationId xmlns:p14="http://schemas.microsoft.com/office/powerpoint/2010/main" val="238614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0B806-83FE-87BF-350D-3909BC016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E252CC-0848-24A5-E963-D9BA17F81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3" y="2588792"/>
            <a:ext cx="8494289" cy="1551429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25874A21-B870-50BE-AEE4-DDB4A6EBC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36" y="768009"/>
            <a:ext cx="7886700" cy="885524"/>
          </a:xfrm>
        </p:spPr>
        <p:txBody>
          <a:bodyPr anchor="ctr">
            <a:normAutofit/>
          </a:bodyPr>
          <a:lstStyle/>
          <a:p>
            <a:r>
              <a:rPr lang="en-US" altLang="zh-CN" sz="3600" dirty="0">
                <a:latin typeface="+mn-lt"/>
              </a:rPr>
              <a:t>Lab4 description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59C302F-4B10-B95B-0211-B9DC5147DF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93460"/>
            <a:ext cx="9143998" cy="3888526"/>
          </a:xfrm>
        </p:spPr>
        <p:txBody>
          <a:bodyPr anchor="t">
            <a:normAutofit/>
          </a:bodyPr>
          <a:lstStyle/>
          <a:p>
            <a:pPr marL="0">
              <a:lnSpc>
                <a:spcPct val="90000"/>
              </a:lnSpc>
            </a:pPr>
            <a:r>
              <a:rPr lang="sv-SE" sz="2800" dirty="0">
                <a:solidFill>
                  <a:srgbClr val="FF0000"/>
                </a:solidFill>
              </a:rPr>
              <a:t>Go back to the </a:t>
            </a:r>
            <a:r>
              <a:rPr lang="sv-SE" sz="2800" dirty="0" err="1">
                <a:solidFill>
                  <a:srgbClr val="FF0000"/>
                </a:solidFill>
              </a:rPr>
              <a:t>txt</a:t>
            </a:r>
            <a:endParaRPr lang="en-US" sz="2800" dirty="0">
              <a:solidFill>
                <a:srgbClr val="FF0000"/>
              </a:solidFill>
            </a:endParaRPr>
          </a:p>
          <a:p>
            <a:pPr marL="0">
              <a:lnSpc>
                <a:spcPct val="90000"/>
              </a:lnSpc>
            </a:pPr>
            <a:endParaRPr lang="en-US" sz="2800" dirty="0">
              <a:solidFill>
                <a:srgbClr val="FF0000"/>
              </a:solidFill>
            </a:endParaRPr>
          </a:p>
          <a:p>
            <a:pPr marL="0">
              <a:lnSpc>
                <a:spcPct val="90000"/>
              </a:lnSpc>
            </a:pPr>
            <a:endParaRPr lang="sv-SE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B5EB7-E7FF-A42E-3F50-3ADF3C550C95}"/>
              </a:ext>
            </a:extLst>
          </p:cNvPr>
          <p:cNvSpPr txBox="1"/>
          <p:nvPr/>
        </p:nvSpPr>
        <p:spPr>
          <a:xfrm>
            <a:off x="5483406" y="2126291"/>
            <a:ext cx="3703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total 4147 words as dictionary</a:t>
            </a:r>
            <a:endParaRPr lang="sv-SE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5C26E-9109-C9A3-6E7F-3D0C422F49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550" r="8954"/>
          <a:stretch/>
        </p:blipFill>
        <p:spPr>
          <a:xfrm>
            <a:off x="132079" y="2143822"/>
            <a:ext cx="3109055" cy="67032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11A351F-8A63-8EFF-A0A9-29771A7158FF}"/>
              </a:ext>
            </a:extLst>
          </p:cNvPr>
          <p:cNvSpPr/>
          <p:nvPr/>
        </p:nvSpPr>
        <p:spPr>
          <a:xfrm>
            <a:off x="3327193" y="2286030"/>
            <a:ext cx="2113186" cy="3859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3F2ECA-CB62-5F9D-4EE8-255AEB0DD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91" y="3927640"/>
            <a:ext cx="4079652" cy="293036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4D7C658-5359-A194-8E98-193A9F378DF9}"/>
              </a:ext>
            </a:extLst>
          </p:cNvPr>
          <p:cNvSpPr/>
          <p:nvPr/>
        </p:nvSpPr>
        <p:spPr>
          <a:xfrm rot="8998175">
            <a:off x="4268090" y="4660731"/>
            <a:ext cx="2988372" cy="6324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D511B-19B9-8E65-495B-6C5E10E6639D}"/>
              </a:ext>
            </a:extLst>
          </p:cNvPr>
          <p:cNvSpPr txBox="1"/>
          <p:nvPr/>
        </p:nvSpPr>
        <p:spPr>
          <a:xfrm>
            <a:off x="4795406" y="4734839"/>
            <a:ext cx="370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total 3199 sentences vector</a:t>
            </a:r>
            <a:endParaRPr lang="sv-SE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6FC736-9094-44D2-67D6-32B907B2BD2D}"/>
              </a:ext>
            </a:extLst>
          </p:cNvPr>
          <p:cNvSpPr/>
          <p:nvPr/>
        </p:nvSpPr>
        <p:spPr>
          <a:xfrm>
            <a:off x="4679239" y="2989997"/>
            <a:ext cx="3819788" cy="1115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972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C0FCC-2D34-A918-BC0A-BF9249E06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985142-87DE-5398-0ECF-45CB95BF8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36" y="768009"/>
            <a:ext cx="7886700" cy="885524"/>
          </a:xfrm>
        </p:spPr>
        <p:txBody>
          <a:bodyPr anchor="ctr">
            <a:normAutofit/>
          </a:bodyPr>
          <a:lstStyle/>
          <a:p>
            <a:r>
              <a:rPr lang="en-US" altLang="zh-CN" sz="3600" dirty="0">
                <a:latin typeface="+mn-lt"/>
              </a:rPr>
              <a:t>Lab4 description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49DA2E-EC97-88A9-777A-C0A214725D5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93459"/>
            <a:ext cx="9143998" cy="4912443"/>
          </a:xfrm>
        </p:spPr>
        <p:txBody>
          <a:bodyPr anchor="t">
            <a:normAutofit/>
          </a:bodyPr>
          <a:lstStyle/>
          <a:p>
            <a:pPr marL="0">
              <a:lnSpc>
                <a:spcPct val="90000"/>
              </a:lnSpc>
            </a:pPr>
            <a:r>
              <a:rPr lang="en-US" sz="2200" kern="1200" dirty="0">
                <a:solidFill>
                  <a:srgbClr val="FF0000"/>
                </a:solidFill>
              </a:rPr>
              <a:t>Each sentence is a vector, how to measure the distance of two sentences</a:t>
            </a:r>
          </a:p>
          <a:p>
            <a:r>
              <a:rPr lang="sv-SE" sz="1800" dirty="0"/>
              <a:t>I love </a:t>
            </a:r>
            <a:r>
              <a:rPr lang="sv-SE" sz="1800" dirty="0" err="1"/>
              <a:t>Machine</a:t>
            </a:r>
            <a:r>
              <a:rPr lang="sv-SE" sz="1800" dirty="0"/>
              <a:t> Learning!</a:t>
            </a:r>
          </a:p>
          <a:p>
            <a:r>
              <a:rPr lang="sv-SE" sz="1800" dirty="0"/>
              <a:t>Page 34, 56, 4000, 739</a:t>
            </a:r>
          </a:p>
          <a:p>
            <a:r>
              <a:rPr lang="sv-SE" sz="1800" dirty="0" err="1"/>
              <a:t>Use</a:t>
            </a:r>
            <a:r>
              <a:rPr lang="sv-SE" sz="1800" dirty="0"/>
              <a:t> a </a:t>
            </a:r>
            <a:r>
              <a:rPr lang="sv-SE" sz="1800" dirty="0" err="1"/>
              <a:t>vector</a:t>
            </a:r>
            <a:r>
              <a:rPr lang="sv-SE" sz="1800" dirty="0"/>
              <a:t> to </a:t>
            </a:r>
            <a:r>
              <a:rPr lang="sv-SE" sz="1800" dirty="0" err="1"/>
              <a:t>represent</a:t>
            </a:r>
            <a:r>
              <a:rPr lang="sv-SE" sz="1800" dirty="0"/>
              <a:t> it as [34, 56, 4000, 739]</a:t>
            </a:r>
          </a:p>
          <a:p>
            <a:endParaRPr lang="sv-SE" sz="1800" dirty="0"/>
          </a:p>
          <a:p>
            <a:r>
              <a:rPr lang="sv-SE" sz="1800" dirty="0"/>
              <a:t>I love </a:t>
            </a:r>
            <a:r>
              <a:rPr lang="sv-SE" sz="1800" dirty="0" err="1"/>
              <a:t>Artificial</a:t>
            </a:r>
            <a:r>
              <a:rPr lang="sv-SE" sz="1800" dirty="0"/>
              <a:t> </a:t>
            </a:r>
            <a:r>
              <a:rPr lang="sv-SE" sz="1800" dirty="0" err="1"/>
              <a:t>Intelligence</a:t>
            </a:r>
            <a:r>
              <a:rPr lang="sv-SE" sz="1800" dirty="0"/>
              <a:t>!</a:t>
            </a:r>
          </a:p>
          <a:p>
            <a:r>
              <a:rPr lang="sv-SE" sz="1800" dirty="0"/>
              <a:t>Page 34, 56, 4001, 740</a:t>
            </a:r>
          </a:p>
          <a:p>
            <a:r>
              <a:rPr lang="sv-SE" sz="1800" dirty="0" err="1"/>
              <a:t>Use</a:t>
            </a:r>
            <a:r>
              <a:rPr lang="sv-SE" sz="1800" dirty="0"/>
              <a:t> a </a:t>
            </a:r>
            <a:r>
              <a:rPr lang="sv-SE" sz="1800" dirty="0" err="1"/>
              <a:t>vector</a:t>
            </a:r>
            <a:r>
              <a:rPr lang="sv-SE" sz="1800" dirty="0"/>
              <a:t> to </a:t>
            </a:r>
            <a:r>
              <a:rPr lang="sv-SE" sz="1800" dirty="0" err="1"/>
              <a:t>represent</a:t>
            </a:r>
            <a:r>
              <a:rPr lang="sv-SE" sz="1800" dirty="0"/>
              <a:t> it as [34, 56, 4001, 740]</a:t>
            </a:r>
          </a:p>
          <a:p>
            <a:endParaRPr lang="sv-SE" sz="1800" dirty="0"/>
          </a:p>
          <a:p>
            <a:r>
              <a:rPr lang="sv-SE" sz="1800" dirty="0"/>
              <a:t>I love Halmstad University!</a:t>
            </a:r>
          </a:p>
          <a:p>
            <a:r>
              <a:rPr lang="sv-SE" sz="1800" dirty="0"/>
              <a:t>Page 34, 56, 200, 40</a:t>
            </a:r>
          </a:p>
          <a:p>
            <a:r>
              <a:rPr lang="sv-SE" sz="1800" dirty="0" err="1"/>
              <a:t>Use</a:t>
            </a:r>
            <a:r>
              <a:rPr lang="sv-SE" sz="1800" dirty="0"/>
              <a:t> a </a:t>
            </a:r>
            <a:r>
              <a:rPr lang="sv-SE" sz="1800" dirty="0" err="1"/>
              <a:t>vector</a:t>
            </a:r>
            <a:r>
              <a:rPr lang="sv-SE" sz="1800" dirty="0"/>
              <a:t> to </a:t>
            </a:r>
            <a:r>
              <a:rPr lang="sv-SE" sz="1800" dirty="0" err="1"/>
              <a:t>represent</a:t>
            </a:r>
            <a:r>
              <a:rPr lang="sv-SE" sz="1800" dirty="0"/>
              <a:t> it as [34, 56, 200, 40]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95A18-0AAF-435D-4DD5-75D4D8C35CC3}"/>
              </a:ext>
            </a:extLst>
          </p:cNvPr>
          <p:cNvSpPr txBox="1"/>
          <p:nvPr/>
        </p:nvSpPr>
        <p:spPr>
          <a:xfrm>
            <a:off x="5273040" y="2233475"/>
            <a:ext cx="3870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Euclidean distance: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Sqr</a:t>
            </a:r>
            <a:r>
              <a:rPr lang="en-US" sz="1400" dirty="0"/>
              <a:t> (34-34)</a:t>
            </a:r>
            <a:r>
              <a:rPr lang="en-US" sz="1400" baseline="30000" dirty="0"/>
              <a:t>2</a:t>
            </a:r>
            <a:r>
              <a:rPr lang="en-US" sz="1400" dirty="0"/>
              <a:t>+(56-56)</a:t>
            </a:r>
            <a:r>
              <a:rPr lang="en-US" sz="1400" baseline="30000" dirty="0"/>
              <a:t> 2</a:t>
            </a:r>
            <a:r>
              <a:rPr lang="en-US" sz="1400" dirty="0"/>
              <a:t>+(4000-4001)</a:t>
            </a:r>
            <a:r>
              <a:rPr lang="en-US" sz="1400" baseline="30000" dirty="0"/>
              <a:t> 2</a:t>
            </a:r>
            <a:r>
              <a:rPr lang="en-US" sz="1400" dirty="0"/>
              <a:t>+(739-740)</a:t>
            </a:r>
            <a:r>
              <a:rPr lang="en-US" sz="1400" baseline="30000" dirty="0"/>
              <a:t> 2</a:t>
            </a:r>
            <a:endParaRPr lang="en-US" sz="1400" dirty="0"/>
          </a:p>
          <a:p>
            <a:r>
              <a:rPr lang="en-US" sz="1600" dirty="0"/>
              <a:t>   = 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A8E551-1F71-B6CC-DCAC-41751F773C27}"/>
              </a:ext>
            </a:extLst>
          </p:cNvPr>
          <p:cNvCxnSpPr>
            <a:cxnSpLocks/>
          </p:cNvCxnSpPr>
          <p:nvPr/>
        </p:nvCxnSpPr>
        <p:spPr>
          <a:xfrm flipV="1">
            <a:off x="5069840" y="2397760"/>
            <a:ext cx="281852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590EDC-5E7E-7E8E-1DCA-998BC430FB0E}"/>
              </a:ext>
            </a:extLst>
          </p:cNvPr>
          <p:cNvCxnSpPr>
            <a:cxnSpLocks/>
          </p:cNvCxnSpPr>
          <p:nvPr/>
        </p:nvCxnSpPr>
        <p:spPr>
          <a:xfrm flipV="1">
            <a:off x="5069840" y="3051579"/>
            <a:ext cx="406400" cy="98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根号2等于多少怎么算？-百度经验">
            <a:extLst>
              <a:ext uri="{FF2B5EF4-FFF2-40B4-BE49-F238E27FC236}">
                <a16:creationId xmlns:a16="http://schemas.microsoft.com/office/drawing/2014/main" id="{652FD06B-6F4F-38A7-327C-31E3D4761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9" t="34502" r="27061" b="33911"/>
          <a:stretch/>
        </p:blipFill>
        <p:spPr bwMode="auto">
          <a:xfrm>
            <a:off x="5615852" y="2780686"/>
            <a:ext cx="431800" cy="27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7AE1BE-6162-C70A-0035-8E738147E71D}"/>
              </a:ext>
            </a:extLst>
          </p:cNvPr>
          <p:cNvCxnSpPr>
            <a:cxnSpLocks/>
          </p:cNvCxnSpPr>
          <p:nvPr/>
        </p:nvCxnSpPr>
        <p:spPr>
          <a:xfrm>
            <a:off x="4196080" y="2916132"/>
            <a:ext cx="1186090" cy="1888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E984A1-E2B2-A4EA-8B30-4F3AFDD032B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953000" y="5094113"/>
            <a:ext cx="429170" cy="432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59014B-2533-8EA5-074D-85BF3C0852A9}"/>
              </a:ext>
            </a:extLst>
          </p:cNvPr>
          <p:cNvSpPr txBox="1"/>
          <p:nvPr/>
        </p:nvSpPr>
        <p:spPr>
          <a:xfrm>
            <a:off x="5382170" y="4678614"/>
            <a:ext cx="387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Euclidean distance: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Sqr</a:t>
            </a:r>
            <a:r>
              <a:rPr lang="en-US" sz="1400" dirty="0"/>
              <a:t> (34-34)</a:t>
            </a:r>
            <a:r>
              <a:rPr lang="en-US" sz="1400" baseline="30000" dirty="0"/>
              <a:t>2</a:t>
            </a:r>
            <a:r>
              <a:rPr lang="en-US" sz="1400" dirty="0"/>
              <a:t>+(56-56)</a:t>
            </a:r>
            <a:r>
              <a:rPr lang="en-US" sz="1400" baseline="30000" dirty="0"/>
              <a:t> 2</a:t>
            </a:r>
            <a:r>
              <a:rPr lang="en-US" sz="1400" dirty="0"/>
              <a:t>+(4000-200)</a:t>
            </a:r>
            <a:r>
              <a:rPr lang="en-US" sz="1400" baseline="30000" dirty="0"/>
              <a:t> 2</a:t>
            </a:r>
            <a:r>
              <a:rPr lang="en-US" sz="1400" dirty="0"/>
              <a:t>+(739-40)</a:t>
            </a:r>
            <a:r>
              <a:rPr lang="en-US" sz="1400" baseline="30000" dirty="0"/>
              <a:t> 2</a:t>
            </a:r>
            <a:endParaRPr lang="en-US" sz="1400" dirty="0"/>
          </a:p>
          <a:p>
            <a:r>
              <a:rPr lang="en-US" sz="1600" dirty="0"/>
              <a:t>   </a:t>
            </a:r>
            <a:r>
              <a:rPr lang="zh-CN" altLang="sv-SE" sz="1600" dirty="0"/>
              <a:t>≈</a:t>
            </a:r>
            <a:r>
              <a:rPr lang="en-US" sz="1600" dirty="0"/>
              <a:t> 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1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7B931-8EDF-1FFC-E4F3-6B740517B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56812C-0380-E4A0-AA60-31516BF8E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36" y="768009"/>
            <a:ext cx="7886700" cy="885524"/>
          </a:xfrm>
        </p:spPr>
        <p:txBody>
          <a:bodyPr anchor="ctr">
            <a:normAutofit/>
          </a:bodyPr>
          <a:lstStyle/>
          <a:p>
            <a:r>
              <a:rPr lang="en-US" altLang="zh-CN" sz="3600" dirty="0">
                <a:latin typeface="+mn-lt"/>
              </a:rPr>
              <a:t>Result analysis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01F18A-ACD1-7DAB-A55E-A182D7822FF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93459"/>
            <a:ext cx="9143998" cy="4912443"/>
          </a:xfrm>
        </p:spPr>
        <p:txBody>
          <a:bodyPr anchor="t">
            <a:normAutofit/>
          </a:bodyPr>
          <a:lstStyle/>
          <a:p>
            <a:pPr marL="0">
              <a:lnSpc>
                <a:spcPct val="90000"/>
              </a:lnSpc>
            </a:pPr>
            <a:r>
              <a:rPr lang="sv-SE" altLang="zh-CN" sz="2800" dirty="0" err="1">
                <a:solidFill>
                  <a:srgbClr val="FF0000"/>
                </a:solidFill>
              </a:rPr>
              <a:t>Now</a:t>
            </a:r>
            <a:r>
              <a:rPr lang="sv-SE" altLang="zh-CN" sz="2800" dirty="0">
                <a:solidFill>
                  <a:srgbClr val="FF0000"/>
                </a:solidFill>
              </a:rPr>
              <a:t> </a:t>
            </a:r>
            <a:r>
              <a:rPr lang="sv-SE" altLang="zh-CN" sz="2800" dirty="0" err="1">
                <a:solidFill>
                  <a:srgbClr val="FF0000"/>
                </a:solidFill>
              </a:rPr>
              <a:t>we</a:t>
            </a:r>
            <a:r>
              <a:rPr lang="sv-SE" altLang="zh-CN" sz="2800" dirty="0">
                <a:solidFill>
                  <a:srgbClr val="FF0000"/>
                </a:solidFill>
              </a:rPr>
              <a:t> </a:t>
            </a:r>
            <a:r>
              <a:rPr lang="sv-SE" altLang="zh-CN" sz="2800" dirty="0" err="1">
                <a:solidFill>
                  <a:srgbClr val="FF0000"/>
                </a:solidFill>
              </a:rPr>
              <a:t>could</a:t>
            </a:r>
            <a:r>
              <a:rPr lang="sv-SE" altLang="zh-CN" sz="2800" dirty="0">
                <a:solidFill>
                  <a:srgbClr val="FF0000"/>
                </a:solidFill>
              </a:rPr>
              <a:t> </a:t>
            </a:r>
            <a:r>
              <a:rPr lang="sv-SE" altLang="zh-CN" sz="2800" dirty="0" err="1">
                <a:solidFill>
                  <a:srgbClr val="FF0000"/>
                </a:solidFill>
              </a:rPr>
              <a:t>calculate</a:t>
            </a:r>
            <a:r>
              <a:rPr lang="sv-SE" altLang="zh-CN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3199 sentences (point) distances</a:t>
            </a:r>
            <a:endParaRPr lang="sv-SE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4C972-CEE8-D241-9F8E-1B253527E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93" y="1972652"/>
            <a:ext cx="5302398" cy="4831206"/>
          </a:xfrm>
          <a:prstGeom prst="rect">
            <a:avLst/>
          </a:prstGeom>
        </p:spPr>
      </p:pic>
      <p:pic>
        <p:nvPicPr>
          <p:cNvPr id="5" name="Picture 4" descr="undefined">
            <a:extLst>
              <a:ext uri="{FF2B5EF4-FFF2-40B4-BE49-F238E27FC236}">
                <a16:creationId xmlns:a16="http://schemas.microsoft.com/office/drawing/2014/main" id="{E3C8B2DD-68E9-7DEC-AE65-0E4BBEED4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114" y="2693369"/>
            <a:ext cx="2743886" cy="266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151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160EC-8493-0E2B-D679-81E9C7585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77B166-A0EC-3149-FF51-5B7FA5A44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36" y="768009"/>
            <a:ext cx="7886700" cy="885524"/>
          </a:xfrm>
        </p:spPr>
        <p:txBody>
          <a:bodyPr anchor="ctr">
            <a:normAutofit/>
          </a:bodyPr>
          <a:lstStyle/>
          <a:p>
            <a:r>
              <a:rPr lang="en-US" altLang="zh-CN" sz="3600" dirty="0">
                <a:latin typeface="+mn-lt"/>
              </a:rPr>
              <a:t>Result analysis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00DA2A3-609B-2DD8-6AD3-48A284BCB4C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75291"/>
            <a:ext cx="9143998" cy="3888526"/>
          </a:xfrm>
        </p:spPr>
        <p:txBody>
          <a:bodyPr anchor="t">
            <a:normAutofit/>
          </a:bodyPr>
          <a:lstStyle/>
          <a:p>
            <a:pPr marL="0">
              <a:lnSpc>
                <a:spcPct val="90000"/>
              </a:lnSpc>
            </a:pPr>
            <a:r>
              <a:rPr lang="en-US" sz="2200" kern="1200" dirty="0">
                <a:solidFill>
                  <a:srgbClr val="FF0000"/>
                </a:solidFill>
              </a:rPr>
              <a:t>How to </a:t>
            </a:r>
            <a:r>
              <a:rPr lang="sv-SE" sz="2200" dirty="0" err="1">
                <a:solidFill>
                  <a:srgbClr val="FF0000"/>
                </a:solidFill>
              </a:rPr>
              <a:t>use</a:t>
            </a:r>
            <a:r>
              <a:rPr lang="zh-CN" altLang="sv-SE" sz="2200" dirty="0">
                <a:solidFill>
                  <a:srgbClr val="FF0000"/>
                </a:solidFill>
              </a:rPr>
              <a:t> </a:t>
            </a:r>
            <a:r>
              <a:rPr lang="sv-SE" altLang="zh-CN" sz="2200" dirty="0" err="1">
                <a:solidFill>
                  <a:srgbClr val="FF0000"/>
                </a:solidFill>
              </a:rPr>
              <a:t>Kmeans</a:t>
            </a:r>
            <a:endParaRPr lang="en-US" sz="2200" kern="1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0ED52-8CC2-9B7F-C08E-E13526299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46" y="1736329"/>
            <a:ext cx="6934579" cy="1298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76D918-A713-1AD2-D2B1-561BA3EEF463}"/>
              </a:ext>
            </a:extLst>
          </p:cNvPr>
          <p:cNvSpPr txBox="1"/>
          <p:nvPr/>
        </p:nvSpPr>
        <p:spPr>
          <a:xfrm>
            <a:off x="111760" y="310506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How to choose the suitable K value? </a:t>
            </a:r>
            <a:r>
              <a:rPr lang="en-US" altLang="zh-CN" dirty="0">
                <a:solidFill>
                  <a:srgbClr val="FF0000"/>
                </a:solidFill>
              </a:rPr>
              <a:t>Think about the slide window in lab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4D12-5E2E-EC36-091F-B3BD00F874E4}"/>
              </a:ext>
            </a:extLst>
          </p:cNvPr>
          <p:cNvSpPr/>
          <p:nvPr/>
        </p:nvSpPr>
        <p:spPr>
          <a:xfrm>
            <a:off x="4267200" y="2275840"/>
            <a:ext cx="1523187" cy="25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D3655D-A781-CF01-88AC-21AF15094325}"/>
              </a:ext>
            </a:extLst>
          </p:cNvPr>
          <p:cNvCxnSpPr>
            <a:cxnSpLocks/>
          </p:cNvCxnSpPr>
          <p:nvPr/>
        </p:nvCxnSpPr>
        <p:spPr>
          <a:xfrm flipH="1">
            <a:off x="3340877" y="2529840"/>
            <a:ext cx="1129523" cy="607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58B08F-2B2F-3F25-AA0A-D59C88329C0C}"/>
              </a:ext>
            </a:extLst>
          </p:cNvPr>
          <p:cNvSpPr txBox="1"/>
          <p:nvPr/>
        </p:nvSpPr>
        <p:spPr>
          <a:xfrm>
            <a:off x="111759" y="3500856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search, input K from 2 to 75 and find the best metrics.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DCBAA4-E8F7-91CD-199C-30DC50795D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50" t="25303" r="33517"/>
          <a:stretch/>
        </p:blipFill>
        <p:spPr>
          <a:xfrm>
            <a:off x="0" y="3896647"/>
            <a:ext cx="7950997" cy="29304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A3F97D3-AA35-889E-BD93-5A86865AC3D8}"/>
              </a:ext>
            </a:extLst>
          </p:cNvPr>
          <p:cNvSpPr/>
          <p:nvPr/>
        </p:nvSpPr>
        <p:spPr>
          <a:xfrm>
            <a:off x="2519680" y="3558522"/>
            <a:ext cx="821197" cy="254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DAF042-F1B5-3550-B9D0-ABEFFDBA957E}"/>
              </a:ext>
            </a:extLst>
          </p:cNvPr>
          <p:cNvCxnSpPr>
            <a:cxnSpLocks/>
          </p:cNvCxnSpPr>
          <p:nvPr/>
        </p:nvCxnSpPr>
        <p:spPr>
          <a:xfrm flipH="1">
            <a:off x="633446" y="3838981"/>
            <a:ext cx="1886234" cy="1150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79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4593F-2CC3-54BD-C402-674717E0C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0E191F-5743-C9C1-9C4F-7093D0068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36" y="768009"/>
            <a:ext cx="7886700" cy="885524"/>
          </a:xfrm>
        </p:spPr>
        <p:txBody>
          <a:bodyPr anchor="ctr">
            <a:normAutofit/>
          </a:bodyPr>
          <a:lstStyle/>
          <a:p>
            <a:r>
              <a:rPr lang="en-US" altLang="zh-CN" sz="3600" dirty="0">
                <a:latin typeface="+mn-lt"/>
              </a:rPr>
              <a:t>Result analysis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C8234ED-ECF6-D814-E0EC-46DBBD0FA8F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93460"/>
            <a:ext cx="9143998" cy="3888526"/>
          </a:xfrm>
        </p:spPr>
        <p:txBody>
          <a:bodyPr anchor="t">
            <a:normAutofit/>
          </a:bodyPr>
          <a:lstStyle/>
          <a:p>
            <a:pPr marL="0">
              <a:lnSpc>
                <a:spcPct val="90000"/>
              </a:lnSpc>
            </a:pPr>
            <a:r>
              <a:rPr lang="sv-SE" sz="2200" kern="1200" dirty="0" err="1">
                <a:solidFill>
                  <a:srgbClr val="FF0000"/>
                </a:solidFill>
              </a:rPr>
              <a:t>Question</a:t>
            </a:r>
            <a:r>
              <a:rPr lang="zh-CN" altLang="sv-SE" sz="2200" dirty="0">
                <a:solidFill>
                  <a:srgbClr val="FF0000"/>
                </a:solidFill>
              </a:rPr>
              <a:t>：</a:t>
            </a:r>
            <a:endParaRPr lang="sv-SE" altLang="zh-CN" sz="2200" dirty="0">
              <a:solidFill>
                <a:srgbClr val="FF0000"/>
              </a:solidFill>
            </a:endParaRPr>
          </a:p>
          <a:p>
            <a:pPr marL="0">
              <a:lnSpc>
                <a:spcPct val="90000"/>
              </a:lnSpc>
            </a:pPr>
            <a:r>
              <a:rPr lang="sv-SE" altLang="zh-CN" sz="2200" kern="1200" dirty="0" err="1">
                <a:solidFill>
                  <a:srgbClr val="FF0000"/>
                </a:solidFill>
              </a:rPr>
              <a:t>Which</a:t>
            </a:r>
            <a:r>
              <a:rPr lang="sv-SE" altLang="zh-CN" sz="2200" kern="1200" dirty="0">
                <a:solidFill>
                  <a:srgbClr val="FF0000"/>
                </a:solidFill>
              </a:rPr>
              <a:t> is the best K?</a:t>
            </a:r>
            <a:endParaRPr lang="en-US" sz="2200" kern="12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B629F-A6D7-9965-DCA1-3067BBB8D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783" y="115427"/>
            <a:ext cx="4479353" cy="66271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D207DF-E71B-963F-6FC6-E98D4EE04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7678"/>
            <a:ext cx="38766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79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442C2-4DF5-F7C6-55C2-8F566EC5B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0BAB0EF-7662-5CDC-0197-588545BB0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68009"/>
            <a:ext cx="7886700" cy="885524"/>
          </a:xfrm>
        </p:spPr>
        <p:txBody>
          <a:bodyPr anchor="ctr">
            <a:normAutofit/>
          </a:bodyPr>
          <a:lstStyle/>
          <a:p>
            <a:r>
              <a:rPr lang="en-US" altLang="zh-CN" sz="3600" dirty="0">
                <a:latin typeface="+mn-lt"/>
              </a:rPr>
              <a:t>Result analysis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CA3C37-499D-70BC-B80B-0284EB722E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42720"/>
            <a:ext cx="9143998" cy="5303520"/>
          </a:xfrm>
        </p:spPr>
        <p:txBody>
          <a:bodyPr anchor="t"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-----------CLUSTER 0-----------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could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psoriasis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increase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odds for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type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2 diabetes?: diabetes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may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hasten mental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decline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more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progress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made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on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artificial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pancreas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for diabetes patients: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many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people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with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type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1 diabetes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missing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treatment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goals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obesity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, diabetes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may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raise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complications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after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joint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replacement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bigger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waist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tied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to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increased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risk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of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diabetes: diabetes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can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take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a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toll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on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your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emotions: oxygen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therapy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slows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type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1 diabetes in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mice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,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says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could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eating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fast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increase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diabetes risk?: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two-drug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therapy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helped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kids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with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type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2 diabetes: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value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of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metformin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, insulin combo for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type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2 diabetes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questioned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diabetes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groups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issue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new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guidelines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on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blood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sugar: common plastics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chemical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might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boost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diabetes risk: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mouse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hints at new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path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for diabetes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treatment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new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type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2 diabetes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drug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helps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lower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blood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sugar: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as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white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rice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intake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rises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, so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may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your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risk for diabetes: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type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of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bacteria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may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be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linked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to diabetes: stroke risk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rises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with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duration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of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type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2 diabetes: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type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1 diabetes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may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develop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more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slowly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than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thought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when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mom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has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pregnancy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diabetes,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breast-feeding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curbs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child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obesity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-----------CLUSTER 1-----------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heavy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coffee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intake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may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affect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fertility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treatments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more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than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1 in 4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teens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have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'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sexted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':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kids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born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even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a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little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early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have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lower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school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scores: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toddlers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are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happier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to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give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than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receive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of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retired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nfl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players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finds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evidence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of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brain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damage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gay or straight,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parents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too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tired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for sex,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suggests: residents as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good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as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fully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trained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docs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if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properly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supervised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eating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vegetables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may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protect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pancreas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,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suggests: under right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conditions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,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fertility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treatment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can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equal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natural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conception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rates: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exercise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won't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affect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breast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milk,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baby's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growth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active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,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outdoor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teens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are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happier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teens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more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than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half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of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resident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docs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have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worked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while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sick: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dramatic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rise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in kids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hospitalized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with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high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blood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pressure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infant vaccination '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delays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'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triple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in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oregon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american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kids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getting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fewer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prescription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drugs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more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people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stay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'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connected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' on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vacation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via web: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fathers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can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teach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their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children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persistence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state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laws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cut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teen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drinking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and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driving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,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large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shows: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graphic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cig pack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labels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make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smokers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think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,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finds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unsafe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sex common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when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partner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cheats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-----------CLUSTER 2-----------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botox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may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ease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tremors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in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multiple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sclerosis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patients: '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virtual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'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colonoscopy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safe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,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effective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for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medicare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patients: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1 in 10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fibromyalgia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patients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uses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marijuana to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ease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pain: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limited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use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of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antibiotics ok for dental patients: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fatigue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in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copd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patients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often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precedes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hospitalization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statins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may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leave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patients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with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less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energy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fewer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medicare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patients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being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'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admitted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' to hospitals: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patients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may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receive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too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much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acetaminophen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in hospital: patients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prefer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more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invasive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form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of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colon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scan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plavix's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new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generic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status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could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be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boon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for patients: for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dementia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patients,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feeding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tubes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may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increase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bed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sores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using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earplugs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eases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icu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patients'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confusion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psychiatric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patients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often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wait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nearly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12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hours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in er: in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some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brain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bleeds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, patients do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better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at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high-volume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hospitals: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testosterone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supplements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might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help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patients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with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heart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failure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newer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antidepressants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may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be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safe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for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parkinson's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patients: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many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patients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skip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recommended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colonoscopy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gastro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woes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often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strike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rheumatoid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arthritis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patients: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thyroid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surgery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riskier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for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older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patients: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study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: '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superinfected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' patients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give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</a:t>
            </a:r>
            <a:r>
              <a:rPr kumimoji="0" lang="sv-SE" altLang="sv-S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clues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 to fighting hiv:</a:t>
            </a:r>
            <a:endParaRPr kumimoji="0" lang="sv-SE" altLang="sv-S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71781-98A1-FCF4-58DD-8033E3381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1856D5-EE6E-21BB-3FDD-8AC185701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36" y="768009"/>
            <a:ext cx="7886700" cy="885524"/>
          </a:xfrm>
        </p:spPr>
        <p:txBody>
          <a:bodyPr anchor="ctr">
            <a:normAutofit/>
          </a:bodyPr>
          <a:lstStyle/>
          <a:p>
            <a:r>
              <a:rPr lang="en-US" altLang="zh-CN" sz="3600" dirty="0">
                <a:latin typeface="+mn-lt"/>
              </a:rPr>
              <a:t>Result analysis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207C1A1-CD93-5F1A-3343-05A9FBA06B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89233"/>
            <a:ext cx="9143998" cy="3888526"/>
          </a:xfrm>
        </p:spPr>
        <p:txBody>
          <a:bodyPr anchor="t">
            <a:normAutofit/>
          </a:bodyPr>
          <a:lstStyle/>
          <a:p>
            <a:pPr marL="0">
              <a:lnSpc>
                <a:spcPct val="90000"/>
              </a:lnSpc>
            </a:pPr>
            <a:r>
              <a:rPr lang="en-US" sz="2800" kern="1200" dirty="0">
                <a:solidFill>
                  <a:srgbClr val="FF0000"/>
                </a:solidFill>
              </a:rPr>
              <a:t>The most frequent words in each cluster</a:t>
            </a:r>
          </a:p>
          <a:p>
            <a:pPr marL="0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Assumption: more repeat in different sources, more important content</a:t>
            </a:r>
            <a:endParaRPr lang="en-US" sz="2800" kern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074870-78C9-47DA-8F9E-714337DD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0892"/>
            <a:ext cx="9144000" cy="309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96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1B150-05F5-DA43-910A-307C84DEF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C468D2-F97E-87A0-7A91-5C9EE1ED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6774"/>
            <a:ext cx="8229600" cy="1143000"/>
          </a:xfrm>
        </p:spPr>
        <p:txBody>
          <a:bodyPr/>
          <a:lstStyle/>
          <a:p>
            <a:pPr algn="l"/>
            <a:r>
              <a:rPr lang="en-US" sz="3200" dirty="0"/>
              <a:t>Task description</a:t>
            </a:r>
            <a:endParaRPr lang="sv-SE" sz="320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A10944-5D95-00F1-47A6-F5D7DFC14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" y="1398274"/>
            <a:ext cx="8910320" cy="4877462"/>
          </a:xfrm>
        </p:spPr>
        <p:txBody>
          <a:bodyPr>
            <a:normAutofit/>
          </a:bodyPr>
          <a:lstStyle/>
          <a:p>
            <a:pPr algn="l"/>
            <a:r>
              <a:rPr lang="sv-SE" altLang="zh-CN" sz="2800" dirty="0">
                <a:latin typeface="+mn-lt"/>
              </a:rPr>
              <a:t>Task 1 </a:t>
            </a:r>
            <a:r>
              <a:rPr lang="sv-SE" altLang="zh-CN" sz="2800" dirty="0" err="1">
                <a:latin typeface="+mn-lt"/>
              </a:rPr>
              <a:t>Run</a:t>
            </a:r>
            <a:r>
              <a:rPr lang="sv-SE" altLang="zh-CN" sz="2800" dirty="0">
                <a:latin typeface="+mn-lt"/>
              </a:rPr>
              <a:t> the </a:t>
            </a:r>
            <a:r>
              <a:rPr lang="sv-SE" altLang="zh-CN" sz="2800" dirty="0" err="1">
                <a:latin typeface="+mn-lt"/>
              </a:rPr>
              <a:t>example</a:t>
            </a:r>
            <a:r>
              <a:rPr lang="sv-SE" altLang="zh-CN" sz="2800" dirty="0">
                <a:latin typeface="+mn-lt"/>
              </a:rPr>
              <a:t> </a:t>
            </a:r>
            <a:r>
              <a:rPr lang="sv-SE" altLang="zh-CN" sz="2800" dirty="0" err="1">
                <a:latin typeface="+mn-lt"/>
              </a:rPr>
              <a:t>code</a:t>
            </a:r>
            <a:endParaRPr lang="sv-SE" altLang="zh-CN" sz="2800" dirty="0">
              <a:latin typeface="+mn-lt"/>
            </a:endParaRPr>
          </a:p>
          <a:p>
            <a:pPr algn="l"/>
            <a:r>
              <a:rPr lang="sv-SE" altLang="zh-CN" sz="2800" dirty="0">
                <a:latin typeface="+mn-lt"/>
              </a:rPr>
              <a:t>Task 2 </a:t>
            </a:r>
            <a:r>
              <a:rPr lang="sv-SE" altLang="zh-CN" sz="2800" dirty="0" err="1">
                <a:latin typeface="+mn-lt"/>
              </a:rPr>
              <a:t>Answer</a:t>
            </a:r>
            <a:r>
              <a:rPr lang="sv-SE" altLang="zh-CN" sz="2800" dirty="0">
                <a:latin typeface="+mn-lt"/>
              </a:rPr>
              <a:t>: </a:t>
            </a:r>
            <a:r>
              <a:rPr lang="en-US" sz="2800" dirty="0">
                <a:latin typeface="+mn-lt"/>
              </a:rPr>
              <a:t>k=2 make sense? </a:t>
            </a:r>
          </a:p>
          <a:p>
            <a:r>
              <a:rPr lang="sv-SE" altLang="zh-CN" sz="2800" dirty="0">
                <a:latin typeface="+mn-lt"/>
              </a:rPr>
              <a:t>Task 3 Set </a:t>
            </a:r>
            <a:r>
              <a:rPr lang="sv-SE" sz="2800" dirty="0">
                <a:latin typeface="+mn-lt"/>
              </a:rPr>
              <a:t>k=8, </a:t>
            </a:r>
            <a:r>
              <a:rPr lang="sv-SE" sz="2800" dirty="0" err="1">
                <a:latin typeface="+mn-lt"/>
              </a:rPr>
              <a:t>see</a:t>
            </a:r>
            <a:r>
              <a:rPr lang="sv-SE" sz="2800" dirty="0">
                <a:latin typeface="+mn-lt"/>
              </a:rPr>
              <a:t> the </a:t>
            </a:r>
            <a:r>
              <a:rPr lang="sv-SE" sz="2800" dirty="0" err="1">
                <a:latin typeface="+mn-lt"/>
              </a:rPr>
              <a:t>result</a:t>
            </a:r>
            <a:r>
              <a:rPr lang="sv-SE" sz="2800" dirty="0">
                <a:latin typeface="+mn-lt"/>
              </a:rPr>
              <a:t> resonable?</a:t>
            </a:r>
          </a:p>
          <a:p>
            <a:r>
              <a:rPr lang="sv-SE" altLang="zh-CN" sz="2800" dirty="0">
                <a:latin typeface="+mn-lt"/>
              </a:rPr>
              <a:t>Task 4 </a:t>
            </a:r>
            <a:r>
              <a:rPr lang="sv-SE" altLang="zh-CN" sz="2800" dirty="0" err="1">
                <a:latin typeface="+mn-lt"/>
              </a:rPr>
              <a:t>remove</a:t>
            </a:r>
            <a:r>
              <a:rPr lang="sv-SE" altLang="zh-CN" sz="2800" dirty="0">
                <a:latin typeface="+mn-lt"/>
              </a:rPr>
              <a:t> </a:t>
            </a:r>
            <a:r>
              <a:rPr lang="sv-SE" altLang="zh-CN" sz="2800" dirty="0" err="1">
                <a:latin typeface="+mn-lt"/>
              </a:rPr>
              <a:t>useless</a:t>
            </a:r>
            <a:r>
              <a:rPr lang="sv-SE" altLang="zh-CN" sz="2800" dirty="0">
                <a:latin typeface="+mn-lt"/>
              </a:rPr>
              <a:t> information and </a:t>
            </a:r>
            <a:r>
              <a:rPr lang="sv-SE" altLang="zh-CN" sz="2800" dirty="0" err="1">
                <a:latin typeface="+mn-lt"/>
              </a:rPr>
              <a:t>run</a:t>
            </a:r>
            <a:r>
              <a:rPr lang="sv-SE" altLang="zh-CN" sz="2800" dirty="0">
                <a:latin typeface="+mn-lt"/>
              </a:rPr>
              <a:t> the </a:t>
            </a:r>
            <a:r>
              <a:rPr lang="sv-SE" altLang="zh-CN" sz="2800" dirty="0" err="1">
                <a:latin typeface="+mn-lt"/>
              </a:rPr>
              <a:t>code</a:t>
            </a:r>
            <a:r>
              <a:rPr lang="sv-SE" altLang="zh-CN" sz="2800" dirty="0">
                <a:latin typeface="+mn-lt"/>
              </a:rPr>
              <a:t> </a:t>
            </a:r>
            <a:r>
              <a:rPr lang="sv-SE" altLang="zh-CN" sz="2800" dirty="0" err="1">
                <a:latin typeface="+mn-lt"/>
              </a:rPr>
              <a:t>again</a:t>
            </a:r>
            <a:r>
              <a:rPr lang="sv-SE" altLang="zh-CN" sz="2800" dirty="0">
                <a:latin typeface="+mn-lt"/>
              </a:rPr>
              <a:t> to </a:t>
            </a:r>
            <a:r>
              <a:rPr lang="sv-SE" altLang="zh-CN" sz="2800" dirty="0" err="1">
                <a:latin typeface="+mn-lt"/>
              </a:rPr>
              <a:t>see</a:t>
            </a:r>
            <a:r>
              <a:rPr lang="sv-SE" altLang="zh-CN" sz="2800" dirty="0">
                <a:latin typeface="+mn-lt"/>
              </a:rPr>
              <a:t> </a:t>
            </a:r>
            <a:r>
              <a:rPr lang="sv-SE" altLang="zh-CN" sz="2800" dirty="0" err="1">
                <a:latin typeface="+mn-lt"/>
              </a:rPr>
              <a:t>what</a:t>
            </a:r>
            <a:r>
              <a:rPr lang="sv-SE" altLang="zh-CN" sz="2800" dirty="0">
                <a:latin typeface="+mn-lt"/>
              </a:rPr>
              <a:t> </a:t>
            </a:r>
            <a:r>
              <a:rPr lang="sv-SE" altLang="zh-CN" sz="2800" dirty="0" err="1">
                <a:latin typeface="+mn-lt"/>
              </a:rPr>
              <a:t>happen</a:t>
            </a:r>
            <a:endParaRPr lang="sv-SE" altLang="zh-CN" sz="2800" dirty="0">
              <a:latin typeface="+mn-lt"/>
            </a:endParaRPr>
          </a:p>
          <a:p>
            <a:r>
              <a:rPr lang="sv-SE" altLang="zh-CN" sz="2800" dirty="0">
                <a:latin typeface="+mn-lt"/>
              </a:rPr>
              <a:t>Task 5 </a:t>
            </a:r>
            <a:r>
              <a:rPr lang="en-US" sz="2800" dirty="0">
                <a:latin typeface="+mn-lt"/>
              </a:rPr>
              <a:t>choose a better suited k by 3 metrics to see which k is better?</a:t>
            </a:r>
          </a:p>
          <a:p>
            <a:r>
              <a:rPr lang="en-US" altLang="zh-CN" sz="2800" dirty="0">
                <a:latin typeface="+mn-lt"/>
              </a:rPr>
              <a:t>Task 6 based on task 5 print the cluster content and express the health care </a:t>
            </a:r>
            <a:r>
              <a:rPr lang="en-US" altLang="zh-CN" sz="2800">
                <a:latin typeface="+mn-lt"/>
              </a:rPr>
              <a:t>topic trend.</a:t>
            </a:r>
            <a:endParaRPr lang="en-US" altLang="zh-CN" sz="28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D04D7-E275-33D1-50EC-D6858F218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874" y="491576"/>
            <a:ext cx="4839798" cy="3785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35AC18-59B5-A809-9200-1C86A6C33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48" y="1209174"/>
            <a:ext cx="8707383" cy="53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8A556-F23B-2BFA-C42F-947209368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69F78D-BBB4-64B5-D73F-921CB679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78909"/>
            <a:ext cx="8686800" cy="1143000"/>
          </a:xfrm>
        </p:spPr>
        <p:txBody>
          <a:bodyPr/>
          <a:lstStyle/>
          <a:p>
            <a:pPr algn="l"/>
            <a:r>
              <a:rPr lang="fr-FR" sz="3200" b="1" dirty="0" err="1"/>
              <a:t>Submission</a:t>
            </a:r>
            <a:r>
              <a:rPr lang="fr-FR" sz="3200" b="1" dirty="0"/>
              <a:t> </a:t>
            </a:r>
            <a:r>
              <a:rPr lang="fr-FR" sz="3200" b="1" dirty="0" err="1"/>
              <a:t>requirement</a:t>
            </a:r>
            <a:endParaRPr lang="sv-SE" sz="3200" b="1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4BAFC27-1782-C295-7C17-FF69B5D4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5031"/>
            <a:ext cx="9276080" cy="487746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Outline:</a:t>
            </a:r>
          </a:p>
          <a:p>
            <a:r>
              <a:rPr lang="en-US" sz="2400" dirty="0">
                <a:latin typeface="+mn-lt"/>
              </a:rPr>
              <a:t>1 Introduction &amp; Motivation; </a:t>
            </a:r>
          </a:p>
          <a:p>
            <a:r>
              <a:rPr lang="en-US" sz="2400" dirty="0">
                <a:latin typeface="+mn-lt"/>
              </a:rPr>
              <a:t>2 Methods &amp; Solutions; </a:t>
            </a:r>
          </a:p>
          <a:p>
            <a:r>
              <a:rPr lang="en-US" sz="2400" dirty="0">
                <a:latin typeface="+mn-lt"/>
              </a:rPr>
              <a:t>3 Results; </a:t>
            </a:r>
          </a:p>
          <a:p>
            <a:r>
              <a:rPr lang="en-US" sz="2400" dirty="0">
                <a:latin typeface="+mn-lt"/>
              </a:rPr>
              <a:t>4 Conclusions &amp; Discussion; </a:t>
            </a:r>
          </a:p>
          <a:p>
            <a:r>
              <a:rPr lang="en-US" sz="2400" dirty="0">
                <a:latin typeface="+mn-lt"/>
              </a:rPr>
              <a:t>5 Appendix (Option). </a:t>
            </a:r>
          </a:p>
          <a:p>
            <a:endParaRPr lang="en-US" sz="2400" dirty="0">
              <a:latin typeface="+mn-lt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+mn-lt"/>
              </a:rPr>
              <a:t>≤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5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pages</a:t>
            </a:r>
          </a:p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Use your own words</a:t>
            </a:r>
          </a:p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Deadline: 1 week latter (9 Mar including the weekend)</a:t>
            </a:r>
          </a:p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Submit in group (each group only need to submit one report)</a:t>
            </a: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endParaRPr lang="sv-SE" sz="24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07038-F12A-3EBA-86BC-39E3983C0686}"/>
              </a:ext>
            </a:extLst>
          </p:cNvPr>
          <p:cNvSpPr txBox="1"/>
          <p:nvPr/>
        </p:nvSpPr>
        <p:spPr>
          <a:xfrm>
            <a:off x="5118249" y="1634828"/>
            <a:ext cx="35012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Submission including the code from this lab</a:t>
            </a:r>
          </a:p>
        </p:txBody>
      </p:sp>
    </p:spTree>
    <p:extLst>
      <p:ext uri="{BB962C8B-B14F-4D97-AF65-F5344CB8AC3E}">
        <p14:creationId xmlns:p14="http://schemas.microsoft.com/office/powerpoint/2010/main" val="345461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071949"/>
            <a:ext cx="8229600" cy="1143000"/>
          </a:xfrm>
        </p:spPr>
        <p:txBody>
          <a:bodyPr/>
          <a:lstStyle/>
          <a:p>
            <a:pPr algn="l"/>
            <a:r>
              <a:rPr lang="sv-SE" dirty="0"/>
              <a:t>Outline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980538"/>
            <a:ext cx="8229600" cy="332499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n-lt"/>
              </a:rPr>
              <a:t>Introduction</a:t>
            </a:r>
          </a:p>
          <a:p>
            <a:r>
              <a:rPr lang="en-US" altLang="zh-CN" sz="3600" dirty="0">
                <a:latin typeface="+mn-lt"/>
              </a:rPr>
              <a:t>Lab4 description</a:t>
            </a:r>
          </a:p>
          <a:p>
            <a:r>
              <a:rPr lang="en-US" altLang="zh-CN" sz="3600" dirty="0">
                <a:latin typeface="+mn-lt"/>
              </a:rPr>
              <a:t>Result analysis</a:t>
            </a:r>
          </a:p>
          <a:p>
            <a:r>
              <a:rPr lang="en-US" sz="3600" dirty="0">
                <a:latin typeface="+mn-lt"/>
              </a:rPr>
              <a:t>Task description </a:t>
            </a:r>
          </a:p>
          <a:p>
            <a:r>
              <a:rPr lang="en-US" sz="3600" dirty="0">
                <a:latin typeface="+mn-lt"/>
              </a:rPr>
              <a:t>Submission requirement</a:t>
            </a:r>
            <a:endParaRPr lang="sv-SE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6902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415020" y="2170175"/>
            <a:ext cx="6400800" cy="1470025"/>
          </a:xfrm>
        </p:spPr>
        <p:txBody>
          <a:bodyPr>
            <a:noAutofit/>
          </a:bodyPr>
          <a:lstStyle/>
          <a:p>
            <a:pPr algn="ctr"/>
            <a:br>
              <a:rPr lang="sv-SE" sz="4000" dirty="0"/>
            </a:br>
            <a:r>
              <a:rPr lang="en-US" altLang="zh-CN" sz="4000" dirty="0"/>
              <a:t>Thank you</a:t>
            </a:r>
            <a:r>
              <a:rPr lang="sv-SE" sz="4000" dirty="0">
                <a:latin typeface="Gill Sans Std" panose="020B0502020104020203" pitchFamily="34" charset="0"/>
              </a:rPr>
              <a:t>!</a:t>
            </a:r>
            <a:br>
              <a:rPr lang="sv-SE" sz="4000" dirty="0">
                <a:latin typeface="Gill Sans Std" panose="020B0502020104020203" pitchFamily="34" charset="0"/>
              </a:rPr>
            </a:br>
            <a:br>
              <a:rPr lang="sv-SE" sz="4000" dirty="0"/>
            </a:br>
            <a:endParaRPr lang="sv-SE" sz="4000" dirty="0"/>
          </a:p>
        </p:txBody>
      </p:sp>
    </p:spTree>
    <p:extLst>
      <p:ext uri="{BB962C8B-B14F-4D97-AF65-F5344CB8AC3E}">
        <p14:creationId xmlns:p14="http://schemas.microsoft.com/office/powerpoint/2010/main" val="57324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40436" y="560240"/>
            <a:ext cx="7886700" cy="885524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Introduction---Clustering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4294967295"/>
          </p:nvPr>
        </p:nvSpPr>
        <p:spPr>
          <a:xfrm>
            <a:off x="2" y="1222599"/>
            <a:ext cx="9143998" cy="3888526"/>
          </a:xfrm>
        </p:spPr>
        <p:txBody>
          <a:bodyPr anchor="t">
            <a:normAutofit/>
          </a:bodyPr>
          <a:lstStyle/>
          <a:p>
            <a:pPr marL="0">
              <a:lnSpc>
                <a:spcPct val="90000"/>
              </a:lnSpc>
            </a:pPr>
            <a:r>
              <a:rPr lang="en-US" sz="2200" kern="1200" dirty="0">
                <a:solidFill>
                  <a:srgbClr val="FF0000"/>
                </a:solidFill>
              </a:rPr>
              <a:t>Clustering: </a:t>
            </a:r>
            <a:r>
              <a:rPr lang="en-US" sz="2200" kern="1200" dirty="0"/>
              <a:t>clustering is the task of grouping a set of objects in such a way that objects in the same group (called a cluster) are more to each other than to those in other groups.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53C96-A2E9-32AA-802C-A5004BD14F67}"/>
              </a:ext>
            </a:extLst>
          </p:cNvPr>
          <p:cNvSpPr txBox="1"/>
          <p:nvPr/>
        </p:nvSpPr>
        <p:spPr>
          <a:xfrm>
            <a:off x="2" y="5442714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my words, </a:t>
            </a:r>
            <a:r>
              <a:rPr lang="en-US" sz="2200" dirty="0">
                <a:solidFill>
                  <a:srgbClr val="FF0000"/>
                </a:solidFill>
              </a:rPr>
              <a:t>grouping similar things together </a:t>
            </a:r>
            <a:r>
              <a:rPr lang="en-US" sz="2200" dirty="0"/>
              <a:t>makes classification easier. For example, in Lab 1, handwritten samples that are closer in appearance are easier to classify</a:t>
            </a:r>
          </a:p>
        </p:txBody>
      </p:sp>
      <p:pic>
        <p:nvPicPr>
          <p:cNvPr id="1026" name="Picture 2" descr="Example of raw input before clustering, showing handwritten digits from...  | Download Scientific Diagram">
            <a:extLst>
              <a:ext uri="{FF2B5EF4-FFF2-40B4-BE49-F238E27FC236}">
                <a16:creationId xmlns:a16="http://schemas.microsoft.com/office/drawing/2014/main" id="{140FCBD5-3370-92E9-8ACC-A297D4E97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58" y="2132613"/>
            <a:ext cx="3609486" cy="338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4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9C1C8-00BF-FB22-5F9D-40003EB52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6ED2A2-1256-B159-F455-38A019369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36" y="768009"/>
            <a:ext cx="7886700" cy="885524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Introduction---Clustering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46815B-20C9-7151-F916-B57873FEEF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84737"/>
            <a:ext cx="9143998" cy="3888526"/>
          </a:xfrm>
        </p:spPr>
        <p:txBody>
          <a:bodyPr anchor="t">
            <a:normAutofit/>
          </a:bodyPr>
          <a:lstStyle/>
          <a:p>
            <a:pPr marL="0">
              <a:lnSpc>
                <a:spcPct val="90000"/>
              </a:lnSpc>
            </a:pPr>
            <a:r>
              <a:rPr lang="en-US" sz="2200" kern="1200" dirty="0"/>
              <a:t>K-means: find the best centers of the clustering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52523-053B-3033-A3AD-D768A23F9FBE}"/>
              </a:ext>
            </a:extLst>
          </p:cNvPr>
          <p:cNvSpPr txBox="1"/>
          <p:nvPr/>
        </p:nvSpPr>
        <p:spPr>
          <a:xfrm>
            <a:off x="1" y="5765433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K-means is very similar with KNN, but </a:t>
            </a:r>
            <a:r>
              <a:rPr lang="en-US" altLang="zh-CN" sz="2200" dirty="0">
                <a:solidFill>
                  <a:srgbClr val="FF0000"/>
                </a:solidFill>
              </a:rPr>
              <a:t>it belongs to unsupervised learning --- we do not have the label in the dataset. 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Example of raw input before clustering, showing handwritten digits from...  | Download Scientific Diagram">
            <a:extLst>
              <a:ext uri="{FF2B5EF4-FFF2-40B4-BE49-F238E27FC236}">
                <a16:creationId xmlns:a16="http://schemas.microsoft.com/office/drawing/2014/main" id="{6785BC62-A559-06F8-EC26-08676198F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16" y="2207691"/>
            <a:ext cx="3609486" cy="338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L | K-means++ Algorithm - GeeksforGeeks">
            <a:extLst>
              <a:ext uri="{FF2B5EF4-FFF2-40B4-BE49-F238E27FC236}">
                <a16:creationId xmlns:a16="http://schemas.microsoft.com/office/drawing/2014/main" id="{EC282392-8E4C-4BAB-69C1-A10FC7A52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86" y="2041381"/>
            <a:ext cx="5047010" cy="355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7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2DF91-B202-3884-566F-20467E22A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F03ECF7-115F-2002-819E-13B52A48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" y="3748194"/>
            <a:ext cx="7049484" cy="3467584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B0EB90D5-BACC-5CA4-28E6-6DB2BB7E3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36" y="768009"/>
            <a:ext cx="7886700" cy="885524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Introduction--</a:t>
            </a:r>
            <a:r>
              <a:rPr lang="en-US" altLang="zh-CN" dirty="0" err="1"/>
              <a:t>Kmeans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56F2EA-8225-E59B-03F7-66893697A7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2" y="1503572"/>
            <a:ext cx="9143998" cy="3888526"/>
          </a:xfrm>
        </p:spPr>
        <p:txBody>
          <a:bodyPr anchor="t">
            <a:normAutofit/>
          </a:bodyPr>
          <a:lstStyle/>
          <a:p>
            <a:pPr marL="0">
              <a:lnSpc>
                <a:spcPct val="90000"/>
              </a:lnSpc>
            </a:pPr>
            <a:r>
              <a:rPr lang="en-US" sz="2200" kern="1200" dirty="0">
                <a:solidFill>
                  <a:srgbClr val="FF0000"/>
                </a:solidFill>
              </a:rPr>
              <a:t>K-means: find the best centers of the clustering 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46A13-7D2A-12E1-CA9E-EB7312325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70128"/>
            <a:ext cx="9144000" cy="15341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79849C-3962-930D-A032-C10B544214C3}"/>
              </a:ext>
            </a:extLst>
          </p:cNvPr>
          <p:cNvSpPr txBox="1"/>
          <p:nvPr/>
        </p:nvSpPr>
        <p:spPr>
          <a:xfrm>
            <a:off x="4383786" y="6521822"/>
            <a:ext cx="486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https://en.wikipedia.org/wiki/K-means_clustering</a:t>
            </a:r>
          </a:p>
        </p:txBody>
      </p:sp>
      <p:pic>
        <p:nvPicPr>
          <p:cNvPr id="7" name="Picture 4" descr="undefined">
            <a:extLst>
              <a:ext uri="{FF2B5EF4-FFF2-40B4-BE49-F238E27FC236}">
                <a16:creationId xmlns:a16="http://schemas.microsoft.com/office/drawing/2014/main" id="{06418761-42E7-4113-CAF4-30A4783F3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114" y="2693369"/>
            <a:ext cx="2743886" cy="266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01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9B234-7D12-0F00-7114-F08E9CE00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7DAB79-16A6-A961-8BE1-874D1608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74" y="800100"/>
            <a:ext cx="8229600" cy="1143000"/>
          </a:xfrm>
        </p:spPr>
        <p:txBody>
          <a:bodyPr/>
          <a:lstStyle/>
          <a:p>
            <a:pPr algn="l"/>
            <a:r>
              <a:rPr lang="en-US" altLang="zh-CN" sz="3200" dirty="0"/>
              <a:t>Introduction---Metrics</a:t>
            </a:r>
            <a:endParaRPr lang="sv-SE" sz="320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0E7C87-D941-255E-C45A-5E7DFA06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0"/>
            <a:ext cx="9143999" cy="10668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lt"/>
              </a:rPr>
              <a:t>Question: which is the best hyper parameter K?</a:t>
            </a:r>
          </a:p>
          <a:p>
            <a:r>
              <a:rPr lang="en-US" altLang="zh-CN" sz="2400" dirty="0">
                <a:latin typeface="+mn-lt"/>
              </a:rPr>
              <a:t>Metrics to evaluate the 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38EDE-B007-D20C-9AD9-824D95CD7729}"/>
              </a:ext>
            </a:extLst>
          </p:cNvPr>
          <p:cNvSpPr txBox="1"/>
          <p:nvPr/>
        </p:nvSpPr>
        <p:spPr>
          <a:xfrm>
            <a:off x="0" y="24384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>
                <a:solidFill>
                  <a:srgbClr val="FF0000"/>
                </a:solidFill>
              </a:rPr>
              <a:t>1 Sum of Squared Errors (SSE):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Only consider their own class</a:t>
            </a:r>
            <a:endParaRPr lang="en-US" sz="2400" kern="1200" dirty="0">
              <a:solidFill>
                <a:srgbClr val="FF0000"/>
              </a:solidFill>
            </a:endParaRPr>
          </a:p>
          <a:p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A3699-CCF8-AABB-B766-00E48E38D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17" y="3285028"/>
            <a:ext cx="3756563" cy="129302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493D61A-CD39-BE70-C791-F97C756CB3EC}"/>
              </a:ext>
            </a:extLst>
          </p:cNvPr>
          <p:cNvSpPr/>
          <p:nvPr/>
        </p:nvSpPr>
        <p:spPr>
          <a:xfrm>
            <a:off x="883920" y="5242560"/>
            <a:ext cx="172720" cy="1821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AD79E6-FA96-6A6B-71BD-9BAA93B9D31D}"/>
              </a:ext>
            </a:extLst>
          </p:cNvPr>
          <p:cNvSpPr/>
          <p:nvPr/>
        </p:nvSpPr>
        <p:spPr>
          <a:xfrm>
            <a:off x="2235200" y="4927600"/>
            <a:ext cx="172720" cy="1821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DD86D1-26A5-27A8-B870-2AC59130219E}"/>
              </a:ext>
            </a:extLst>
          </p:cNvPr>
          <p:cNvSpPr/>
          <p:nvPr/>
        </p:nvSpPr>
        <p:spPr>
          <a:xfrm>
            <a:off x="1351280" y="5875784"/>
            <a:ext cx="172720" cy="1821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77454F-7D33-0BE4-B0E8-56E7444289FE}"/>
              </a:ext>
            </a:extLst>
          </p:cNvPr>
          <p:cNvSpPr/>
          <p:nvPr/>
        </p:nvSpPr>
        <p:spPr>
          <a:xfrm>
            <a:off x="5298442" y="5333618"/>
            <a:ext cx="172720" cy="1821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highlight>
                <a:srgbClr val="FFFF00"/>
              </a:highligh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722F32-368D-D7B5-5EF8-A4680E284DBA}"/>
              </a:ext>
            </a:extLst>
          </p:cNvPr>
          <p:cNvSpPr/>
          <p:nvPr/>
        </p:nvSpPr>
        <p:spPr>
          <a:xfrm>
            <a:off x="6649722" y="5018658"/>
            <a:ext cx="172720" cy="1821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highlight>
                <a:srgbClr val="FFFF00"/>
              </a:highligh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E27BB6-CD8E-813A-BCEB-61D39C893C01}"/>
              </a:ext>
            </a:extLst>
          </p:cNvPr>
          <p:cNvSpPr/>
          <p:nvPr/>
        </p:nvSpPr>
        <p:spPr>
          <a:xfrm>
            <a:off x="5765802" y="5966842"/>
            <a:ext cx="172720" cy="1821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highlight>
                <a:srgbClr val="FFFF00"/>
              </a:highligh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46C5F4-5B9D-C436-E641-06C3DA7A777F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056640" y="5018658"/>
            <a:ext cx="1178560" cy="314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C8B714-A1A5-8D86-0B6B-1BF4286F02AC}"/>
              </a:ext>
            </a:extLst>
          </p:cNvPr>
          <p:cNvCxnSpPr>
            <a:stCxn id="8" idx="5"/>
            <a:endCxn id="13" idx="1"/>
          </p:cNvCxnSpPr>
          <p:nvPr/>
        </p:nvCxnSpPr>
        <p:spPr>
          <a:xfrm>
            <a:off x="1031346" y="5398006"/>
            <a:ext cx="345228" cy="504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98A1A1-3A35-EE3C-E106-4576890CD43D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5471162" y="5109716"/>
            <a:ext cx="1178560" cy="314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20DD1F-514B-C4C5-8D0C-00612719B8D1}"/>
              </a:ext>
            </a:extLst>
          </p:cNvPr>
          <p:cNvCxnSpPr>
            <a:cxnSpLocks/>
            <a:stCxn id="14" idx="5"/>
            <a:endCxn id="16" idx="5"/>
          </p:cNvCxnSpPr>
          <p:nvPr/>
        </p:nvCxnSpPr>
        <p:spPr>
          <a:xfrm>
            <a:off x="5445868" y="5489064"/>
            <a:ext cx="467360" cy="6332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D899A4-E1E0-0578-0CCD-EF730816C814}"/>
              </a:ext>
            </a:extLst>
          </p:cNvPr>
          <p:cNvSpPr txBox="1"/>
          <p:nvPr/>
        </p:nvSpPr>
        <p:spPr>
          <a:xfrm>
            <a:off x="1201517" y="5018658"/>
            <a:ext cx="50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3E004F-948E-DA73-0B18-EB8A4FBC2385}"/>
              </a:ext>
            </a:extLst>
          </p:cNvPr>
          <p:cNvSpPr txBox="1"/>
          <p:nvPr/>
        </p:nvSpPr>
        <p:spPr>
          <a:xfrm>
            <a:off x="758389" y="5621010"/>
            <a:ext cx="50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5DA920-1894-3DDC-ECE5-5FC671035FEA}"/>
              </a:ext>
            </a:extLst>
          </p:cNvPr>
          <p:cNvSpPr txBox="1"/>
          <p:nvPr/>
        </p:nvSpPr>
        <p:spPr>
          <a:xfrm>
            <a:off x="5746800" y="4986392"/>
            <a:ext cx="50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E055E8-DDAC-0EE7-5F22-38003778DF32}"/>
              </a:ext>
            </a:extLst>
          </p:cNvPr>
          <p:cNvSpPr txBox="1"/>
          <p:nvPr/>
        </p:nvSpPr>
        <p:spPr>
          <a:xfrm>
            <a:off x="5212080" y="5597510"/>
            <a:ext cx="50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A3AA19-EC35-F9CD-7CF4-6F9A890BB03E}"/>
              </a:ext>
            </a:extLst>
          </p:cNvPr>
          <p:cNvSpPr txBox="1"/>
          <p:nvPr/>
        </p:nvSpPr>
        <p:spPr>
          <a:xfrm>
            <a:off x="500521" y="4925050"/>
            <a:ext cx="50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4DB7F0-EBD0-0177-9DD7-60F5358A6DCE}"/>
              </a:ext>
            </a:extLst>
          </p:cNvPr>
          <p:cNvSpPr txBox="1"/>
          <p:nvPr/>
        </p:nvSpPr>
        <p:spPr>
          <a:xfrm>
            <a:off x="4920124" y="5039459"/>
            <a:ext cx="50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C10B5E-37A2-4B96-CBC6-EC5DA5DE4E6A}"/>
              </a:ext>
            </a:extLst>
          </p:cNvPr>
          <p:cNvSpPr txBox="1"/>
          <p:nvPr/>
        </p:nvSpPr>
        <p:spPr>
          <a:xfrm>
            <a:off x="2321560" y="6329680"/>
            <a:ext cx="477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SSE = D1+D2+D3+D4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FF11BB-FA21-5AD5-A5BB-D762DAB6A737}"/>
              </a:ext>
            </a:extLst>
          </p:cNvPr>
          <p:cNvSpPr txBox="1"/>
          <p:nvPr/>
        </p:nvSpPr>
        <p:spPr>
          <a:xfrm>
            <a:off x="6624324" y="6510402"/>
            <a:ext cx="270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smaller, the better!</a:t>
            </a:r>
          </a:p>
        </p:txBody>
      </p:sp>
    </p:spTree>
    <p:extLst>
      <p:ext uri="{BB962C8B-B14F-4D97-AF65-F5344CB8AC3E}">
        <p14:creationId xmlns:p14="http://schemas.microsoft.com/office/powerpoint/2010/main" val="396405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31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2319D-5B44-3B8D-B875-8C9EA2DA3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DC43E4A-E4CB-A372-2C59-99D6B787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74" y="800100"/>
            <a:ext cx="8229600" cy="1143000"/>
          </a:xfrm>
        </p:spPr>
        <p:txBody>
          <a:bodyPr/>
          <a:lstStyle/>
          <a:p>
            <a:pPr algn="l"/>
            <a:r>
              <a:rPr lang="en-US" altLang="zh-CN" sz="3200" dirty="0"/>
              <a:t>Introduction---Metrics</a:t>
            </a:r>
            <a:endParaRPr lang="sv-SE" sz="320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EE7BA9D-33FA-C86F-C76C-3A72F1E2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0"/>
            <a:ext cx="9143999" cy="10668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lt"/>
              </a:rPr>
              <a:t>Question: which is the best hyper parameter K?</a:t>
            </a:r>
          </a:p>
          <a:p>
            <a:r>
              <a:rPr lang="en-US" altLang="zh-CN" sz="2400" dirty="0">
                <a:latin typeface="+mn-lt"/>
              </a:rPr>
              <a:t>Metrics to evaluate the 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F393A-9C72-8B7C-5F65-3F62DBC5095B}"/>
              </a:ext>
            </a:extLst>
          </p:cNvPr>
          <p:cNvSpPr txBox="1"/>
          <p:nvPr/>
        </p:nvSpPr>
        <p:spPr>
          <a:xfrm>
            <a:off x="0" y="24384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 </a:t>
            </a:r>
            <a:r>
              <a:rPr lang="en-US" sz="2400" dirty="0" err="1">
                <a:solidFill>
                  <a:srgbClr val="FF0000"/>
                </a:solidFill>
              </a:rPr>
              <a:t>Calinski-Harabasz</a:t>
            </a:r>
            <a:r>
              <a:rPr lang="en-US" sz="2400" dirty="0">
                <a:solidFill>
                  <a:srgbClr val="FF0000"/>
                </a:solidFill>
              </a:rPr>
              <a:t> (CH):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Consider both their own class and different class </a:t>
            </a:r>
            <a:endParaRPr lang="en-US" sz="2400" kern="1200" dirty="0">
              <a:solidFill>
                <a:srgbClr val="FF0000"/>
              </a:solidFill>
            </a:endParaRPr>
          </a:p>
          <a:p>
            <a:endParaRPr lang="sv-S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C2385F-D2C3-CD26-ED63-D19D2CD1E632}"/>
              </a:ext>
            </a:extLst>
          </p:cNvPr>
          <p:cNvSpPr/>
          <p:nvPr/>
        </p:nvSpPr>
        <p:spPr>
          <a:xfrm>
            <a:off x="883920" y="5242560"/>
            <a:ext cx="172720" cy="1821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5BC7B0-D7BA-25A0-3369-C119DDDAFC1F}"/>
              </a:ext>
            </a:extLst>
          </p:cNvPr>
          <p:cNvSpPr/>
          <p:nvPr/>
        </p:nvSpPr>
        <p:spPr>
          <a:xfrm>
            <a:off x="2235200" y="4927600"/>
            <a:ext cx="172720" cy="1821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1B15AF-FB52-D806-1C1A-314239CB45AA}"/>
              </a:ext>
            </a:extLst>
          </p:cNvPr>
          <p:cNvSpPr/>
          <p:nvPr/>
        </p:nvSpPr>
        <p:spPr>
          <a:xfrm>
            <a:off x="1351280" y="5875784"/>
            <a:ext cx="172720" cy="1821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78DC82-88D0-A172-0575-FB266433B0C1}"/>
              </a:ext>
            </a:extLst>
          </p:cNvPr>
          <p:cNvSpPr/>
          <p:nvPr/>
        </p:nvSpPr>
        <p:spPr>
          <a:xfrm>
            <a:off x="5298442" y="5333618"/>
            <a:ext cx="172720" cy="1821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highlight>
                <a:srgbClr val="FFFF00"/>
              </a:highligh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3464D6-2C43-955C-1920-047205297965}"/>
              </a:ext>
            </a:extLst>
          </p:cNvPr>
          <p:cNvSpPr/>
          <p:nvPr/>
        </p:nvSpPr>
        <p:spPr>
          <a:xfrm>
            <a:off x="6649722" y="5018658"/>
            <a:ext cx="172720" cy="1821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highlight>
                <a:srgbClr val="FFFF00"/>
              </a:highligh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9C5363-7E2E-6AC2-F4A1-ECEE70F32D5C}"/>
              </a:ext>
            </a:extLst>
          </p:cNvPr>
          <p:cNvSpPr/>
          <p:nvPr/>
        </p:nvSpPr>
        <p:spPr>
          <a:xfrm>
            <a:off x="5765802" y="5966842"/>
            <a:ext cx="172720" cy="1821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highlight>
                <a:srgbClr val="FFFF00"/>
              </a:highligh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F81231-672B-914F-EFFA-E44AAFDB03A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056640" y="5018658"/>
            <a:ext cx="1178560" cy="314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5ABE6D-CC9D-B023-3967-47B028D37806}"/>
              </a:ext>
            </a:extLst>
          </p:cNvPr>
          <p:cNvCxnSpPr>
            <a:stCxn id="8" idx="5"/>
            <a:endCxn id="13" idx="1"/>
          </p:cNvCxnSpPr>
          <p:nvPr/>
        </p:nvCxnSpPr>
        <p:spPr>
          <a:xfrm>
            <a:off x="1031346" y="5398006"/>
            <a:ext cx="345228" cy="504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CB59DD-8086-D2EF-1986-3BD3DCA17FBF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5471162" y="5109716"/>
            <a:ext cx="1178560" cy="314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51960F-E895-5DAC-0E38-D51DEB7B0A4B}"/>
              </a:ext>
            </a:extLst>
          </p:cNvPr>
          <p:cNvCxnSpPr>
            <a:cxnSpLocks/>
            <a:stCxn id="14" idx="5"/>
            <a:endCxn id="16" idx="5"/>
          </p:cNvCxnSpPr>
          <p:nvPr/>
        </p:nvCxnSpPr>
        <p:spPr>
          <a:xfrm>
            <a:off x="5445868" y="5489064"/>
            <a:ext cx="467360" cy="6332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47A0E4-227A-1F0F-51EB-537DE1D2AFE7}"/>
              </a:ext>
            </a:extLst>
          </p:cNvPr>
          <p:cNvSpPr txBox="1"/>
          <p:nvPr/>
        </p:nvSpPr>
        <p:spPr>
          <a:xfrm>
            <a:off x="1201517" y="5018658"/>
            <a:ext cx="50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C08DC6-B923-ACF0-C38F-02AFFEF966F8}"/>
              </a:ext>
            </a:extLst>
          </p:cNvPr>
          <p:cNvSpPr txBox="1"/>
          <p:nvPr/>
        </p:nvSpPr>
        <p:spPr>
          <a:xfrm>
            <a:off x="758389" y="5621010"/>
            <a:ext cx="50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2ACC0B-5387-B011-3738-7D3F7F5FC3E8}"/>
              </a:ext>
            </a:extLst>
          </p:cNvPr>
          <p:cNvSpPr txBox="1"/>
          <p:nvPr/>
        </p:nvSpPr>
        <p:spPr>
          <a:xfrm>
            <a:off x="5746800" y="4986392"/>
            <a:ext cx="50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A459C-9E42-8089-5CDD-5CB939433C48}"/>
              </a:ext>
            </a:extLst>
          </p:cNvPr>
          <p:cNvSpPr txBox="1"/>
          <p:nvPr/>
        </p:nvSpPr>
        <p:spPr>
          <a:xfrm>
            <a:off x="5212080" y="5597510"/>
            <a:ext cx="50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929808-AFC8-0763-56DF-B48955C18B3A}"/>
              </a:ext>
            </a:extLst>
          </p:cNvPr>
          <p:cNvSpPr txBox="1"/>
          <p:nvPr/>
        </p:nvSpPr>
        <p:spPr>
          <a:xfrm>
            <a:off x="500521" y="4925050"/>
            <a:ext cx="50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36329C-C546-76A4-B1F7-1824CC89B581}"/>
              </a:ext>
            </a:extLst>
          </p:cNvPr>
          <p:cNvSpPr txBox="1"/>
          <p:nvPr/>
        </p:nvSpPr>
        <p:spPr>
          <a:xfrm>
            <a:off x="4920124" y="5039459"/>
            <a:ext cx="50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0B5B82-5757-58EC-0E79-54805F4E552E}"/>
              </a:ext>
            </a:extLst>
          </p:cNvPr>
          <p:cNvSpPr txBox="1"/>
          <p:nvPr/>
        </p:nvSpPr>
        <p:spPr>
          <a:xfrm>
            <a:off x="2321560" y="6329680"/>
            <a:ext cx="477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WSS = D1+D2+D3+D4            BSS=DD1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12051-7E7F-85E8-9E3B-900BF91C2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3144773"/>
            <a:ext cx="2752725" cy="12382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37F957-76B1-7440-5D07-A33C0EE263D4}"/>
              </a:ext>
            </a:extLst>
          </p:cNvPr>
          <p:cNvCxnSpPr>
            <a:stCxn id="8" idx="5"/>
            <a:endCxn id="14" idx="3"/>
          </p:cNvCxnSpPr>
          <p:nvPr/>
        </p:nvCxnSpPr>
        <p:spPr>
          <a:xfrm>
            <a:off x="1031346" y="5398006"/>
            <a:ext cx="4292390" cy="9105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E31350-C18A-7BE7-961B-E3E96FA53249}"/>
              </a:ext>
            </a:extLst>
          </p:cNvPr>
          <p:cNvSpPr txBox="1"/>
          <p:nvPr/>
        </p:nvSpPr>
        <p:spPr>
          <a:xfrm>
            <a:off x="3518088" y="5089495"/>
            <a:ext cx="87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DD1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E3A150-8ECA-D68B-891D-B63C259CE90E}"/>
              </a:ext>
            </a:extLst>
          </p:cNvPr>
          <p:cNvSpPr txBox="1"/>
          <p:nvPr/>
        </p:nvSpPr>
        <p:spPr>
          <a:xfrm>
            <a:off x="6624324" y="6510402"/>
            <a:ext cx="270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larger, the better!</a:t>
            </a:r>
          </a:p>
        </p:txBody>
      </p:sp>
    </p:spTree>
    <p:extLst>
      <p:ext uri="{BB962C8B-B14F-4D97-AF65-F5344CB8AC3E}">
        <p14:creationId xmlns:p14="http://schemas.microsoft.com/office/powerpoint/2010/main" val="35632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31" grpId="0"/>
      <p:bldP spid="35" grpId="0"/>
      <p:bldP spid="36" grpId="0"/>
      <p:bldP spid="37" grpId="0"/>
      <p:bldP spid="38" grpId="0"/>
      <p:bldP spid="39" grpId="0"/>
      <p:bldP spid="4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4B284-F7E7-D73E-1FF6-AB0FEFE99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134438-4E93-90BD-0929-B65CBCC3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74" y="800100"/>
            <a:ext cx="8229600" cy="1143000"/>
          </a:xfrm>
        </p:spPr>
        <p:txBody>
          <a:bodyPr/>
          <a:lstStyle/>
          <a:p>
            <a:pPr algn="l"/>
            <a:r>
              <a:rPr lang="en-US" altLang="zh-CN" sz="3200" dirty="0"/>
              <a:t>Introduction---Metrics</a:t>
            </a:r>
            <a:endParaRPr lang="sv-SE" sz="320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787BEC1-E7EC-F2BA-E369-609D83CB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29727"/>
            <a:ext cx="9143999" cy="10668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lt"/>
              </a:rPr>
              <a:t>Question: which is the best hyper parameter K?</a:t>
            </a:r>
          </a:p>
          <a:p>
            <a:r>
              <a:rPr lang="en-US" altLang="zh-CN" sz="2400" dirty="0">
                <a:latin typeface="+mn-lt"/>
              </a:rPr>
              <a:t>Metrics to evaluate the 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25E44-0D00-6464-D5C1-3710D53A232A}"/>
              </a:ext>
            </a:extLst>
          </p:cNvPr>
          <p:cNvSpPr txBox="1"/>
          <p:nvPr/>
        </p:nvSpPr>
        <p:spPr>
          <a:xfrm>
            <a:off x="1" y="2142587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 Silhouette Score(SS)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Consider both their own class and different class </a:t>
            </a:r>
            <a:endParaRPr lang="en-US" sz="2400" kern="1200" dirty="0">
              <a:solidFill>
                <a:srgbClr val="FF0000"/>
              </a:solidFill>
            </a:endParaRPr>
          </a:p>
          <a:p>
            <a:endParaRPr lang="sv-S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68DBAE-AC5C-AB20-FD39-E9BFEB05BCB9}"/>
              </a:ext>
            </a:extLst>
          </p:cNvPr>
          <p:cNvSpPr/>
          <p:nvPr/>
        </p:nvSpPr>
        <p:spPr>
          <a:xfrm>
            <a:off x="2733737" y="5242560"/>
            <a:ext cx="172720" cy="1821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66E782-4056-0210-1D5F-A652AF3D77AC}"/>
              </a:ext>
            </a:extLst>
          </p:cNvPr>
          <p:cNvSpPr/>
          <p:nvPr/>
        </p:nvSpPr>
        <p:spPr>
          <a:xfrm>
            <a:off x="4085017" y="4927600"/>
            <a:ext cx="172720" cy="1821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D6963A-9BB0-01D0-B34D-B67A0ADBA868}"/>
              </a:ext>
            </a:extLst>
          </p:cNvPr>
          <p:cNvSpPr/>
          <p:nvPr/>
        </p:nvSpPr>
        <p:spPr>
          <a:xfrm>
            <a:off x="3221597" y="5880708"/>
            <a:ext cx="172720" cy="1821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D50077-FA34-EE71-B93D-7E683ABB237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906457" y="5018658"/>
            <a:ext cx="1178560" cy="314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39CC1D-FE2C-084B-BE52-D5F252C461C6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3369023" y="5083046"/>
            <a:ext cx="741288" cy="824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281F203-CF7D-34E7-60E5-94EFD419506A}"/>
              </a:ext>
            </a:extLst>
          </p:cNvPr>
          <p:cNvSpPr txBox="1"/>
          <p:nvPr/>
        </p:nvSpPr>
        <p:spPr>
          <a:xfrm>
            <a:off x="3114737" y="4900930"/>
            <a:ext cx="50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6EEA28-5CAE-CD5E-1DE2-5E8B543B2EAA}"/>
              </a:ext>
            </a:extLst>
          </p:cNvPr>
          <p:cNvSpPr txBox="1"/>
          <p:nvPr/>
        </p:nvSpPr>
        <p:spPr>
          <a:xfrm>
            <a:off x="3648279" y="5479415"/>
            <a:ext cx="50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708C88-9B6F-1843-2F27-109AE514D825}"/>
              </a:ext>
            </a:extLst>
          </p:cNvPr>
          <p:cNvSpPr txBox="1"/>
          <p:nvPr/>
        </p:nvSpPr>
        <p:spPr>
          <a:xfrm>
            <a:off x="2350338" y="4925050"/>
            <a:ext cx="50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1AF56E-5154-4EFA-465F-64FF25DB28FD}"/>
              </a:ext>
            </a:extLst>
          </p:cNvPr>
          <p:cNvSpPr txBox="1"/>
          <p:nvPr/>
        </p:nvSpPr>
        <p:spPr>
          <a:xfrm>
            <a:off x="2226966" y="6276900"/>
            <a:ext cx="541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a(i)=(D1+D2)/2                   </a:t>
            </a:r>
          </a:p>
          <a:p>
            <a:r>
              <a:rPr lang="sv-SE" dirty="0"/>
              <a:t>b(i)=D2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A212E-9B08-45DB-F2B0-90260F429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" y="2864041"/>
            <a:ext cx="22479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B239-7C62-135D-B440-961567D24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457" y="2844167"/>
            <a:ext cx="1838325" cy="866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481431-5AC1-F0B3-AD87-484B105A0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74" y="3607418"/>
            <a:ext cx="7656613" cy="119825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6D4DDB7-F12E-C8F6-A1D7-3D9B1461D257}"/>
              </a:ext>
            </a:extLst>
          </p:cNvPr>
          <p:cNvSpPr txBox="1"/>
          <p:nvPr/>
        </p:nvSpPr>
        <p:spPr>
          <a:xfrm>
            <a:off x="4238629" y="4759502"/>
            <a:ext cx="50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916EB9-FB3C-2910-DC46-DF15DE02B0AD}"/>
              </a:ext>
            </a:extLst>
          </p:cNvPr>
          <p:cNvSpPr txBox="1"/>
          <p:nvPr/>
        </p:nvSpPr>
        <p:spPr>
          <a:xfrm>
            <a:off x="6624324" y="6510402"/>
            <a:ext cx="270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smaller, the better!</a:t>
            </a:r>
          </a:p>
        </p:txBody>
      </p:sp>
    </p:spTree>
    <p:extLst>
      <p:ext uri="{BB962C8B-B14F-4D97-AF65-F5344CB8AC3E}">
        <p14:creationId xmlns:p14="http://schemas.microsoft.com/office/powerpoint/2010/main" val="260709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 animBg="1"/>
      <p:bldP spid="13" grpId="0" animBg="1"/>
      <p:bldP spid="31" grpId="0"/>
      <p:bldP spid="35" grpId="0"/>
      <p:bldP spid="38" grpId="0"/>
      <p:bldP spid="40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AE6E5-6FED-C656-3E29-324E42E81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21E017-FE5B-6961-1874-AA452260B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24" y="1620017"/>
            <a:ext cx="8913749" cy="1628041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62FEF9B3-3395-2A4B-5088-568C592A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74" y="800100"/>
            <a:ext cx="8229600" cy="1143000"/>
          </a:xfrm>
        </p:spPr>
        <p:txBody>
          <a:bodyPr/>
          <a:lstStyle/>
          <a:p>
            <a:pPr algn="l"/>
            <a:r>
              <a:rPr lang="en-US" altLang="zh-CN" sz="3200" dirty="0">
                <a:latin typeface="+mn-lt"/>
              </a:rPr>
              <a:t>Lab4 description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8D68701-4F04-88AA-589B-8CA44CC19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0"/>
            <a:ext cx="9143999" cy="562864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+mn-lt"/>
              </a:rPr>
              <a:t>Dataset: MSN from different health care company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EEB175-0FAC-0EDE-9F1B-AC273B4C01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418" b="33208"/>
          <a:stretch/>
        </p:blipFill>
        <p:spPr>
          <a:xfrm>
            <a:off x="1588356" y="3628089"/>
            <a:ext cx="7555643" cy="2992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0BDFA7-F636-4EA6-71F6-261BEEC9F36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550" r="8954"/>
          <a:stretch/>
        </p:blipFill>
        <p:spPr>
          <a:xfrm>
            <a:off x="0" y="4462988"/>
            <a:ext cx="1588356" cy="34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7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resentation (Swe)">
  <a:themeElements>
    <a:clrScheme name="HH-mal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4985"/>
      </a:accent1>
      <a:accent2>
        <a:srgbClr val="22BBEA"/>
      </a:accent2>
      <a:accent3>
        <a:srgbClr val="006DB0"/>
      </a:accent3>
      <a:accent4>
        <a:srgbClr val="96C0E3"/>
      </a:accent4>
      <a:accent5>
        <a:srgbClr val="B81218"/>
      </a:accent5>
      <a:accent6>
        <a:srgbClr val="B0CC3B"/>
      </a:accent6>
      <a:hlink>
        <a:srgbClr val="0000FF"/>
      </a:hlink>
      <a:folHlink>
        <a:srgbClr val="800080"/>
      </a:folHlink>
    </a:clrScheme>
    <a:fontScheme name="HH-PPT">
      <a:majorFont>
        <a:latin typeface="Gill Sans Std"/>
        <a:ea typeface=""/>
        <a:cs typeface=""/>
      </a:majorFont>
      <a:minorFont>
        <a:latin typeface="Gill Sans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H - svensk 2013-12-04.potx" id="{001A8680-00FF-4AD6-ABDA-3EC2054A1F6C}" vid="{A62BDBF4-B045-4024-9AD6-BEED8EF1AB56}"/>
    </a:ext>
  </a:extLst>
</a:theme>
</file>

<file path=ppt/theme/theme3.xml><?xml version="1.0" encoding="utf-8"?>
<a:theme xmlns:a="http://schemas.openxmlformats.org/drawingml/2006/main" name="HH_Tema 2013-11-21">
  <a:themeElements>
    <a:clrScheme name="HH-mal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4985"/>
      </a:accent1>
      <a:accent2>
        <a:srgbClr val="22BBEA"/>
      </a:accent2>
      <a:accent3>
        <a:srgbClr val="006DB0"/>
      </a:accent3>
      <a:accent4>
        <a:srgbClr val="96C0E3"/>
      </a:accent4>
      <a:accent5>
        <a:srgbClr val="B81218"/>
      </a:accent5>
      <a:accent6>
        <a:srgbClr val="B0CC3B"/>
      </a:accent6>
      <a:hlink>
        <a:srgbClr val="0000FF"/>
      </a:hlink>
      <a:folHlink>
        <a:srgbClr val="800080"/>
      </a:folHlink>
    </a:clrScheme>
    <a:fontScheme name="HH-PPT">
      <a:majorFont>
        <a:latin typeface="Gill Sans Std"/>
        <a:ea typeface=""/>
        <a:cs typeface=""/>
      </a:majorFont>
      <a:minorFont>
        <a:latin typeface="Gill Sans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H - svensk 2013-12-04.potx" id="{001A8680-00FF-4AD6-ABDA-3EC2054A1F6C}" vid="{A62BDBF4-B045-4024-9AD6-BEED8EF1AB56}"/>
    </a:ext>
  </a:extLst>
</a:theme>
</file>

<file path=ppt/theme/theme4.xml><?xml version="1.0" encoding="utf-8"?>
<a:theme xmlns:a="http://schemas.openxmlformats.org/drawingml/2006/main" name="1_HH_Tema 2013-11-21">
  <a:themeElements>
    <a:clrScheme name="HH-mal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4985"/>
      </a:accent1>
      <a:accent2>
        <a:srgbClr val="22BBEA"/>
      </a:accent2>
      <a:accent3>
        <a:srgbClr val="006DB0"/>
      </a:accent3>
      <a:accent4>
        <a:srgbClr val="96C0E3"/>
      </a:accent4>
      <a:accent5>
        <a:srgbClr val="B81218"/>
      </a:accent5>
      <a:accent6>
        <a:srgbClr val="B0CC3B"/>
      </a:accent6>
      <a:hlink>
        <a:srgbClr val="0000FF"/>
      </a:hlink>
      <a:folHlink>
        <a:srgbClr val="800080"/>
      </a:folHlink>
    </a:clrScheme>
    <a:fontScheme name="HH-PPT">
      <a:majorFont>
        <a:latin typeface="Gill Sans Std"/>
        <a:ea typeface=""/>
        <a:cs typeface=""/>
      </a:majorFont>
      <a:minorFont>
        <a:latin typeface="Gill Sans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H - svensk 2013-12-04.potx" id="{001A8680-00FF-4AD6-ABDA-3EC2054A1F6C}" vid="{A62BDBF4-B045-4024-9AD6-BEED8EF1AB56}"/>
    </a:ext>
  </a:extLst>
</a:theme>
</file>

<file path=ppt/theme/theme5.xml><?xml version="1.0" encoding="utf-8"?>
<a:theme xmlns:a="http://schemas.openxmlformats.org/drawingml/2006/main" name="Presentation">
  <a:themeElements>
    <a:clrScheme name="HH-mal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4985"/>
      </a:accent1>
      <a:accent2>
        <a:srgbClr val="22BBEA"/>
      </a:accent2>
      <a:accent3>
        <a:srgbClr val="006DB0"/>
      </a:accent3>
      <a:accent4>
        <a:srgbClr val="96C0E3"/>
      </a:accent4>
      <a:accent5>
        <a:srgbClr val="B81218"/>
      </a:accent5>
      <a:accent6>
        <a:srgbClr val="B0CC3B"/>
      </a:accent6>
      <a:hlink>
        <a:srgbClr val="0000FF"/>
      </a:hlink>
      <a:folHlink>
        <a:srgbClr val="800080"/>
      </a:folHlink>
    </a:clrScheme>
    <a:fontScheme name="HH-PPT">
      <a:majorFont>
        <a:latin typeface="Gill Sans Std"/>
        <a:ea typeface=""/>
        <a:cs typeface=""/>
      </a:majorFont>
      <a:minorFont>
        <a:latin typeface="Gill Sans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H - svensk 2013-12-04.potx" id="{001A8680-00FF-4AD6-ABDA-3EC2054A1F6C}" vid="{A62BDBF4-B045-4024-9AD6-BEED8EF1AB56}"/>
    </a:ext>
  </a:extLst>
</a:theme>
</file>

<file path=ppt/theme/theme6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16133</TotalTime>
  <Words>1642</Words>
  <Application>Microsoft Office PowerPoint</Application>
  <PresentationFormat>On-screen Show (4:3)</PresentationFormat>
  <Paragraphs>182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 Unicode MS</vt:lpstr>
      <vt:lpstr>Gill Sans</vt:lpstr>
      <vt:lpstr>Gill Sans Std</vt:lpstr>
      <vt:lpstr>Gill Sans Std Light</vt:lpstr>
      <vt:lpstr>Arial</vt:lpstr>
      <vt:lpstr>Calibri</vt:lpstr>
      <vt:lpstr>Wingdings</vt:lpstr>
      <vt:lpstr>Office-tema</vt:lpstr>
      <vt:lpstr>Presentation (Swe)</vt:lpstr>
      <vt:lpstr>HH_Tema 2013-11-21</vt:lpstr>
      <vt:lpstr>1_HH_Tema 2013-11-21</vt:lpstr>
      <vt:lpstr>Presentation</vt:lpstr>
      <vt:lpstr>Lab 4  Clustering  </vt:lpstr>
      <vt:lpstr>Outline</vt:lpstr>
      <vt:lpstr>Introduction---Clustering</vt:lpstr>
      <vt:lpstr>Introduction---Clustering</vt:lpstr>
      <vt:lpstr>Introduction--Kmeans</vt:lpstr>
      <vt:lpstr>Introduction---Metrics</vt:lpstr>
      <vt:lpstr>Introduction---Metrics</vt:lpstr>
      <vt:lpstr>Introduction---Metrics</vt:lpstr>
      <vt:lpstr>Lab4 description</vt:lpstr>
      <vt:lpstr>Lab4 description</vt:lpstr>
      <vt:lpstr>Lab4 description</vt:lpstr>
      <vt:lpstr>Lab4 description</vt:lpstr>
      <vt:lpstr>Result analysis</vt:lpstr>
      <vt:lpstr>Result analysis</vt:lpstr>
      <vt:lpstr>Result analysis</vt:lpstr>
      <vt:lpstr>Result analysis</vt:lpstr>
      <vt:lpstr>Result analysis</vt:lpstr>
      <vt:lpstr>Task description</vt:lpstr>
      <vt:lpstr>Submission requirement</vt:lpstr>
      <vt:lpstr> Thank you!  </vt:lpstr>
    </vt:vector>
  </TitlesOfParts>
  <Company>hstd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Dan Bergmark</dc:creator>
  <cp:lastModifiedBy>Guojun Liang</cp:lastModifiedBy>
  <cp:revision>747</cp:revision>
  <cp:lastPrinted>2019-04-09T12:34:33Z</cp:lastPrinted>
  <dcterms:created xsi:type="dcterms:W3CDTF">2013-11-14T07:54:20Z</dcterms:created>
  <dcterms:modified xsi:type="dcterms:W3CDTF">2025-02-21T17:59:05Z</dcterms:modified>
</cp:coreProperties>
</file>