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7" r:id="rId9"/>
    <p:sldId id="262" r:id="rId10"/>
    <p:sldId id="268" r:id="rId11"/>
    <p:sldId id="263" r:id="rId12"/>
    <p:sldId id="269" r:id="rId13"/>
    <p:sldId id="266" r:id="rId14"/>
    <p:sldId id="264" r:id="rId15"/>
    <p:sldId id="270" r:id="rId16"/>
    <p:sldId id="273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61987-05CC-4770-B9FD-F8DD9934BAF3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6B3F2-2161-47C4-927C-B7D2DC0BBD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39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7977-67EC-4D45-BCD0-52A796507765}" type="datetime1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_________________________________________________________________________________________________________________________________________    Victor LE GALL - Projet Paris Sportifs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4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621F-5F3F-4549-8554-3A87C58A1A12}" type="datetime1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_________________________________________________________________________________________________________________________________________    Victor LE GALL - Projet Paris Sportifs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6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1A75-8865-4B91-BFB4-BD127C785289}" type="datetime1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_________________________________________________________________________________________________________________________________________    Victor LE GALL - Projet Paris Sportifs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2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8DB0-8AF0-46DF-9152-4013587B7309}" type="datetime1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_________________________________________________________________________________________________________________________________________    Victor LE GALL - Projet Paris Sportifs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62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3BF3-A3A2-4807-B63B-3E17379BCD32}" type="datetime1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_________________________________________________________________________________________________________________________________________    Victor LE GALL - Projet Paris Sportifs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71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8CE3-7ADE-41D6-8869-FA20E1C09439}" type="datetime1">
              <a:rPr lang="fr-FR" smtClean="0"/>
              <a:t>01/03/2022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_________________________________________________________________________________________________________________________________________    Victor LE GALL - Projet Paris Sportifs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66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7093-F83B-4372-A04F-069F3FCE3C0F}" type="datetime1">
              <a:rPr lang="fr-FR" smtClean="0"/>
              <a:t>01/03/2022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_________________________________________________________________________________________________________________________________________    Victor LE GALL - Projet Paris Sportifs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3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0C18-4A8A-4EE8-8BB3-B8F43C546724}" type="datetime1">
              <a:rPr lang="fr-FR" smtClean="0"/>
              <a:t>01/03/2022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_________________________________________________________________________________________________________________________________________    Victor LE GALL - Projet Paris Sportifs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1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4D67-A771-4E97-B3B7-EE121C5C0797}" type="datetime1">
              <a:rPr lang="fr-FR" smtClean="0"/>
              <a:t>01/03/2022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_________________________________________________________________________________________________________________________________________    Victor LE GALL - Projet Paris Sportifs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8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B46D-6BB0-4A30-8EE5-967C6BAF9FF2}" type="datetime1">
              <a:rPr lang="fr-FR" smtClean="0"/>
              <a:t>01/03/2022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_________________________________________________________________________________________________________________________________________    Victor LE GALL - Projet Paris Sportifs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0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73EA-52AC-450F-A990-765E9CD9EB7F}" type="datetime1">
              <a:rPr lang="fr-FR" smtClean="0"/>
              <a:t>01/03/2022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_________________________________________________________________________________________________________________________________________    Victor LE GALL - Projet Paris Sportifs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78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60C93-4AFC-4961-9014-8B552DF4190C}" type="datetime1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_________________________________________________________________________________________________________________________________________    Victor LE GALL - Projet Paris Sportifs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F0C7-2528-4FE9-A024-D9C67A19D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97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EB52E7-17D6-4731-A93F-25F8458C5F8D}"/>
              </a:ext>
            </a:extLst>
          </p:cNvPr>
          <p:cNvSpPr txBox="1">
            <a:spLocks/>
          </p:cNvSpPr>
          <p:nvPr/>
        </p:nvSpPr>
        <p:spPr>
          <a:xfrm>
            <a:off x="6029587" y="1557154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E659B"/>
                </a:solidFill>
              </a:rPr>
              <a:t>Tennis &amp; Football</a:t>
            </a:r>
          </a:p>
          <a:p>
            <a:r>
              <a:rPr lang="en-US" dirty="0">
                <a:solidFill>
                  <a:srgbClr val="0E659B"/>
                </a:solidFill>
              </a:rPr>
              <a:t>Paris </a:t>
            </a:r>
            <a:r>
              <a:rPr lang="en-US" dirty="0" err="1">
                <a:solidFill>
                  <a:srgbClr val="0E659B"/>
                </a:solidFill>
              </a:rPr>
              <a:t>sportifs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46FBE7D-635E-49AE-A5B3-30DBDFB3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56" y="1037060"/>
            <a:ext cx="4794861" cy="4351338"/>
          </a:xfrm>
          <a:prstGeom prst="rect">
            <a:avLst/>
          </a:prstGeom>
          <a:noFill/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E883D48-E834-4876-B0A6-0CA077AF53C3}"/>
              </a:ext>
            </a:extLst>
          </p:cNvPr>
          <p:cNvSpPr txBox="1">
            <a:spLocks/>
          </p:cNvSpPr>
          <p:nvPr/>
        </p:nvSpPr>
        <p:spPr>
          <a:xfrm>
            <a:off x="6029587" y="3330428"/>
            <a:ext cx="5181600" cy="20579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Victor LE GALL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28/02/2022</a:t>
            </a:r>
          </a:p>
        </p:txBody>
      </p:sp>
    </p:spTree>
    <p:extLst>
      <p:ext uri="{BB962C8B-B14F-4D97-AF65-F5344CB8AC3E}">
        <p14:creationId xmlns:p14="http://schemas.microsoft.com/office/powerpoint/2010/main" val="235937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/>
          <a:lstStyle/>
          <a:p>
            <a:r>
              <a:rPr lang="fr-FR" dirty="0">
                <a:latin typeface="Bahnschrift Light" panose="020B0502040204020203" pitchFamily="34" charset="0"/>
              </a:rPr>
              <a:t>Dashboard 2 - Tennis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391E254-A934-45F6-ADBA-47F637157BCC}"/>
              </a:ext>
            </a:extLst>
          </p:cNvPr>
          <p:cNvGrpSpPr/>
          <p:nvPr/>
        </p:nvGrpSpPr>
        <p:grpSpPr>
          <a:xfrm>
            <a:off x="755650" y="1492990"/>
            <a:ext cx="7239829" cy="4579552"/>
            <a:chOff x="41815" y="1410187"/>
            <a:chExt cx="7898782" cy="51190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709AE6F-231B-4C32-ADAA-1B61004C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028" y="1410187"/>
              <a:ext cx="7424257" cy="1150933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E335913-2E30-4C76-A18A-FA369A4BB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72" y="2657337"/>
              <a:ext cx="7226130" cy="193144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7170EB7-70F0-4C19-82EE-7059CABCD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15" y="4523904"/>
              <a:ext cx="7898782" cy="2005311"/>
            </a:xfrm>
            <a:prstGeom prst="rect">
              <a:avLst/>
            </a:prstGeom>
          </p:spPr>
        </p:pic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470698-EE01-477D-832D-E70B5F8D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10</a:t>
            </a:fld>
            <a:endParaRPr lang="fr-FR"/>
          </a:p>
        </p:txBody>
      </p:sp>
      <p:sp>
        <p:nvSpPr>
          <p:cNvPr id="9" name="Espace réservé du pied de page 7">
            <a:extLst>
              <a:ext uri="{FF2B5EF4-FFF2-40B4-BE49-F238E27FC236}">
                <a16:creationId xmlns:a16="http://schemas.microsoft.com/office/drawing/2014/main" id="{3A4F82FC-4EC6-497C-86F9-E4B59D5B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11" name="Espace réservé du pied de page 7">
            <a:extLst>
              <a:ext uri="{FF2B5EF4-FFF2-40B4-BE49-F238E27FC236}">
                <a16:creationId xmlns:a16="http://schemas.microsoft.com/office/drawing/2014/main" id="{6592C309-8DE7-40CD-A307-57476A48B43F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76F406-E9A6-497C-ACFE-A6478607017E}"/>
              </a:ext>
            </a:extLst>
          </p:cNvPr>
          <p:cNvSpPr txBox="1">
            <a:spLocks/>
          </p:cNvSpPr>
          <p:nvPr/>
        </p:nvSpPr>
        <p:spPr>
          <a:xfrm>
            <a:off x="7995479" y="1480934"/>
            <a:ext cx="419519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>
                <a:latin typeface="Bahnschrift Light" panose="020B0502040204020203" pitchFamily="34" charset="0"/>
              </a:rPr>
              <a:t>Section 1 : Filtres/Options</a:t>
            </a:r>
          </a:p>
          <a:p>
            <a:pPr lvl="1"/>
            <a:endParaRPr lang="en-US" sz="1800" dirty="0">
              <a:latin typeface="Bahnschrift Light" panose="020B0502040204020203" pitchFamily="34" charset="0"/>
            </a:endParaRPr>
          </a:p>
          <a:p>
            <a:pPr lvl="1"/>
            <a:endParaRPr lang="en-US" sz="1800" dirty="0">
              <a:latin typeface="Bahnschrift Light" panose="020B0502040204020203" pitchFamily="34" charset="0"/>
            </a:endParaRPr>
          </a:p>
          <a:p>
            <a:pPr lvl="1"/>
            <a:endParaRPr lang="en-US" sz="1800" dirty="0">
              <a:latin typeface="Bahnschrift Light" panose="020B0502040204020203" pitchFamily="34" charset="0"/>
            </a:endParaRPr>
          </a:p>
          <a:p>
            <a:pPr lvl="1"/>
            <a:endParaRPr lang="en-US" sz="1800" dirty="0">
              <a:latin typeface="Bahnschrift Light" panose="020B0502040204020203" pitchFamily="34" charset="0"/>
            </a:endParaRPr>
          </a:p>
          <a:p>
            <a:pPr lvl="1"/>
            <a:r>
              <a:rPr lang="en-US" sz="1800" dirty="0">
                <a:latin typeface="Bahnschrift Light" panose="020B0502040204020203" pitchFamily="34" charset="0"/>
              </a:rPr>
              <a:t>Section 2 : Figures 1 et 2</a:t>
            </a:r>
          </a:p>
          <a:p>
            <a:pPr lvl="1"/>
            <a:endParaRPr lang="en-US" sz="1800" dirty="0">
              <a:latin typeface="Bahnschrift Light" panose="020B0502040204020203" pitchFamily="34" charset="0"/>
            </a:endParaRPr>
          </a:p>
          <a:p>
            <a:pPr lvl="1"/>
            <a:endParaRPr lang="en-US" sz="1800" dirty="0">
              <a:latin typeface="Bahnschrift Light" panose="020B0502040204020203" pitchFamily="34" charset="0"/>
            </a:endParaRPr>
          </a:p>
          <a:p>
            <a:pPr lvl="1"/>
            <a:endParaRPr lang="en-US" sz="1800" dirty="0">
              <a:latin typeface="Bahnschrift Light" panose="020B0502040204020203" pitchFamily="34" charset="0"/>
            </a:endParaRPr>
          </a:p>
          <a:p>
            <a:pPr lvl="1"/>
            <a:endParaRPr lang="en-US" sz="1800" dirty="0">
              <a:latin typeface="Bahnschrift Light" panose="020B0502040204020203" pitchFamily="34" charset="0"/>
            </a:endParaRPr>
          </a:p>
          <a:p>
            <a:pPr lvl="1"/>
            <a:endParaRPr lang="en-US" sz="1800" dirty="0">
              <a:latin typeface="Bahnschrift Light" panose="020B0502040204020203" pitchFamily="34" charset="0"/>
            </a:endParaRPr>
          </a:p>
          <a:p>
            <a:pPr lvl="1"/>
            <a:r>
              <a:rPr lang="en-US" sz="1800" dirty="0">
                <a:latin typeface="Bahnschrift Light" panose="020B0502040204020203" pitchFamily="34" charset="0"/>
              </a:rPr>
              <a:t>Section 3 : Figures 3, 4 et 5</a:t>
            </a:r>
          </a:p>
        </p:txBody>
      </p:sp>
    </p:spTree>
    <p:extLst>
      <p:ext uri="{BB962C8B-B14F-4D97-AF65-F5344CB8AC3E}">
        <p14:creationId xmlns:p14="http://schemas.microsoft.com/office/powerpoint/2010/main" val="314372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/>
          <a:lstStyle/>
          <a:p>
            <a:r>
              <a:rPr lang="fr-FR" dirty="0">
                <a:latin typeface="Bahnschrift Light" panose="020B0502040204020203" pitchFamily="34" charset="0"/>
              </a:rPr>
              <a:t>Dashboard 3 - Football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B5A810-05B1-437F-A522-EBDE1FACB1D3}"/>
              </a:ext>
            </a:extLst>
          </p:cNvPr>
          <p:cNvSpPr txBox="1">
            <a:spLocks/>
          </p:cNvSpPr>
          <p:nvPr/>
        </p:nvSpPr>
        <p:spPr>
          <a:xfrm>
            <a:off x="5225643" y="2010954"/>
            <a:ext cx="404419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Bahnschrift Light" panose="020B0502040204020203" pitchFamily="34" charset="0"/>
              </a:rPr>
              <a:t>Excel</a:t>
            </a:r>
          </a:p>
          <a:p>
            <a:endParaRPr lang="en-US" sz="2400" b="1" dirty="0">
              <a:latin typeface="Bahnschrift Light" panose="020B0502040204020203" pitchFamily="34" charset="0"/>
            </a:endParaRPr>
          </a:p>
          <a:p>
            <a:r>
              <a:rPr lang="en-US" sz="1800" dirty="0" err="1">
                <a:latin typeface="Bahnschrift Light" panose="020B0502040204020203" pitchFamily="34" charset="0"/>
              </a:rPr>
              <a:t>Ouverture</a:t>
            </a:r>
            <a:r>
              <a:rPr lang="en-US" sz="1800" dirty="0">
                <a:latin typeface="Bahnschrift Light" panose="020B0502040204020203" pitchFamily="34" charset="0"/>
              </a:rPr>
              <a:t> du </a:t>
            </a:r>
            <a:r>
              <a:rPr lang="en-US" sz="1800" dirty="0" err="1">
                <a:latin typeface="Bahnschrift Light" panose="020B0502040204020203" pitchFamily="34" charset="0"/>
              </a:rPr>
              <a:t>fichier</a:t>
            </a:r>
            <a:r>
              <a:rPr lang="en-US" sz="1800" dirty="0">
                <a:latin typeface="Bahnschrift Light" panose="020B0502040204020203" pitchFamily="34" charset="0"/>
              </a:rPr>
              <a:t> .csv</a:t>
            </a:r>
          </a:p>
          <a:p>
            <a:r>
              <a:rPr lang="en-US" sz="1800" dirty="0">
                <a:latin typeface="Bahnschrift Light" panose="020B0502040204020203" pitchFamily="34" charset="0"/>
              </a:rPr>
              <a:t>Mise </a:t>
            </a:r>
            <a:r>
              <a:rPr lang="en-US" sz="1800" dirty="0" err="1">
                <a:latin typeface="Bahnschrift Light" panose="020B0502040204020203" pitchFamily="34" charset="0"/>
              </a:rPr>
              <a:t>en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forme</a:t>
            </a:r>
            <a:r>
              <a:rPr lang="en-US" sz="1800" dirty="0">
                <a:latin typeface="Bahnschrift Light" panose="020B0502040204020203" pitchFamily="34" charset="0"/>
              </a:rPr>
              <a:t> des </a:t>
            </a:r>
            <a:r>
              <a:rPr lang="en-US" sz="1800" dirty="0" err="1">
                <a:latin typeface="Bahnschrift Light" panose="020B0502040204020203" pitchFamily="34" charset="0"/>
              </a:rPr>
              <a:t>données</a:t>
            </a:r>
            <a:endParaRPr lang="en-US" sz="1800" dirty="0">
              <a:latin typeface="Bahnschrift Light" panose="020B0502040204020203" pitchFamily="34" charset="0"/>
            </a:endParaRPr>
          </a:p>
          <a:p>
            <a:r>
              <a:rPr lang="en-US" sz="1800" dirty="0">
                <a:latin typeface="Bahnschrift Light" panose="020B0502040204020203" pitchFamily="34" charset="0"/>
              </a:rPr>
              <a:t>Tableau </a:t>
            </a:r>
            <a:r>
              <a:rPr lang="en-US" sz="1800" dirty="0" err="1">
                <a:latin typeface="Bahnschrift Light" panose="020B0502040204020203" pitchFamily="34" charset="0"/>
              </a:rPr>
              <a:t>dynamique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croisé</a:t>
            </a:r>
            <a:endParaRPr lang="en-US" sz="1800" dirty="0">
              <a:latin typeface="Bahnschrift Light" panose="020B0502040204020203" pitchFamily="34" charset="0"/>
            </a:endParaRPr>
          </a:p>
          <a:p>
            <a:r>
              <a:rPr lang="en-US" sz="1800" dirty="0" err="1">
                <a:latin typeface="Bahnschrift Light" panose="020B0502040204020203" pitchFamily="34" charset="0"/>
              </a:rPr>
              <a:t>Graphique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dynamique</a:t>
            </a:r>
            <a:endParaRPr lang="en-US" sz="1800" dirty="0">
              <a:latin typeface="Bahnschrift Light" panose="020B0502040204020203" pitchFamily="34" charset="0"/>
            </a:endParaRPr>
          </a:p>
          <a:p>
            <a:r>
              <a:rPr lang="en-US" sz="1800" dirty="0" err="1">
                <a:latin typeface="Bahnschrift Light" panose="020B0502040204020203" pitchFamily="34" charset="0"/>
              </a:rPr>
              <a:t>Ajout</a:t>
            </a:r>
            <a:r>
              <a:rPr lang="en-US" sz="1800" dirty="0">
                <a:latin typeface="Bahnschrift Light" panose="020B0502040204020203" pitchFamily="34" charset="0"/>
              </a:rPr>
              <a:t> de </a:t>
            </a:r>
            <a:r>
              <a:rPr lang="en-US" sz="1800" dirty="0" err="1">
                <a:latin typeface="Bahnschrift Light" panose="020B0502040204020203" pitchFamily="34" charset="0"/>
              </a:rPr>
              <a:t>filtres</a:t>
            </a:r>
            <a:endParaRPr lang="en-US" sz="1800" dirty="0">
              <a:latin typeface="Bahnschrift Light" panose="020B0502040204020203" pitchFamily="34" charset="0"/>
            </a:endParaRPr>
          </a:p>
          <a:p>
            <a:r>
              <a:rPr lang="en-US" sz="1800" dirty="0" err="1">
                <a:latin typeface="Bahnschrift Light" panose="020B0502040204020203" pitchFamily="34" charset="0"/>
              </a:rPr>
              <a:t>Création</a:t>
            </a:r>
            <a:r>
              <a:rPr lang="en-US" sz="1800" dirty="0">
                <a:latin typeface="Bahnschrift Light" panose="020B0502040204020203" pitchFamily="34" charset="0"/>
              </a:rPr>
              <a:t> du Dashboard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4AF510A-0CA8-4CFD-B63B-AB461F320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20" y="2096102"/>
            <a:ext cx="1256845" cy="1168473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45CEB746-AED6-4F7E-99FD-97068276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11</a:t>
            </a:fld>
            <a:endParaRPr lang="fr-FR"/>
          </a:p>
        </p:txBody>
      </p:sp>
      <p:sp>
        <p:nvSpPr>
          <p:cNvPr id="13" name="Espace réservé du pied de page 7">
            <a:extLst>
              <a:ext uri="{FF2B5EF4-FFF2-40B4-BE49-F238E27FC236}">
                <a16:creationId xmlns:a16="http://schemas.microsoft.com/office/drawing/2014/main" id="{4B96FB10-D7B1-47A7-933D-BC234108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FBF24057-94A7-48AA-A10E-F61A81E72128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4160B5A-0A45-4C33-801A-963ECC3E8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782" y="3950007"/>
            <a:ext cx="1358646" cy="76084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F0CFA9C-B6D9-4DBA-A9EE-DC9796869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880" y="3612768"/>
            <a:ext cx="1199170" cy="16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/>
          <a:lstStyle/>
          <a:p>
            <a:r>
              <a:rPr lang="fr-FR" dirty="0">
                <a:latin typeface="Bahnschrift Light" panose="020B0502040204020203" pitchFamily="34" charset="0"/>
              </a:rPr>
              <a:t>Dashboard 3 - Football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B5A810-05B1-437F-A522-EBDE1FACB1D3}"/>
              </a:ext>
            </a:extLst>
          </p:cNvPr>
          <p:cNvSpPr txBox="1">
            <a:spLocks/>
          </p:cNvSpPr>
          <p:nvPr/>
        </p:nvSpPr>
        <p:spPr>
          <a:xfrm>
            <a:off x="7784285" y="2304660"/>
            <a:ext cx="4044192" cy="3552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200" dirty="0"/>
          </a:p>
          <a:p>
            <a:r>
              <a:rPr lang="en-US" sz="2200" dirty="0" err="1">
                <a:latin typeface="Bahnschrift Light" panose="020B0502040204020203" pitchFamily="34" charset="0"/>
              </a:rPr>
              <a:t>Tous</a:t>
            </a:r>
            <a:r>
              <a:rPr lang="en-US" sz="2200" dirty="0">
                <a:latin typeface="Bahnschrift Light" panose="020B0502040204020203" pitchFamily="34" charset="0"/>
              </a:rPr>
              <a:t> les </a:t>
            </a:r>
            <a:r>
              <a:rPr lang="en-US" sz="2200" dirty="0" err="1">
                <a:latin typeface="Bahnschrift Light" panose="020B0502040204020203" pitchFamily="34" charset="0"/>
              </a:rPr>
              <a:t>championnats</a:t>
            </a:r>
            <a:endParaRPr lang="en-US" sz="2200" dirty="0">
              <a:latin typeface="Bahnschrift Light" panose="020B0502040204020203" pitchFamily="34" charset="0"/>
            </a:endParaRPr>
          </a:p>
          <a:p>
            <a:r>
              <a:rPr lang="en-US" sz="2200" dirty="0" err="1">
                <a:latin typeface="Bahnschrift Light" panose="020B0502040204020203" pitchFamily="34" charset="0"/>
              </a:rPr>
              <a:t>Filtre</a:t>
            </a:r>
            <a:r>
              <a:rPr lang="en-US" sz="2200" dirty="0">
                <a:latin typeface="Bahnschrift Light" panose="020B0502040204020203" pitchFamily="34" charset="0"/>
              </a:rPr>
              <a:t> sur les cotes</a:t>
            </a:r>
          </a:p>
          <a:p>
            <a:r>
              <a:rPr lang="en-US" sz="2200" dirty="0" err="1">
                <a:latin typeface="Bahnschrift Light" panose="020B0502040204020203" pitchFamily="34" charset="0"/>
              </a:rPr>
              <a:t>Résultats</a:t>
            </a:r>
            <a:r>
              <a:rPr lang="en-US" sz="2200" dirty="0">
                <a:latin typeface="Bahnschrift Light" panose="020B0502040204020203" pitchFamily="34" charset="0"/>
              </a:rPr>
              <a:t> pour le match </a:t>
            </a:r>
            <a:r>
              <a:rPr lang="en-US" sz="2200" dirty="0" err="1">
                <a:latin typeface="Bahnschrift Light" panose="020B0502040204020203" pitchFamily="34" charset="0"/>
              </a:rPr>
              <a:t>nul</a:t>
            </a:r>
            <a:endParaRPr lang="en-US" sz="2200" dirty="0">
              <a:latin typeface="Bahnschrift Light" panose="020B05020402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49F323-2BDF-4D5E-8CD9-A7D51355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5" y="2170428"/>
            <a:ext cx="7429618" cy="2722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1C10B0-6059-4893-924C-D558B4EC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12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E316ED-C96C-41BF-BDFF-D6447536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9" name="Espace réservé du pied de page 7">
            <a:extLst>
              <a:ext uri="{FF2B5EF4-FFF2-40B4-BE49-F238E27FC236}">
                <a16:creationId xmlns:a16="http://schemas.microsoft.com/office/drawing/2014/main" id="{90F88966-5B47-4AD9-A62E-8708558AA9C5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3938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/>
          <a:lstStyle/>
          <a:p>
            <a:r>
              <a:rPr lang="fr-FR" dirty="0">
                <a:latin typeface="Bahnschrift Light" panose="020B0502040204020203" pitchFamily="34" charset="0"/>
              </a:rPr>
              <a:t>Dashboard 3 - Football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B5A810-05B1-437F-A522-EBDE1FACB1D3}"/>
              </a:ext>
            </a:extLst>
          </p:cNvPr>
          <p:cNvSpPr txBox="1">
            <a:spLocks/>
          </p:cNvSpPr>
          <p:nvPr/>
        </p:nvSpPr>
        <p:spPr>
          <a:xfrm>
            <a:off x="7784285" y="2475006"/>
            <a:ext cx="4044192" cy="33824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  <a:p>
            <a:r>
              <a:rPr lang="en-US" sz="2200" dirty="0">
                <a:latin typeface="Bahnschrift Light" panose="020B0502040204020203" pitchFamily="34" charset="0"/>
              </a:rPr>
              <a:t>Les </a:t>
            </a:r>
            <a:r>
              <a:rPr lang="en-US" sz="2200" dirty="0" err="1">
                <a:latin typeface="Bahnschrift Light" panose="020B0502040204020203" pitchFamily="34" charset="0"/>
              </a:rPr>
              <a:t>championnats</a:t>
            </a:r>
            <a:r>
              <a:rPr lang="en-US" sz="2200" dirty="0">
                <a:latin typeface="Bahnschrift Light" panose="020B0502040204020203" pitchFamily="34" charset="0"/>
              </a:rPr>
              <a:t> qui </a:t>
            </a:r>
            <a:r>
              <a:rPr lang="en-US" sz="2200" dirty="0" err="1">
                <a:latin typeface="Bahnschrift Light" panose="020B0502040204020203" pitchFamily="34" charset="0"/>
              </a:rPr>
              <a:t>rapportent</a:t>
            </a:r>
            <a:r>
              <a:rPr lang="en-US" sz="2200" dirty="0">
                <a:latin typeface="Bahnschrift Light" panose="020B0502040204020203" pitchFamily="34" charset="0"/>
              </a:rPr>
              <a:t> avec le match </a:t>
            </a:r>
            <a:r>
              <a:rPr lang="en-US" sz="2200" dirty="0" err="1">
                <a:latin typeface="Bahnschrift Light" panose="020B0502040204020203" pitchFamily="34" charset="0"/>
              </a:rPr>
              <a:t>nul</a:t>
            </a:r>
            <a:endParaRPr lang="en-US" sz="2200" dirty="0">
              <a:latin typeface="Bahnschrift Light" panose="020B0502040204020203" pitchFamily="34" charset="0"/>
            </a:endParaRPr>
          </a:p>
          <a:p>
            <a:r>
              <a:rPr lang="en-US" sz="2200" dirty="0" err="1">
                <a:latin typeface="Bahnschrift Light" panose="020B0502040204020203" pitchFamily="34" charset="0"/>
              </a:rPr>
              <a:t>Filtre</a:t>
            </a:r>
            <a:r>
              <a:rPr lang="en-US" sz="2200" dirty="0">
                <a:latin typeface="Bahnschrift Light" panose="020B0502040204020203" pitchFamily="34" charset="0"/>
              </a:rPr>
              <a:t> sur les cotes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92B27AF-0314-42C9-92D1-128DF7A2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5" y="2403144"/>
            <a:ext cx="7443623" cy="27465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B8274C-66C6-42A7-9DE7-434DA1BE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13</a:t>
            </a:fld>
            <a:endParaRPr lang="fr-FR"/>
          </a:p>
        </p:txBody>
      </p:sp>
      <p:sp>
        <p:nvSpPr>
          <p:cNvPr id="9" name="Espace réservé du pied de page 7">
            <a:extLst>
              <a:ext uri="{FF2B5EF4-FFF2-40B4-BE49-F238E27FC236}">
                <a16:creationId xmlns:a16="http://schemas.microsoft.com/office/drawing/2014/main" id="{13A5699E-90D1-43C7-92F3-87553AB2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816E7FE0-261B-48F8-8BC4-6A62C1649029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72352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/>
          <a:lstStyle/>
          <a:p>
            <a:r>
              <a:rPr lang="fr-FR" dirty="0">
                <a:latin typeface="Bahnschrift Light" panose="020B0502040204020203" pitchFamily="34" charset="0"/>
              </a:rPr>
              <a:t>Dashboard 4 - Football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B5A810-05B1-437F-A522-EBDE1FACB1D3}"/>
              </a:ext>
            </a:extLst>
          </p:cNvPr>
          <p:cNvSpPr txBox="1">
            <a:spLocks/>
          </p:cNvSpPr>
          <p:nvPr/>
        </p:nvSpPr>
        <p:spPr>
          <a:xfrm>
            <a:off x="4991450" y="1780767"/>
            <a:ext cx="698802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r>
              <a:rPr lang="en-US" sz="2400" b="1" dirty="0">
                <a:latin typeface="Bahnschrift Light" panose="020B0502040204020203" pitchFamily="34" charset="0"/>
              </a:rPr>
              <a:t>Cognos Analytics</a:t>
            </a:r>
          </a:p>
          <a:p>
            <a:endParaRPr lang="en-US" sz="2400" b="1" dirty="0">
              <a:latin typeface="Bahnschrift Light" panose="020B0502040204020203" pitchFamily="34" charset="0"/>
            </a:endParaRPr>
          </a:p>
          <a:p>
            <a:r>
              <a:rPr lang="en-US" sz="1800" dirty="0" err="1">
                <a:latin typeface="Bahnschrift Light" panose="020B0502040204020203" pitchFamily="34" charset="0"/>
              </a:rPr>
              <a:t>Création</a:t>
            </a:r>
            <a:r>
              <a:rPr lang="en-US" sz="1800" dirty="0">
                <a:latin typeface="Bahnschrift Light" panose="020B0502040204020203" pitchFamily="34" charset="0"/>
              </a:rPr>
              <a:t> d’un </a:t>
            </a:r>
            <a:r>
              <a:rPr lang="en-US" sz="1800" dirty="0" err="1">
                <a:latin typeface="Bahnschrift Light" panose="020B0502040204020203" pitchFamily="34" charset="0"/>
              </a:rPr>
              <a:t>projet</a:t>
            </a:r>
            <a:r>
              <a:rPr lang="en-US" sz="1800" dirty="0">
                <a:latin typeface="Bahnschrift Light" panose="020B0502040204020203" pitchFamily="34" charset="0"/>
              </a:rPr>
              <a:t> sur IBM Cloud et </a:t>
            </a:r>
            <a:r>
              <a:rPr lang="en-US" sz="1800" dirty="0" err="1">
                <a:latin typeface="Bahnschrift Light" panose="020B0502040204020203" pitchFamily="34" charset="0"/>
              </a:rPr>
              <a:t>d’une</a:t>
            </a:r>
            <a:r>
              <a:rPr lang="en-US" sz="1800" dirty="0">
                <a:latin typeface="Bahnschrift Light" panose="020B0502040204020203" pitchFamily="34" charset="0"/>
              </a:rPr>
              <a:t> instance Cognos Analytics</a:t>
            </a:r>
          </a:p>
          <a:p>
            <a:r>
              <a:rPr lang="en-US" sz="1800" dirty="0">
                <a:latin typeface="Bahnschrift Light" panose="020B0502040204020203" pitchFamily="34" charset="0"/>
              </a:rPr>
              <a:t>Import des </a:t>
            </a:r>
            <a:r>
              <a:rPr lang="en-US" sz="1800" dirty="0" err="1">
                <a:latin typeface="Bahnschrift Light" panose="020B0502040204020203" pitchFamily="34" charset="0"/>
              </a:rPr>
              <a:t>données</a:t>
            </a:r>
            <a:endParaRPr lang="en-US" sz="1800" dirty="0">
              <a:latin typeface="Bahnschrift Light" panose="020B0502040204020203" pitchFamily="34" charset="0"/>
            </a:endParaRPr>
          </a:p>
          <a:p>
            <a:r>
              <a:rPr lang="en-US" sz="1800" dirty="0" err="1">
                <a:latin typeface="Bahnschrift Light" panose="020B0502040204020203" pitchFamily="34" charset="0"/>
              </a:rPr>
              <a:t>Création</a:t>
            </a:r>
            <a:r>
              <a:rPr lang="en-US" sz="1800" dirty="0">
                <a:latin typeface="Bahnschrift Light" panose="020B0502040204020203" pitchFamily="34" charset="0"/>
              </a:rPr>
              <a:t> d’un dashboard</a:t>
            </a:r>
          </a:p>
          <a:p>
            <a:r>
              <a:rPr lang="en-US" sz="1800" dirty="0" err="1">
                <a:latin typeface="Bahnschrift Light" panose="020B0502040204020203" pitchFamily="34" charset="0"/>
              </a:rPr>
              <a:t>Création</a:t>
            </a:r>
            <a:r>
              <a:rPr lang="en-US" sz="1800" dirty="0">
                <a:latin typeface="Bahnschrift Light" panose="020B0502040204020203" pitchFamily="34" charset="0"/>
              </a:rPr>
              <a:t> de </a:t>
            </a:r>
            <a:r>
              <a:rPr lang="en-US" sz="1800" dirty="0" err="1">
                <a:latin typeface="Bahnschrift Light" panose="020B0502040204020203" pitchFamily="34" charset="0"/>
              </a:rPr>
              <a:t>graphiques</a:t>
            </a:r>
            <a:endParaRPr lang="en-US" sz="1800" dirty="0">
              <a:latin typeface="Bahnschrift Light" panose="020B0502040204020203" pitchFamily="34" charset="0"/>
            </a:endParaRPr>
          </a:p>
          <a:p>
            <a:r>
              <a:rPr lang="en-US" sz="1800" dirty="0" err="1">
                <a:latin typeface="Bahnschrift Light" panose="020B0502040204020203" pitchFamily="34" charset="0"/>
              </a:rPr>
              <a:t>Ajout</a:t>
            </a:r>
            <a:r>
              <a:rPr lang="en-US" sz="1800" dirty="0">
                <a:latin typeface="Bahnschrift Light" panose="020B0502040204020203" pitchFamily="34" charset="0"/>
              </a:rPr>
              <a:t> de </a:t>
            </a:r>
            <a:r>
              <a:rPr lang="en-US" sz="1800" dirty="0" err="1">
                <a:latin typeface="Bahnschrift Light" panose="020B0502040204020203" pitchFamily="34" charset="0"/>
              </a:rPr>
              <a:t>filtres</a:t>
            </a:r>
            <a:endParaRPr lang="en-US" sz="1800" dirty="0">
              <a:latin typeface="Bahnschrift Light" panose="020B0502040204020203" pitchFamily="34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B269BB3-9F8F-4F88-96D9-58956FCE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14</a:t>
            </a:fld>
            <a:endParaRPr lang="fr-FR"/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45817266-1E80-47CC-95CB-23B03B42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11" name="Espace réservé du pied de page 7">
            <a:extLst>
              <a:ext uri="{FF2B5EF4-FFF2-40B4-BE49-F238E27FC236}">
                <a16:creationId xmlns:a16="http://schemas.microsoft.com/office/drawing/2014/main" id="{2F214853-37CE-4DEE-A272-4F192C3D602A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D137AF6-F060-4340-A074-84355007E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450" y="4124899"/>
            <a:ext cx="5998128" cy="103887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596CD91-A8AC-4692-9255-D52E1BBE9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9" y="1582338"/>
            <a:ext cx="4322974" cy="18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9817359" cy="1325563"/>
          </a:xfrm>
        </p:spPr>
        <p:txBody>
          <a:bodyPr/>
          <a:lstStyle/>
          <a:p>
            <a:pPr algn="ctr"/>
            <a:r>
              <a:rPr lang="fr-FR" dirty="0">
                <a:latin typeface="Bahnschrift Light" panose="020B0502040204020203" pitchFamily="34" charset="0"/>
              </a:rPr>
              <a:t>Dashboard 4 - Football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2839B3-B6FE-44F8-A662-3269D837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15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D3A211-FB54-41F2-ACF3-DA165A69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9" name="Espace réservé du pied de page 7">
            <a:extLst>
              <a:ext uri="{FF2B5EF4-FFF2-40B4-BE49-F238E27FC236}">
                <a16:creationId xmlns:a16="http://schemas.microsoft.com/office/drawing/2014/main" id="{1FA941B6-A5F7-4100-9D18-CBBDC9678889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CD73AFE-A628-4D9D-9851-84FF72E7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74" y="1539001"/>
            <a:ext cx="7764212" cy="4551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388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/>
          <a:lstStyle/>
          <a:p>
            <a:r>
              <a:rPr lang="fr-FR" dirty="0">
                <a:latin typeface="Bahnschrift Light" panose="020B0502040204020203" pitchFamily="34" charset="0"/>
              </a:rPr>
              <a:t>Résultats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BABD5C-22A1-4181-8233-BF6CC16E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pied de page 7">
            <a:extLst>
              <a:ext uri="{FF2B5EF4-FFF2-40B4-BE49-F238E27FC236}">
                <a16:creationId xmlns:a16="http://schemas.microsoft.com/office/drawing/2014/main" id="{52056EB6-D11D-4A5E-B2BF-AA48ED7E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6" name="Espace réservé du pied de page 7">
            <a:extLst>
              <a:ext uri="{FF2B5EF4-FFF2-40B4-BE49-F238E27FC236}">
                <a16:creationId xmlns:a16="http://schemas.microsoft.com/office/drawing/2014/main" id="{6055AF93-A602-43F7-B8C7-7AD18E21FEBE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4BE70D-00F9-4E9C-809A-B464639D5220}"/>
              </a:ext>
            </a:extLst>
          </p:cNvPr>
          <p:cNvSpPr txBox="1">
            <a:spLocks/>
          </p:cNvSpPr>
          <p:nvPr/>
        </p:nvSpPr>
        <p:spPr>
          <a:xfrm>
            <a:off x="838200" y="1721204"/>
            <a:ext cx="741006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latin typeface="Bahnschrift Light" panose="020B0502040204020203" pitchFamily="34" charset="0"/>
              </a:rPr>
              <a:t>Tennis</a:t>
            </a: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Mise sur les “</a:t>
            </a:r>
            <a:r>
              <a:rPr lang="en-US" sz="1600" dirty="0" err="1">
                <a:latin typeface="Bahnschrift Light" panose="020B0502040204020203" pitchFamily="34" charset="0"/>
              </a:rPr>
              <a:t>combinaisons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gagnantes</a:t>
            </a:r>
            <a:r>
              <a:rPr lang="en-US" sz="1600" dirty="0">
                <a:latin typeface="Bahnschrift Light" panose="020B0502040204020203" pitchFamily="34" charset="0"/>
              </a:rPr>
              <a:t>” </a:t>
            </a:r>
            <a:r>
              <a:rPr lang="en-US" sz="1600" dirty="0" err="1">
                <a:latin typeface="Bahnschrift Light" panose="020B0502040204020203" pitchFamily="34" charset="0"/>
              </a:rPr>
              <a:t>trouvées</a:t>
            </a:r>
            <a:r>
              <a:rPr lang="en-US" sz="1600" dirty="0">
                <a:latin typeface="Bahnschrift Light" panose="020B0502040204020203" pitchFamily="34" charset="0"/>
              </a:rPr>
              <a:t> au début de </a:t>
            </a:r>
            <a:r>
              <a:rPr lang="en-US" sz="1600" dirty="0" err="1">
                <a:latin typeface="Bahnschrift Light" panose="020B0502040204020203" pitchFamily="34" charset="0"/>
              </a:rPr>
              <a:t>l’étude</a:t>
            </a:r>
            <a:endParaRPr lang="en-US" sz="1600" dirty="0">
              <a:latin typeface="Bahnschrift Light" panose="020B0502040204020203" pitchFamily="34" charset="0"/>
            </a:endParaRP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Gain </a:t>
            </a:r>
            <a:r>
              <a:rPr lang="en-US" sz="1600" dirty="0" err="1">
                <a:latin typeface="Bahnschrift Light" panose="020B0502040204020203" pitchFamily="34" charset="0"/>
              </a:rPr>
              <a:t>égal</a:t>
            </a:r>
            <a:r>
              <a:rPr lang="en-US" sz="1600" dirty="0">
                <a:latin typeface="Bahnschrift Light" panose="020B0502040204020203" pitchFamily="34" charset="0"/>
              </a:rPr>
              <a:t> à 240 </a:t>
            </a:r>
            <a:r>
              <a:rPr lang="en-US" sz="1600" dirty="0" err="1">
                <a:latin typeface="Bahnschrift Light" panose="020B0502040204020203" pitchFamily="34" charset="0"/>
              </a:rPr>
              <a:t>fois</a:t>
            </a:r>
            <a:r>
              <a:rPr lang="en-US" sz="1600" dirty="0">
                <a:latin typeface="Bahnschrift Light" panose="020B0502040204020203" pitchFamily="34" charset="0"/>
              </a:rPr>
              <a:t> la mise de </a:t>
            </a:r>
            <a:r>
              <a:rPr lang="en-US" sz="1600" dirty="0" err="1">
                <a:latin typeface="Bahnschrift Light" panose="020B0502040204020203" pitchFamily="34" charset="0"/>
              </a:rPr>
              <a:t>départ</a:t>
            </a:r>
            <a:endParaRPr lang="en-US" sz="1600" dirty="0">
              <a:latin typeface="Bahnschrift Light" panose="020B0502040204020203" pitchFamily="34" charset="0"/>
            </a:endParaRPr>
          </a:p>
          <a:p>
            <a:pPr lvl="1"/>
            <a:r>
              <a:rPr lang="fr-FR" sz="1600" dirty="0">
                <a:latin typeface="Bahnschrift Light" panose="020B0502040204020203" pitchFamily="34" charset="0"/>
              </a:rPr>
              <a:t>Gain stable (évolution linéaire)</a:t>
            </a:r>
          </a:p>
          <a:p>
            <a:pPr lvl="1"/>
            <a:r>
              <a:rPr lang="fr-FR" sz="1600" dirty="0">
                <a:latin typeface="Bahnschrift Light" panose="020B0502040204020203" pitchFamily="34" charset="0"/>
              </a:rPr>
              <a:t>Environ 50 paris par an en moyenne</a:t>
            </a:r>
          </a:p>
          <a:p>
            <a:pPr marL="457200" lvl="1" indent="0">
              <a:buNone/>
            </a:pPr>
            <a:endParaRPr lang="en-US" sz="1800" dirty="0">
              <a:latin typeface="Bahnschrift Light" panose="020B0502040204020203" pitchFamily="34" charset="0"/>
            </a:endParaRPr>
          </a:p>
          <a:p>
            <a:pPr lvl="1"/>
            <a:endParaRPr lang="en-US" sz="1800" dirty="0">
              <a:latin typeface="Bahnschrift Light" panose="020B0502040204020203" pitchFamily="34" charset="0"/>
            </a:endParaRPr>
          </a:p>
          <a:p>
            <a:r>
              <a:rPr lang="en-US" sz="1800" dirty="0">
                <a:latin typeface="Bahnschrift Light" panose="020B0502040204020203" pitchFamily="34" charset="0"/>
              </a:rPr>
              <a:t>Football</a:t>
            </a: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Mise sur le match </a:t>
            </a:r>
            <a:r>
              <a:rPr lang="en-US" sz="1600" dirty="0" err="1">
                <a:latin typeface="Bahnschrift Light" panose="020B0502040204020203" pitchFamily="34" charset="0"/>
              </a:rPr>
              <a:t>nul</a:t>
            </a:r>
            <a:endParaRPr lang="en-US" sz="1600" dirty="0">
              <a:latin typeface="Bahnschrift Light" panose="020B0502040204020203" pitchFamily="34" charset="0"/>
            </a:endParaRP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Mise sur 3 </a:t>
            </a:r>
            <a:r>
              <a:rPr lang="en-US" sz="1600" dirty="0" err="1">
                <a:latin typeface="Bahnschrift Light" panose="020B0502040204020203" pitchFamily="34" charset="0"/>
              </a:rPr>
              <a:t>championnats</a:t>
            </a:r>
            <a:endParaRPr lang="en-US" sz="1600" dirty="0">
              <a:latin typeface="Bahnschrift Light" panose="020B0502040204020203" pitchFamily="34" charset="0"/>
            </a:endParaRP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Gain </a:t>
            </a:r>
            <a:r>
              <a:rPr lang="en-US" sz="1600" dirty="0" err="1">
                <a:latin typeface="Bahnschrift Light" panose="020B0502040204020203" pitchFamily="34" charset="0"/>
              </a:rPr>
              <a:t>égal</a:t>
            </a:r>
            <a:r>
              <a:rPr lang="en-US" sz="1600" dirty="0">
                <a:latin typeface="Bahnschrift Light" panose="020B0502040204020203" pitchFamily="34" charset="0"/>
              </a:rPr>
              <a:t> à 147 </a:t>
            </a:r>
            <a:r>
              <a:rPr lang="en-US" sz="1600" dirty="0" err="1">
                <a:latin typeface="Bahnschrift Light" panose="020B0502040204020203" pitchFamily="34" charset="0"/>
              </a:rPr>
              <a:t>fois</a:t>
            </a:r>
            <a:r>
              <a:rPr lang="en-US" sz="1600" dirty="0">
                <a:latin typeface="Bahnschrift Light" panose="020B0502040204020203" pitchFamily="34" charset="0"/>
              </a:rPr>
              <a:t> la mise de </a:t>
            </a:r>
            <a:r>
              <a:rPr lang="en-US" sz="1600" dirty="0" err="1">
                <a:latin typeface="Bahnschrift Light" panose="020B0502040204020203" pitchFamily="34" charset="0"/>
              </a:rPr>
              <a:t>départ</a:t>
            </a:r>
            <a:endParaRPr lang="en-US" sz="1600" dirty="0">
              <a:latin typeface="Bahnschrift Light" panose="020B0502040204020203" pitchFamily="34" charset="0"/>
            </a:endParaRPr>
          </a:p>
          <a:p>
            <a:pPr lvl="1"/>
            <a:r>
              <a:rPr lang="fr-FR" sz="1600" dirty="0">
                <a:latin typeface="Bahnschrift Light" panose="020B0502040204020203" pitchFamily="34" charset="0"/>
              </a:rPr>
              <a:t>Manque de stabilité, certaines années présentent un déficit</a:t>
            </a:r>
          </a:p>
          <a:p>
            <a:endParaRPr lang="en-US" sz="1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82B51B7-24B2-4576-A29B-6809E203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29" y="1934851"/>
            <a:ext cx="431620" cy="431620"/>
          </a:xfrm>
          <a:prstGeom prst="rect">
            <a:avLst/>
          </a:prstGeom>
        </p:spPr>
      </p:pic>
      <p:pic>
        <p:nvPicPr>
          <p:cNvPr id="9" name="Picture 2" descr="Icône Football, ballon de football, Gratuit - Icon-Icons.com">
            <a:extLst>
              <a:ext uri="{FF2B5EF4-FFF2-40B4-BE49-F238E27FC236}">
                <a16:creationId xmlns:a16="http://schemas.microsoft.com/office/drawing/2014/main" id="{B59E7D0C-4ED3-4CE7-94E4-C2AE92EA5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155" y="4014856"/>
            <a:ext cx="431620" cy="43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4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/>
          <a:lstStyle/>
          <a:p>
            <a:r>
              <a:rPr lang="fr-FR" dirty="0">
                <a:latin typeface="Bahnschrift Light" panose="020B0502040204020203" pitchFamily="34" charset="0"/>
              </a:rPr>
              <a:t>Discussion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256B9434-DB4A-4F38-9A10-ED4ECD87A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9456"/>
            <a:ext cx="4046669" cy="4046669"/>
          </a:xfrm>
          <a:prstGeom prst="rect">
            <a:avLst/>
          </a:prstGeom>
          <a:noFill/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6614FB-4956-4253-8AA5-67EC39FC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17</a:t>
            </a:fld>
            <a:endParaRPr lang="fr-FR"/>
          </a:p>
        </p:txBody>
      </p:sp>
      <p:sp>
        <p:nvSpPr>
          <p:cNvPr id="7" name="Espace réservé du pied de page 7">
            <a:extLst>
              <a:ext uri="{FF2B5EF4-FFF2-40B4-BE49-F238E27FC236}">
                <a16:creationId xmlns:a16="http://schemas.microsoft.com/office/drawing/2014/main" id="{9C61EAC3-D45C-47F3-98CE-7D88B8BF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3DD252-9992-41D7-9AED-4857F1F7B9A3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AF8E6D-81A8-41CE-B853-C9EA6881DC24}"/>
              </a:ext>
            </a:extLst>
          </p:cNvPr>
          <p:cNvSpPr txBox="1">
            <a:spLocks/>
          </p:cNvSpPr>
          <p:nvPr/>
        </p:nvSpPr>
        <p:spPr>
          <a:xfrm>
            <a:off x="4991450" y="1780767"/>
            <a:ext cx="698802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latin typeface="Bahnschrift Light" panose="020B0502040204020203" pitchFamily="34" charset="0"/>
              </a:rPr>
              <a:t>Les </a:t>
            </a:r>
            <a:r>
              <a:rPr lang="en-US" sz="1800" dirty="0" err="1">
                <a:latin typeface="Bahnschrift Light" panose="020B0502040204020203" pitchFamily="34" charset="0"/>
              </a:rPr>
              <a:t>résultats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dépendent-ils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principalement</a:t>
            </a:r>
            <a:r>
              <a:rPr lang="en-US" sz="1800" dirty="0">
                <a:latin typeface="Bahnschrift Light" panose="020B0502040204020203" pitchFamily="34" charset="0"/>
              </a:rPr>
              <a:t> des </a:t>
            </a:r>
            <a:r>
              <a:rPr lang="en-US" sz="1800" dirty="0" err="1">
                <a:latin typeface="Bahnschrift Light" panose="020B0502040204020203" pitchFamily="34" charset="0"/>
              </a:rPr>
              <a:t>joueurs</a:t>
            </a:r>
            <a:r>
              <a:rPr lang="en-US" sz="1800" dirty="0">
                <a:latin typeface="Bahnschrift Light" panose="020B0502040204020203" pitchFamily="34" charset="0"/>
              </a:rPr>
              <a:t>/</a:t>
            </a:r>
            <a:r>
              <a:rPr lang="en-US" sz="1800" dirty="0" err="1">
                <a:latin typeface="Bahnschrift Light" panose="020B0502040204020203" pitchFamily="34" charset="0"/>
              </a:rPr>
              <a:t>équipes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ou</a:t>
            </a:r>
            <a:r>
              <a:rPr lang="en-US" sz="1800" dirty="0">
                <a:latin typeface="Bahnschrift Light" panose="020B0502040204020203" pitchFamily="34" charset="0"/>
              </a:rPr>
              <a:t> de </a:t>
            </a:r>
            <a:r>
              <a:rPr lang="en-US" sz="1800" dirty="0" err="1">
                <a:latin typeface="Bahnschrift Light" panose="020B0502040204020203" pitchFamily="34" charset="0"/>
              </a:rPr>
              <a:t>leurs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classements</a:t>
            </a:r>
            <a:r>
              <a:rPr lang="en-US" sz="1800" dirty="0">
                <a:latin typeface="Bahnschrift Light" panose="020B0502040204020203" pitchFamily="34" charset="0"/>
              </a:rPr>
              <a:t>/</a:t>
            </a:r>
            <a:r>
              <a:rPr lang="en-US" sz="1800" dirty="0" err="1">
                <a:latin typeface="Bahnschrift Light" panose="020B0502040204020203" pitchFamily="34" charset="0"/>
              </a:rPr>
              <a:t>statistiques</a:t>
            </a:r>
            <a:r>
              <a:rPr lang="en-US" sz="1800" dirty="0">
                <a:latin typeface="Bahnschrift Light" panose="020B0502040204020203" pitchFamily="34" charset="0"/>
              </a:rPr>
              <a:t>…?</a:t>
            </a:r>
          </a:p>
          <a:p>
            <a:endParaRPr lang="en-US" sz="1800" dirty="0">
              <a:latin typeface="Bahnschrift Light" panose="020B0502040204020203" pitchFamily="34" charset="0"/>
            </a:endParaRPr>
          </a:p>
          <a:p>
            <a:r>
              <a:rPr lang="en-US" sz="1800" dirty="0" err="1">
                <a:latin typeface="Bahnschrift Light" panose="020B0502040204020203" pitchFamily="34" charset="0"/>
              </a:rPr>
              <a:t>L’étude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dépend-elle</a:t>
            </a:r>
            <a:r>
              <a:rPr lang="en-US" sz="1800" dirty="0">
                <a:latin typeface="Bahnschrift Light" panose="020B0502040204020203" pitchFamily="34" charset="0"/>
              </a:rPr>
              <a:t> trop des bookmakers (et de </a:t>
            </a:r>
            <a:r>
              <a:rPr lang="en-US" sz="1800" dirty="0" err="1">
                <a:latin typeface="Bahnschrift Light" panose="020B0502040204020203" pitchFamily="34" charset="0"/>
              </a:rPr>
              <a:t>leurs</a:t>
            </a:r>
            <a:r>
              <a:rPr lang="en-US" sz="1800" dirty="0">
                <a:latin typeface="Bahnschrift Light" panose="020B0502040204020203" pitchFamily="34" charset="0"/>
              </a:rPr>
              <a:t> cotes) ?</a:t>
            </a:r>
          </a:p>
        </p:txBody>
      </p:sp>
    </p:spTree>
    <p:extLst>
      <p:ext uri="{BB962C8B-B14F-4D97-AF65-F5344CB8AC3E}">
        <p14:creationId xmlns:p14="http://schemas.microsoft.com/office/powerpoint/2010/main" val="260650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/>
          <a:lstStyle/>
          <a:p>
            <a:r>
              <a:rPr lang="fr-FR" dirty="0">
                <a:latin typeface="Bahnschrift Light" panose="020B0502040204020203" pitchFamily="34" charset="0"/>
              </a:rPr>
              <a:t>Conclusion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379BC0E2-7A54-428B-B2E3-F4A7B5372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3896"/>
            <a:ext cx="3054361" cy="305436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A332C1-AA60-4915-AB7D-2240B4C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18</a:t>
            </a:fld>
            <a:endParaRPr lang="fr-FR"/>
          </a:p>
        </p:txBody>
      </p:sp>
      <p:sp>
        <p:nvSpPr>
          <p:cNvPr id="6" name="Espace réservé du pied de page 7">
            <a:extLst>
              <a:ext uri="{FF2B5EF4-FFF2-40B4-BE49-F238E27FC236}">
                <a16:creationId xmlns:a16="http://schemas.microsoft.com/office/drawing/2014/main" id="{F21DC50E-32F6-43FA-A530-83EF6B93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7" name="Espace réservé du pied de page 7">
            <a:extLst>
              <a:ext uri="{FF2B5EF4-FFF2-40B4-BE49-F238E27FC236}">
                <a16:creationId xmlns:a16="http://schemas.microsoft.com/office/drawing/2014/main" id="{3D41DBC3-4CFD-46FA-9F0B-41D7C9830B95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03C5C8-FA30-4BF9-A655-8C148C2CA6FE}"/>
              </a:ext>
            </a:extLst>
          </p:cNvPr>
          <p:cNvSpPr txBox="1">
            <a:spLocks/>
          </p:cNvSpPr>
          <p:nvPr/>
        </p:nvSpPr>
        <p:spPr>
          <a:xfrm>
            <a:off x="3892561" y="1884783"/>
            <a:ext cx="8086919" cy="42473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r>
              <a:rPr lang="en-US" sz="1800" dirty="0" err="1">
                <a:latin typeface="Bahnschrift Light" panose="020B0502040204020203" pitchFamily="34" charset="0"/>
              </a:rPr>
              <a:t>Résultats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satisfaisants</a:t>
            </a:r>
            <a:r>
              <a:rPr lang="en-US" sz="1800" dirty="0">
                <a:latin typeface="Bahnschrift Light" panose="020B0502040204020203" pitchFamily="34" charset="0"/>
              </a:rPr>
              <a:t> – gain </a:t>
            </a:r>
            <a:r>
              <a:rPr lang="en-US" sz="1800" dirty="0" err="1">
                <a:latin typeface="Bahnschrift Light" panose="020B0502040204020203" pitchFamily="34" charset="0"/>
              </a:rPr>
              <a:t>systématique</a:t>
            </a:r>
            <a:r>
              <a:rPr lang="en-US" sz="1800" dirty="0">
                <a:latin typeface="Bahnschrift Light" panose="020B0502040204020203" pitchFamily="34" charset="0"/>
              </a:rPr>
              <a:t> sur 10 </a:t>
            </a:r>
            <a:r>
              <a:rPr lang="en-US" sz="1800" dirty="0" err="1">
                <a:latin typeface="Bahnschrift Light" panose="020B0502040204020203" pitchFamily="34" charset="0"/>
              </a:rPr>
              <a:t>ans</a:t>
            </a:r>
            <a:endParaRPr lang="en-US" sz="1800" dirty="0">
              <a:latin typeface="Bahnschrift Light" panose="020B0502040204020203" pitchFamily="34" charset="0"/>
            </a:endParaRPr>
          </a:p>
          <a:p>
            <a:r>
              <a:rPr lang="en-US" sz="1800" dirty="0">
                <a:latin typeface="Bahnschrift Light" panose="020B0502040204020203" pitchFamily="34" charset="0"/>
              </a:rPr>
              <a:t>Etude à </a:t>
            </a:r>
            <a:r>
              <a:rPr lang="en-US" sz="1800" dirty="0" err="1">
                <a:latin typeface="Bahnschrift Light" panose="020B0502040204020203" pitchFamily="34" charset="0"/>
              </a:rPr>
              <a:t>étendre</a:t>
            </a:r>
            <a:r>
              <a:rPr lang="en-US" sz="1800" dirty="0">
                <a:latin typeface="Bahnschrift Light" panose="020B0502040204020203" pitchFamily="34" charset="0"/>
              </a:rPr>
              <a:t> à plus de </a:t>
            </a:r>
            <a:r>
              <a:rPr lang="en-US" sz="1800" dirty="0" err="1">
                <a:latin typeface="Bahnschrift Light" panose="020B0502040204020203" pitchFamily="34" charset="0"/>
              </a:rPr>
              <a:t>championnats</a:t>
            </a:r>
            <a:r>
              <a:rPr lang="en-US" sz="1800" dirty="0">
                <a:latin typeface="Bahnschrift Light" panose="020B0502040204020203" pitchFamily="34" charset="0"/>
              </a:rPr>
              <a:t> pour le foot pour plus de </a:t>
            </a:r>
            <a:r>
              <a:rPr lang="en-US" sz="1800" dirty="0" err="1">
                <a:latin typeface="Bahnschrift Light" panose="020B0502040204020203" pitchFamily="34" charset="0"/>
              </a:rPr>
              <a:t>stabilité</a:t>
            </a:r>
            <a:endParaRPr lang="en-US" sz="1800" dirty="0">
              <a:latin typeface="Bahnschrift Light" panose="020B0502040204020203" pitchFamily="34" charset="0"/>
            </a:endParaRPr>
          </a:p>
          <a:p>
            <a:r>
              <a:rPr lang="en-US" sz="1800" dirty="0">
                <a:latin typeface="Bahnschrift Light" panose="020B0502040204020203" pitchFamily="34" charset="0"/>
              </a:rPr>
              <a:t>Etude à verifier sur </a:t>
            </a:r>
            <a:r>
              <a:rPr lang="en-US" sz="1800" dirty="0" err="1">
                <a:latin typeface="Bahnschrift Light" panose="020B0502040204020203" pitchFamily="34" charset="0"/>
              </a:rPr>
              <a:t>quelques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années</a:t>
            </a:r>
            <a:r>
              <a:rPr lang="en-US" sz="1800" dirty="0">
                <a:latin typeface="Bahnschrift Light" panose="020B0502040204020203" pitchFamily="34" charset="0"/>
              </a:rPr>
              <a:t> pour le tennis</a:t>
            </a:r>
          </a:p>
          <a:p>
            <a:endParaRPr lang="en-US" sz="1800" dirty="0">
              <a:latin typeface="Bahnschrift Light" panose="020B0502040204020203" pitchFamily="34" charset="0"/>
            </a:endParaRPr>
          </a:p>
          <a:p>
            <a:r>
              <a:rPr lang="en-US" sz="1800" dirty="0">
                <a:latin typeface="Bahnschrift Light" panose="020B0502040204020203" pitchFamily="34" charset="0"/>
              </a:rPr>
              <a:t>Dans les deux </a:t>
            </a:r>
            <a:r>
              <a:rPr lang="en-US" sz="1800" dirty="0" err="1">
                <a:latin typeface="Bahnschrift Light" panose="020B0502040204020203" pitchFamily="34" charset="0"/>
              </a:rPr>
              <a:t>cas</a:t>
            </a:r>
            <a:r>
              <a:rPr lang="en-US" sz="1800" dirty="0">
                <a:latin typeface="Bahnschrift Light" panose="020B0502040204020203" pitchFamily="34" charset="0"/>
              </a:rPr>
              <a:t>, impossible de </a:t>
            </a:r>
            <a:r>
              <a:rPr lang="en-US" sz="1800" dirty="0" err="1">
                <a:latin typeface="Bahnschrift Light" panose="020B0502040204020203" pitchFamily="34" charset="0"/>
              </a:rPr>
              <a:t>prédire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l’avenir</a:t>
            </a:r>
            <a:endParaRPr lang="en-US" sz="1800" dirty="0">
              <a:latin typeface="Bahnschrift Light" panose="020B0502040204020203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240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A332C1-AA60-4915-AB7D-2240B4C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19</a:t>
            </a:fld>
            <a:endParaRPr lang="fr-FR"/>
          </a:p>
        </p:txBody>
      </p:sp>
      <p:sp>
        <p:nvSpPr>
          <p:cNvPr id="6" name="Espace réservé du pied de page 7">
            <a:extLst>
              <a:ext uri="{FF2B5EF4-FFF2-40B4-BE49-F238E27FC236}">
                <a16:creationId xmlns:a16="http://schemas.microsoft.com/office/drawing/2014/main" id="{F21DC50E-32F6-43FA-A530-83EF6B93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7" name="Espace réservé du pied de page 7">
            <a:extLst>
              <a:ext uri="{FF2B5EF4-FFF2-40B4-BE49-F238E27FC236}">
                <a16:creationId xmlns:a16="http://schemas.microsoft.com/office/drawing/2014/main" id="{3D41DBC3-4CFD-46FA-9F0B-41D7C9830B95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03C5C8-FA30-4BF9-A655-8C148C2CA6FE}"/>
              </a:ext>
            </a:extLst>
          </p:cNvPr>
          <p:cNvSpPr txBox="1">
            <a:spLocks/>
          </p:cNvSpPr>
          <p:nvPr/>
        </p:nvSpPr>
        <p:spPr>
          <a:xfrm>
            <a:off x="3413450" y="2652501"/>
            <a:ext cx="5814525" cy="19990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000" dirty="0">
                <a:latin typeface="Bahnschrift Light" panose="020B0502040204020203" pitchFamily="34" charset="0"/>
              </a:rPr>
              <a:t>Merci pour </a:t>
            </a:r>
            <a:r>
              <a:rPr lang="en-US" sz="3000" dirty="0" err="1">
                <a:latin typeface="Bahnschrift Light" panose="020B0502040204020203" pitchFamily="34" charset="0"/>
              </a:rPr>
              <a:t>votre</a:t>
            </a:r>
            <a:r>
              <a:rPr lang="en-US" sz="3000" dirty="0">
                <a:latin typeface="Bahnschrift Light" panose="020B0502040204020203" pitchFamily="34" charset="0"/>
              </a:rPr>
              <a:t> attention !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035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/>
          <a:lstStyle/>
          <a:p>
            <a:r>
              <a:rPr lang="fr-FR" dirty="0"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Sommaire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18103FD-2F40-4DA2-8E41-7A2B147A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1992116"/>
            <a:ext cx="3194581" cy="31945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D42987-8E4A-46A1-BA52-56EA6504D5E1}"/>
              </a:ext>
            </a:extLst>
          </p:cNvPr>
          <p:cNvSpPr txBox="1">
            <a:spLocks/>
          </p:cNvSpPr>
          <p:nvPr/>
        </p:nvSpPr>
        <p:spPr>
          <a:xfrm>
            <a:off x="6172200" y="2108717"/>
            <a:ext cx="5181600" cy="40682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Bahnschrift Light" panose="020B0502040204020203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sz="2000" dirty="0" err="1">
                <a:latin typeface="Bahnschrift Light" panose="020B0502040204020203" pitchFamily="34" charset="0"/>
                <a:cs typeface="Calibri" panose="020F0502020204030204" pitchFamily="34" charset="0"/>
              </a:rPr>
              <a:t>Méthodologie</a:t>
            </a:r>
            <a:endParaRPr lang="en-US" sz="2000" dirty="0">
              <a:latin typeface="Bahnschrift Light" panose="020B0502040204020203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Bahnschrift Light" panose="020B0502040204020203" pitchFamily="34" charset="0"/>
                <a:cs typeface="Calibri" panose="020F0502020204030204" pitchFamily="34" charset="0"/>
              </a:rPr>
              <a:t>Objectifs</a:t>
            </a:r>
            <a:endParaRPr lang="en-US" sz="2000" dirty="0">
              <a:latin typeface="Bahnschrift Light" panose="020B0502040204020203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Bahnschrift Light" panose="020B0502040204020203" pitchFamily="34" charset="0"/>
                <a:cs typeface="Calibri" panose="020F0502020204030204" pitchFamily="34" charset="0"/>
              </a:rPr>
              <a:t>Création</a:t>
            </a:r>
            <a:r>
              <a:rPr lang="en-US" sz="2000" dirty="0">
                <a:latin typeface="Bahnschrift Light" panose="020B0502040204020203" pitchFamily="34" charset="0"/>
                <a:cs typeface="Calibri" panose="020F0502020204030204" pitchFamily="34" charset="0"/>
              </a:rPr>
              <a:t> des dashboards</a:t>
            </a:r>
          </a:p>
          <a:p>
            <a:r>
              <a:rPr lang="en-US" sz="2000" dirty="0">
                <a:latin typeface="Bahnschrift Light" panose="020B0502040204020203" pitchFamily="34" charset="0"/>
                <a:cs typeface="Calibri" panose="020F0502020204030204" pitchFamily="34" charset="0"/>
              </a:rPr>
              <a:t>Dashboards</a:t>
            </a:r>
          </a:p>
          <a:p>
            <a:r>
              <a:rPr lang="en-US" sz="2000" dirty="0" err="1">
                <a:latin typeface="Bahnschrift Light" panose="020B0502040204020203" pitchFamily="34" charset="0"/>
                <a:cs typeface="Calibri" panose="020F0502020204030204" pitchFamily="34" charset="0"/>
              </a:rPr>
              <a:t>Résultats</a:t>
            </a:r>
            <a:endParaRPr lang="en-US" sz="2000" dirty="0">
              <a:latin typeface="Bahnschrift Light" panose="020B0502040204020203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Bahnschrift Light" panose="020B0502040204020203" pitchFamily="34" charset="0"/>
                <a:cs typeface="Calibri" panose="020F0502020204030204" pitchFamily="34" charset="0"/>
              </a:rPr>
              <a:t>Discussions</a:t>
            </a:r>
          </a:p>
          <a:p>
            <a:r>
              <a:rPr lang="en-US" sz="2000" dirty="0">
                <a:latin typeface="Bahnschrift Light" panose="020B0502040204020203" pitchFamily="34" charset="0"/>
                <a:cs typeface="Calibri" panose="020F0502020204030204" pitchFamily="34" charset="0"/>
              </a:rPr>
              <a:t>Conclusion</a:t>
            </a:r>
          </a:p>
          <a:p>
            <a:endParaRPr lang="en-US" sz="220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8584E4-15B1-45D1-876E-4927779B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2</a:t>
            </a:fld>
            <a:endParaRPr lang="fr-FR"/>
          </a:p>
        </p:txBody>
      </p:sp>
      <p:sp>
        <p:nvSpPr>
          <p:cNvPr id="11" name="Espace réservé du pied de page 7">
            <a:extLst>
              <a:ext uri="{FF2B5EF4-FFF2-40B4-BE49-F238E27FC236}">
                <a16:creationId xmlns:a16="http://schemas.microsoft.com/office/drawing/2014/main" id="{E83178F7-5F8F-4D81-96A9-32C91A09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C44C1618-F839-4C5F-8C0D-AF8E8DB0FFA7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17352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/>
          <a:lstStyle/>
          <a:p>
            <a:r>
              <a:rPr lang="fr-FR" dirty="0">
                <a:latin typeface="Bahnschrift Light" panose="020B0502040204020203" pitchFamily="34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4DC6F-3E9A-429F-B07D-D422E614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F4301-0A08-4FD4-8C5F-A176D3CC405B}"/>
              </a:ext>
            </a:extLst>
          </p:cNvPr>
          <p:cNvSpPr txBox="1">
            <a:spLocks/>
          </p:cNvSpPr>
          <p:nvPr/>
        </p:nvSpPr>
        <p:spPr>
          <a:xfrm>
            <a:off x="4285075" y="1496958"/>
            <a:ext cx="7068725" cy="4674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u="sng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Analyse</a:t>
            </a:r>
            <a:r>
              <a:rPr lang="en-US" sz="1600" u="sng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de </a:t>
            </a:r>
            <a:r>
              <a:rPr lang="en-US" sz="1600" u="sng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données</a:t>
            </a:r>
            <a:r>
              <a:rPr lang="en-US" sz="1600" u="sng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sur les </a:t>
            </a:r>
            <a:r>
              <a:rPr lang="en-US" sz="1600" u="sng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paris</a:t>
            </a:r>
            <a:r>
              <a:rPr lang="en-US" sz="1600" u="sng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u="sng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sportifs</a:t>
            </a:r>
            <a:endParaRPr lang="en-US" sz="1600" u="sng" dirty="0">
              <a:solidFill>
                <a:schemeClr val="tx1"/>
              </a:solidFill>
              <a:latin typeface="Bahnschrift Light" panose="020B0502040204020203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Tennis </a:t>
            </a:r>
          </a:p>
          <a:p>
            <a:pPr lvl="1"/>
            <a:r>
              <a:rPr lang="en-US" sz="14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Données</a:t>
            </a:r>
            <a:r>
              <a:rPr lang="en-US" sz="14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:</a:t>
            </a:r>
          </a:p>
          <a:p>
            <a:pPr lvl="2"/>
            <a:r>
              <a:rPr lang="en-US" sz="11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Tous</a:t>
            </a:r>
            <a:r>
              <a:rPr lang="en-US" sz="11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les </a:t>
            </a:r>
            <a:r>
              <a:rPr lang="en-US" sz="11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tournois</a:t>
            </a:r>
            <a:r>
              <a:rPr lang="en-US" sz="11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individuels</a:t>
            </a:r>
            <a:r>
              <a:rPr lang="en-US" sz="11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ATP </a:t>
            </a:r>
            <a:r>
              <a:rPr lang="en-US" sz="11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depuis</a:t>
            </a:r>
            <a:r>
              <a:rPr lang="en-US" sz="11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2012</a:t>
            </a:r>
          </a:p>
          <a:p>
            <a:pPr lvl="1"/>
            <a:r>
              <a:rPr lang="en-US" sz="14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Outils</a:t>
            </a:r>
            <a:r>
              <a:rPr lang="en-US" sz="14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:</a:t>
            </a:r>
          </a:p>
          <a:p>
            <a:pPr lvl="2"/>
            <a:r>
              <a:rPr lang="en-US" sz="11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Python - Matplotlib</a:t>
            </a:r>
          </a:p>
          <a:p>
            <a:pPr lvl="2"/>
            <a:r>
              <a:rPr lang="en-US" sz="11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Python – </a:t>
            </a:r>
            <a:r>
              <a:rPr lang="en-US" sz="11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Plotly</a:t>
            </a:r>
            <a:r>
              <a:rPr lang="en-US" sz="11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/Dash</a:t>
            </a:r>
          </a:p>
          <a:p>
            <a:r>
              <a:rPr lang="en-US" sz="16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Football</a:t>
            </a:r>
          </a:p>
          <a:p>
            <a:pPr lvl="1"/>
            <a:r>
              <a:rPr lang="en-US" sz="14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Données</a:t>
            </a:r>
            <a:r>
              <a:rPr lang="en-US" sz="14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: </a:t>
            </a:r>
          </a:p>
          <a:p>
            <a:pPr lvl="2"/>
            <a:r>
              <a:rPr lang="en-US" sz="11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Championnat</a:t>
            </a:r>
            <a:r>
              <a:rPr lang="en-US" sz="11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1ère et 2ème division des 5 grands </a:t>
            </a:r>
            <a:r>
              <a:rPr lang="en-US" sz="11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championnats</a:t>
            </a:r>
            <a:r>
              <a:rPr lang="en-US" sz="11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européens</a:t>
            </a:r>
            <a:endParaRPr lang="en-US" sz="1100" dirty="0">
              <a:solidFill>
                <a:schemeClr val="tx1"/>
              </a:solidFill>
              <a:latin typeface="Bahnschrift Light" panose="020B0502040204020203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1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Depuis</a:t>
            </a:r>
            <a:r>
              <a:rPr lang="en-US" sz="11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la </a:t>
            </a:r>
            <a:r>
              <a:rPr lang="en-US" sz="11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saison</a:t>
            </a:r>
            <a:r>
              <a:rPr lang="en-US" sz="11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2008/2009</a:t>
            </a:r>
          </a:p>
          <a:p>
            <a:pPr lvl="1"/>
            <a:r>
              <a:rPr lang="en-US" sz="14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Outils</a:t>
            </a:r>
            <a:r>
              <a:rPr lang="en-US" sz="14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:</a:t>
            </a:r>
          </a:p>
          <a:p>
            <a:pPr lvl="2"/>
            <a:r>
              <a:rPr lang="en-US" sz="11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Excel</a:t>
            </a:r>
          </a:p>
          <a:p>
            <a:pPr lvl="2"/>
            <a:r>
              <a:rPr lang="en-US" sz="11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Cognos Analytics</a:t>
            </a:r>
          </a:p>
          <a:p>
            <a:r>
              <a:rPr lang="en-US" sz="16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Quels</a:t>
            </a:r>
            <a:r>
              <a:rPr lang="en-US" sz="16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sont</a:t>
            </a:r>
            <a:r>
              <a:rPr lang="en-US" sz="16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les </a:t>
            </a:r>
            <a:r>
              <a:rPr lang="en-US" sz="16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paramètres</a:t>
            </a:r>
            <a:r>
              <a:rPr lang="en-US" sz="16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permettant</a:t>
            </a:r>
            <a:r>
              <a:rPr lang="en-US" sz="16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un gain </a:t>
            </a:r>
            <a:r>
              <a:rPr lang="en-US" sz="16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systématique</a:t>
            </a:r>
            <a:r>
              <a:rPr lang="en-US" sz="16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 ?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Cotes</a:t>
            </a:r>
          </a:p>
          <a:p>
            <a:pPr lvl="1"/>
            <a:r>
              <a:rPr lang="en-US" sz="14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Classement</a:t>
            </a:r>
            <a:endParaRPr lang="en-US" sz="1400" dirty="0">
              <a:solidFill>
                <a:schemeClr val="tx1"/>
              </a:solidFill>
              <a:latin typeface="Bahnschrift Light" panose="020B0502040204020203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 err="1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Tournoi</a:t>
            </a:r>
            <a:r>
              <a:rPr lang="en-US" sz="1400" dirty="0">
                <a:solidFill>
                  <a:schemeClr val="tx1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/Ligue</a:t>
            </a:r>
            <a:endParaRPr lang="en-US" sz="1600" dirty="0">
              <a:solidFill>
                <a:schemeClr val="tx1"/>
              </a:solidFill>
              <a:latin typeface="Bahnschrift Light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13936C-9D99-4A67-969A-0823BA4C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7">
            <a:extLst>
              <a:ext uri="{FF2B5EF4-FFF2-40B4-BE49-F238E27FC236}">
                <a16:creationId xmlns:a16="http://schemas.microsoft.com/office/drawing/2014/main" id="{850D0046-78F0-4CFC-AFDC-12AFCDBC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0042DD-C800-45BE-98FF-A678F1E22B93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50008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/>
          <a:lstStyle/>
          <a:p>
            <a:r>
              <a:rPr lang="fr-FR" dirty="0">
                <a:latin typeface="Bahnschrift Light" panose="020B0502040204020203" pitchFamily="34" charset="0"/>
              </a:rPr>
              <a:t>Méthodologie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C50FE7-0CAD-4BC1-B71D-DD5FF643949E}"/>
              </a:ext>
            </a:extLst>
          </p:cNvPr>
          <p:cNvSpPr txBox="1">
            <a:spLocks/>
          </p:cNvSpPr>
          <p:nvPr/>
        </p:nvSpPr>
        <p:spPr>
          <a:xfrm>
            <a:off x="4104044" y="2074305"/>
            <a:ext cx="733230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ahnschrift Light" panose="020B0502040204020203" pitchFamily="34" charset="0"/>
              </a:rPr>
              <a:t>Sources de </a:t>
            </a:r>
            <a:r>
              <a:rPr lang="en-US" sz="1800" dirty="0" err="1">
                <a:latin typeface="Bahnschrift Light" panose="020B0502040204020203" pitchFamily="34" charset="0"/>
              </a:rPr>
              <a:t>données</a:t>
            </a:r>
            <a:endParaRPr lang="en-US" sz="1800" dirty="0">
              <a:latin typeface="Bahnschrift Light" panose="020B0502040204020203" pitchFamily="34" charset="0"/>
            </a:endParaRP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Internet – site de </a:t>
            </a:r>
            <a:r>
              <a:rPr lang="en-US" sz="1600" dirty="0" err="1">
                <a:latin typeface="Bahnschrift Light" panose="020B0502040204020203" pitchFamily="34" charset="0"/>
              </a:rPr>
              <a:t>résultats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sportifs</a:t>
            </a:r>
            <a:endParaRPr lang="en-US" sz="1600" dirty="0">
              <a:latin typeface="Bahnschrift Light" panose="020B0502040204020203" pitchFamily="34" charset="0"/>
            </a:endParaRP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Internet – site de </a:t>
            </a:r>
            <a:r>
              <a:rPr lang="en-US" sz="1600" dirty="0" err="1">
                <a:latin typeface="Bahnschrift Light" panose="020B0502040204020203" pitchFamily="34" charset="0"/>
              </a:rPr>
              <a:t>statistiques</a:t>
            </a:r>
            <a:r>
              <a:rPr lang="en-US" sz="1600" dirty="0">
                <a:latin typeface="Bahnschrift Light" panose="020B0502040204020203" pitchFamily="34" charset="0"/>
              </a:rPr>
              <a:t> (</a:t>
            </a:r>
            <a:r>
              <a:rPr lang="en-US" sz="1600" dirty="0" err="1">
                <a:latin typeface="Bahnschrift Light" panose="020B0502040204020203" pitchFamily="34" charset="0"/>
              </a:rPr>
              <a:t>fichiers</a:t>
            </a:r>
            <a:r>
              <a:rPr lang="en-US" sz="1600" dirty="0">
                <a:latin typeface="Bahnschrift Light" panose="020B0502040204020203" pitchFamily="34" charset="0"/>
              </a:rPr>
              <a:t> .csv)</a:t>
            </a:r>
          </a:p>
          <a:p>
            <a:r>
              <a:rPr lang="en-US" sz="1800" dirty="0" err="1">
                <a:latin typeface="Bahnschrift Light" panose="020B0502040204020203" pitchFamily="34" charset="0"/>
              </a:rPr>
              <a:t>Collecte</a:t>
            </a:r>
            <a:r>
              <a:rPr lang="en-US" sz="1800" dirty="0">
                <a:latin typeface="Bahnschrift Light" panose="020B0502040204020203" pitchFamily="34" charset="0"/>
              </a:rPr>
              <a:t> des </a:t>
            </a:r>
            <a:r>
              <a:rPr lang="en-US" sz="1800" dirty="0" err="1">
                <a:latin typeface="Bahnschrift Light" panose="020B0502040204020203" pitchFamily="34" charset="0"/>
              </a:rPr>
              <a:t>données</a:t>
            </a:r>
            <a:endParaRPr lang="en-US" sz="1800" dirty="0">
              <a:latin typeface="Bahnschrift Light" panose="020B0502040204020203" pitchFamily="34" charset="0"/>
            </a:endParaRPr>
          </a:p>
          <a:p>
            <a:pPr lvl="1"/>
            <a:r>
              <a:rPr lang="en-US" sz="1600" dirty="0" err="1">
                <a:latin typeface="Bahnschrift Light" panose="020B0502040204020203" pitchFamily="34" charset="0"/>
              </a:rPr>
              <a:t>Webscraping</a:t>
            </a:r>
            <a:endParaRPr lang="en-US" sz="1600" dirty="0">
              <a:latin typeface="Bahnschrift Light" panose="020B0502040204020203" pitchFamily="34" charset="0"/>
            </a:endParaRPr>
          </a:p>
          <a:p>
            <a:r>
              <a:rPr lang="en-US" sz="1800" dirty="0" err="1">
                <a:latin typeface="Bahnschrift Light" panose="020B0502040204020203" pitchFamily="34" charset="0"/>
              </a:rPr>
              <a:t>Outils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utilisés</a:t>
            </a:r>
            <a:endParaRPr lang="en-US" sz="1800" dirty="0">
              <a:latin typeface="Bahnschrift Light" panose="020B0502040204020203" pitchFamily="34" charset="0"/>
            </a:endParaRP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Notebook : Google </a:t>
            </a:r>
            <a:r>
              <a:rPr lang="en-US" sz="1600" dirty="0" err="1">
                <a:latin typeface="Bahnschrift Light" panose="020B0502040204020203" pitchFamily="34" charset="0"/>
              </a:rPr>
              <a:t>Colab</a:t>
            </a:r>
            <a:endParaRPr lang="en-US" sz="1600" dirty="0">
              <a:latin typeface="Bahnschrift Light" panose="020B0502040204020203" pitchFamily="34" charset="0"/>
            </a:endParaRPr>
          </a:p>
          <a:p>
            <a:pPr lvl="1"/>
            <a:r>
              <a:rPr lang="en-US" sz="1600" dirty="0" err="1">
                <a:latin typeface="Bahnschrift Light" panose="020B0502040204020203" pitchFamily="34" charset="0"/>
              </a:rPr>
              <a:t>Collecte</a:t>
            </a:r>
            <a:r>
              <a:rPr lang="en-US" sz="1600" dirty="0">
                <a:latin typeface="Bahnschrift Light" panose="020B0502040204020203" pitchFamily="34" charset="0"/>
              </a:rPr>
              <a:t> de </a:t>
            </a:r>
            <a:r>
              <a:rPr lang="en-US" sz="1600" dirty="0" err="1">
                <a:latin typeface="Bahnschrift Light" panose="020B0502040204020203" pitchFamily="34" charset="0"/>
              </a:rPr>
              <a:t>données</a:t>
            </a:r>
            <a:r>
              <a:rPr lang="en-US" sz="1600" dirty="0">
                <a:latin typeface="Bahnschrift Light" panose="020B0502040204020203" pitchFamily="34" charset="0"/>
              </a:rPr>
              <a:t> : Python (Requests, </a:t>
            </a:r>
            <a:r>
              <a:rPr lang="en-US" sz="1600" dirty="0" err="1">
                <a:latin typeface="Bahnschrift Light" panose="020B0502040204020203" pitchFamily="34" charset="0"/>
              </a:rPr>
              <a:t>BeautifulSoup</a:t>
            </a:r>
            <a:r>
              <a:rPr lang="en-US" sz="1600" dirty="0">
                <a:latin typeface="Bahnschrift Light" panose="020B0502040204020203" pitchFamily="34" charset="0"/>
              </a:rPr>
              <a:t>)</a:t>
            </a: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Mise </a:t>
            </a:r>
            <a:r>
              <a:rPr lang="en-US" sz="1600" dirty="0" err="1">
                <a:latin typeface="Bahnschrift Light" panose="020B0502040204020203" pitchFamily="34" charset="0"/>
              </a:rPr>
              <a:t>en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forme</a:t>
            </a:r>
            <a:r>
              <a:rPr lang="en-US" sz="1600" dirty="0">
                <a:latin typeface="Bahnschrift Light" panose="020B0502040204020203" pitchFamily="34" charset="0"/>
              </a:rPr>
              <a:t>/</a:t>
            </a:r>
            <a:r>
              <a:rPr lang="en-US" sz="1600" dirty="0" err="1">
                <a:latin typeface="Bahnschrift Light" panose="020B0502040204020203" pitchFamily="34" charset="0"/>
              </a:rPr>
              <a:t>Nettoyage</a:t>
            </a:r>
            <a:r>
              <a:rPr lang="en-US" sz="1600" dirty="0">
                <a:latin typeface="Bahnschrift Light" panose="020B0502040204020203" pitchFamily="34" charset="0"/>
              </a:rPr>
              <a:t> des </a:t>
            </a:r>
            <a:r>
              <a:rPr lang="en-US" sz="1600" dirty="0" err="1">
                <a:latin typeface="Bahnschrift Light" panose="020B0502040204020203" pitchFamily="34" charset="0"/>
              </a:rPr>
              <a:t>données</a:t>
            </a:r>
            <a:r>
              <a:rPr lang="en-US" sz="1600" dirty="0">
                <a:latin typeface="Bahnschrift Light" panose="020B0502040204020203" pitchFamily="34" charset="0"/>
              </a:rPr>
              <a:t> : Python/Excel</a:t>
            </a:r>
          </a:p>
          <a:p>
            <a:pPr lvl="1"/>
            <a:r>
              <a:rPr lang="en-US" sz="1600" dirty="0" err="1">
                <a:latin typeface="Bahnschrift Light" panose="020B0502040204020203" pitchFamily="34" charset="0"/>
              </a:rPr>
              <a:t>Visualisation</a:t>
            </a:r>
            <a:r>
              <a:rPr lang="en-US" sz="1600" dirty="0">
                <a:latin typeface="Bahnschrift Light" panose="020B0502040204020203" pitchFamily="34" charset="0"/>
              </a:rPr>
              <a:t>/Dashboards: Python, Excel, IBM Cloud/Cognos Analytics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6DA48BF-D25B-467D-AC35-BB2DF085E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72" y="2074305"/>
            <a:ext cx="3194581" cy="3194581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C611463-30D1-4499-AE97-FA8E3C1D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4</a:t>
            </a:fld>
            <a:endParaRPr lang="fr-FR"/>
          </a:p>
        </p:txBody>
      </p:sp>
      <p:sp>
        <p:nvSpPr>
          <p:cNvPr id="9" name="Espace réservé du pied de page 7">
            <a:extLst>
              <a:ext uri="{FF2B5EF4-FFF2-40B4-BE49-F238E27FC236}">
                <a16:creationId xmlns:a16="http://schemas.microsoft.com/office/drawing/2014/main" id="{997535C1-F0E6-4AAE-A410-4EE4F81E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1CC8EF31-2F27-49BD-A0A8-38F43BC89A26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17692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/>
          <a:lstStyle/>
          <a:p>
            <a:r>
              <a:rPr lang="fr-FR" dirty="0">
                <a:latin typeface="Bahnschrift Light" panose="020B0502040204020203" pitchFamily="34" charset="0"/>
              </a:rPr>
              <a:t>Objectifs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C50FE7-0CAD-4BC1-B71D-DD5FF643949E}"/>
              </a:ext>
            </a:extLst>
          </p:cNvPr>
          <p:cNvSpPr txBox="1">
            <a:spLocks/>
          </p:cNvSpPr>
          <p:nvPr/>
        </p:nvSpPr>
        <p:spPr>
          <a:xfrm>
            <a:off x="838200" y="1862551"/>
            <a:ext cx="92285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Bahnschrift Light" panose="020B0502040204020203" pitchFamily="34" charset="0"/>
              </a:rPr>
              <a:t>Tennis</a:t>
            </a:r>
          </a:p>
          <a:p>
            <a:pPr lvl="1"/>
            <a:r>
              <a:rPr lang="en-US" sz="1600" dirty="0" err="1">
                <a:latin typeface="Bahnschrift Light" panose="020B0502040204020203" pitchFamily="34" charset="0"/>
              </a:rPr>
              <a:t>Quels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sont</a:t>
            </a:r>
            <a:r>
              <a:rPr lang="en-US" sz="1600" dirty="0">
                <a:latin typeface="Bahnschrift Light" panose="020B0502040204020203" pitchFamily="34" charset="0"/>
              </a:rPr>
              <a:t> les </a:t>
            </a:r>
            <a:r>
              <a:rPr lang="en-US" sz="1600" dirty="0" err="1">
                <a:latin typeface="Bahnschrift Light" panose="020B0502040204020203" pitchFamily="34" charset="0"/>
              </a:rPr>
              <a:t>matchs</a:t>
            </a:r>
            <a:r>
              <a:rPr lang="en-US" sz="1600" dirty="0">
                <a:latin typeface="Bahnschrift Light" panose="020B0502040204020203" pitchFamily="34" charset="0"/>
              </a:rPr>
              <a:t> sur </a:t>
            </a:r>
            <a:r>
              <a:rPr lang="en-US" sz="1600" dirty="0" err="1">
                <a:latin typeface="Bahnschrift Light" panose="020B0502040204020203" pitchFamily="34" charset="0"/>
              </a:rPr>
              <a:t>lesquels</a:t>
            </a:r>
            <a:r>
              <a:rPr lang="en-US" sz="1600" dirty="0">
                <a:latin typeface="Bahnschrift Light" panose="020B0502040204020203" pitchFamily="34" charset="0"/>
              </a:rPr>
              <a:t> il faut </a:t>
            </a:r>
            <a:r>
              <a:rPr lang="en-US" sz="1600" dirty="0" err="1">
                <a:latin typeface="Bahnschrift Light" panose="020B0502040204020203" pitchFamily="34" charset="0"/>
              </a:rPr>
              <a:t>parier</a:t>
            </a:r>
            <a:r>
              <a:rPr lang="en-US" sz="1600" dirty="0">
                <a:latin typeface="Bahnschrift Light" panose="020B0502040204020203" pitchFamily="34" charset="0"/>
              </a:rPr>
              <a:t> ?</a:t>
            </a:r>
          </a:p>
          <a:p>
            <a:pPr lvl="1"/>
            <a:r>
              <a:rPr lang="en-US" sz="1600" dirty="0" err="1">
                <a:latin typeface="Bahnschrift Light" panose="020B0502040204020203" pitchFamily="34" charset="0"/>
              </a:rPr>
              <a:t>Quels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sont</a:t>
            </a:r>
            <a:r>
              <a:rPr lang="en-US" sz="1600" dirty="0">
                <a:latin typeface="Bahnschrift Light" panose="020B0502040204020203" pitchFamily="34" charset="0"/>
              </a:rPr>
              <a:t> les types de </a:t>
            </a:r>
            <a:r>
              <a:rPr lang="en-US" sz="1600" dirty="0" err="1">
                <a:latin typeface="Bahnschrift Light" panose="020B0502040204020203" pitchFamily="34" charset="0"/>
              </a:rPr>
              <a:t>tournoi</a:t>
            </a:r>
            <a:r>
              <a:rPr lang="en-US" sz="1600" dirty="0">
                <a:latin typeface="Bahnschrift Light" panose="020B0502040204020203" pitchFamily="34" charset="0"/>
              </a:rPr>
              <a:t> les plus </a:t>
            </a:r>
            <a:r>
              <a:rPr lang="en-US" sz="1600" dirty="0" err="1">
                <a:latin typeface="Bahnschrift Light" panose="020B0502040204020203" pitchFamily="34" charset="0"/>
              </a:rPr>
              <a:t>rentables</a:t>
            </a:r>
            <a:r>
              <a:rPr lang="en-US" sz="1600" dirty="0">
                <a:latin typeface="Bahnschrift Light" panose="020B0502040204020203" pitchFamily="34" charset="0"/>
              </a:rPr>
              <a:t> ?</a:t>
            </a:r>
          </a:p>
          <a:p>
            <a:pPr lvl="1"/>
            <a:endParaRPr lang="en-US" sz="1600" dirty="0">
              <a:latin typeface="Bahnschrift Light" panose="020B0502040204020203" pitchFamily="34" charset="0"/>
            </a:endParaRPr>
          </a:p>
          <a:p>
            <a:r>
              <a:rPr lang="en-US" sz="2200" dirty="0">
                <a:latin typeface="Bahnschrift Light" panose="020B0502040204020203" pitchFamily="34" charset="0"/>
              </a:rPr>
              <a:t>Football</a:t>
            </a:r>
          </a:p>
          <a:p>
            <a:pPr lvl="1"/>
            <a:r>
              <a:rPr lang="en-US" sz="1600" dirty="0" err="1">
                <a:latin typeface="Bahnschrift Light" panose="020B0502040204020203" pitchFamily="34" charset="0"/>
              </a:rPr>
              <a:t>Quels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sont</a:t>
            </a:r>
            <a:r>
              <a:rPr lang="en-US" sz="1600" dirty="0">
                <a:latin typeface="Bahnschrift Light" panose="020B0502040204020203" pitchFamily="34" charset="0"/>
              </a:rPr>
              <a:t> les </a:t>
            </a:r>
            <a:r>
              <a:rPr lang="en-US" sz="1600" dirty="0" err="1">
                <a:latin typeface="Bahnschrift Light" panose="020B0502040204020203" pitchFamily="34" charset="0"/>
              </a:rPr>
              <a:t>championnats</a:t>
            </a:r>
            <a:r>
              <a:rPr lang="en-US" sz="1600" dirty="0">
                <a:latin typeface="Bahnschrift Light" panose="020B0502040204020203" pitchFamily="34" charset="0"/>
              </a:rPr>
              <a:t> les plus </a:t>
            </a:r>
            <a:r>
              <a:rPr lang="en-US" sz="1600" dirty="0" err="1">
                <a:latin typeface="Bahnschrift Light" panose="020B0502040204020203" pitchFamily="34" charset="0"/>
              </a:rPr>
              <a:t>prévisibles</a:t>
            </a:r>
            <a:r>
              <a:rPr lang="en-US" sz="1600" dirty="0">
                <a:latin typeface="Bahnschrift Light" panose="020B0502040204020203" pitchFamily="34" charset="0"/>
              </a:rPr>
              <a:t> ? </a:t>
            </a: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Est-il plus rentable de </a:t>
            </a:r>
            <a:r>
              <a:rPr lang="en-US" sz="1600" dirty="0" err="1">
                <a:latin typeface="Bahnschrift Light" panose="020B0502040204020203" pitchFamily="34" charset="0"/>
              </a:rPr>
              <a:t>parier</a:t>
            </a:r>
            <a:r>
              <a:rPr lang="en-US" sz="1600" dirty="0">
                <a:latin typeface="Bahnschrift Light" panose="020B0502040204020203" pitchFamily="34" charset="0"/>
              </a:rPr>
              <a:t> sur le match </a:t>
            </a:r>
            <a:r>
              <a:rPr lang="en-US" sz="1600" dirty="0" err="1">
                <a:latin typeface="Bahnschrift Light" panose="020B0502040204020203" pitchFamily="34" charset="0"/>
              </a:rPr>
              <a:t>nul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ou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l’une</a:t>
            </a:r>
            <a:r>
              <a:rPr lang="en-US" sz="1600" dirty="0">
                <a:latin typeface="Bahnschrift Light" panose="020B0502040204020203" pitchFamily="34" charset="0"/>
              </a:rPr>
              <a:t> des deux </a:t>
            </a:r>
            <a:r>
              <a:rPr lang="en-US" sz="1600" dirty="0" err="1">
                <a:latin typeface="Bahnschrift Light" panose="020B0502040204020203" pitchFamily="34" charset="0"/>
              </a:rPr>
              <a:t>équipes</a:t>
            </a:r>
            <a:r>
              <a:rPr lang="en-US" sz="1600" dirty="0">
                <a:latin typeface="Bahnschrift Light" panose="020B0502040204020203" pitchFamily="34" charset="0"/>
              </a:rPr>
              <a:t> ?</a:t>
            </a:r>
          </a:p>
          <a:p>
            <a:pPr lvl="1"/>
            <a:endParaRPr lang="en-US" sz="1600" dirty="0">
              <a:latin typeface="Bahnschrift Light" panose="020B0502040204020203" pitchFamily="34" charset="0"/>
            </a:endParaRPr>
          </a:p>
          <a:p>
            <a:r>
              <a:rPr lang="en-US" sz="2000" dirty="0" err="1">
                <a:latin typeface="Bahnschrift Light" panose="020B0502040204020203" pitchFamily="34" charset="0"/>
              </a:rPr>
              <a:t>Général</a:t>
            </a:r>
            <a:endParaRPr lang="en-US" sz="2000" dirty="0">
              <a:latin typeface="Bahnschrift Light" panose="020B0502040204020203" pitchFamily="34" charset="0"/>
            </a:endParaRP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A-t-on un </a:t>
            </a:r>
            <a:r>
              <a:rPr lang="en-US" sz="1600" dirty="0" err="1">
                <a:latin typeface="Bahnschrift Light" panose="020B0502040204020203" pitchFamily="34" charset="0"/>
              </a:rPr>
              <a:t>nombre</a:t>
            </a:r>
            <a:r>
              <a:rPr lang="en-US" sz="1600" dirty="0">
                <a:latin typeface="Bahnschrift Light" panose="020B0502040204020203" pitchFamily="34" charset="0"/>
              </a:rPr>
              <a:t> de </a:t>
            </a:r>
            <a:r>
              <a:rPr lang="en-US" sz="1600" dirty="0" err="1">
                <a:latin typeface="Bahnschrift Light" panose="020B0502040204020203" pitchFamily="34" charset="0"/>
              </a:rPr>
              <a:t>paris</a:t>
            </a:r>
            <a:r>
              <a:rPr lang="en-US" sz="1600" dirty="0">
                <a:latin typeface="Bahnschrift Light" panose="020B0502040204020203" pitchFamily="34" charset="0"/>
              </a:rPr>
              <a:t> par an </a:t>
            </a:r>
            <a:r>
              <a:rPr lang="en-US" sz="1600" dirty="0" err="1">
                <a:latin typeface="Bahnschrift Light" panose="020B0502040204020203" pitchFamily="34" charset="0"/>
              </a:rPr>
              <a:t>suffisant</a:t>
            </a:r>
            <a:r>
              <a:rPr lang="en-US" sz="1600" dirty="0">
                <a:latin typeface="Bahnschrift Light" panose="020B0502040204020203" pitchFamily="34" charset="0"/>
              </a:rPr>
              <a:t> ?</a:t>
            </a: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Le gain </a:t>
            </a:r>
            <a:r>
              <a:rPr lang="en-US" sz="1600" dirty="0" err="1">
                <a:latin typeface="Bahnschrift Light" panose="020B0502040204020203" pitchFamily="34" charset="0"/>
              </a:rPr>
              <a:t>est</a:t>
            </a:r>
            <a:r>
              <a:rPr lang="en-US" sz="1600" dirty="0">
                <a:latin typeface="Bahnschrift Light" panose="020B0502040204020203" pitchFamily="34" charset="0"/>
              </a:rPr>
              <a:t>-il stable (</a:t>
            </a:r>
            <a:r>
              <a:rPr lang="en-US" sz="1600" dirty="0" err="1">
                <a:latin typeface="Bahnschrift Light" panose="020B0502040204020203" pitchFamily="34" charset="0"/>
              </a:rPr>
              <a:t>évolution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linéaire</a:t>
            </a:r>
            <a:r>
              <a:rPr lang="en-US" sz="1600" dirty="0">
                <a:latin typeface="Bahnschrift Light" panose="020B0502040204020203" pitchFamily="34" charset="0"/>
              </a:rPr>
              <a:t>) ?</a:t>
            </a:r>
          </a:p>
          <a:p>
            <a:pPr lvl="1"/>
            <a:endParaRPr lang="en-US" sz="1800" dirty="0">
              <a:latin typeface="Bahnschrift Light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AF9219-67B6-4446-B925-6C8BD2E9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57642B-32E7-4505-AF9A-1528DC5B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B501BB6A-9244-42EB-9B0F-D83B18B6555A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97C46C9-21EB-4196-885B-1CB9DB522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25" y="1862551"/>
            <a:ext cx="356736" cy="356736"/>
          </a:xfrm>
          <a:prstGeom prst="rect">
            <a:avLst/>
          </a:prstGeom>
        </p:spPr>
      </p:pic>
      <p:pic>
        <p:nvPicPr>
          <p:cNvPr id="2050" name="Picture 2" descr="Icône Football, ballon de football, Gratuit - Icon-Icons.com">
            <a:extLst>
              <a:ext uri="{FF2B5EF4-FFF2-40B4-BE49-F238E27FC236}">
                <a16:creationId xmlns:a16="http://schemas.microsoft.com/office/drawing/2014/main" id="{1935B92B-639C-4EE9-BE4C-793C7D2D8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24" y="3062302"/>
            <a:ext cx="431620" cy="43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/>
          <a:lstStyle/>
          <a:p>
            <a:r>
              <a:rPr lang="fr-FR" dirty="0">
                <a:latin typeface="Bahnschrift Light" panose="020B0502040204020203" pitchFamily="34" charset="0"/>
              </a:rPr>
              <a:t>Création des </a:t>
            </a:r>
            <a:r>
              <a:rPr lang="fr-FR" dirty="0" err="1">
                <a:latin typeface="Bahnschrift Light" panose="020B0502040204020203" pitchFamily="34" charset="0"/>
              </a:rPr>
              <a:t>dashboards</a:t>
            </a:r>
            <a:endParaRPr lang="fr-FR" dirty="0">
              <a:latin typeface="Bahnschrift Light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C50FE7-0CAD-4BC1-B71D-DD5FF643949E}"/>
              </a:ext>
            </a:extLst>
          </p:cNvPr>
          <p:cNvSpPr txBox="1">
            <a:spLocks/>
          </p:cNvSpPr>
          <p:nvPr/>
        </p:nvSpPr>
        <p:spPr>
          <a:xfrm>
            <a:off x="931506" y="1496959"/>
            <a:ext cx="9228589" cy="488759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latin typeface="Bahnschrift Light" panose="020B0502040204020203" pitchFamily="34" charset="0"/>
              </a:rPr>
              <a:t>Etape</a:t>
            </a:r>
            <a:r>
              <a:rPr lang="en-US" sz="1400" dirty="0">
                <a:latin typeface="Bahnschrift Light" panose="020B0502040204020203" pitchFamily="34" charset="0"/>
              </a:rPr>
              <a:t> 1 – Python – </a:t>
            </a:r>
            <a:r>
              <a:rPr lang="en-US" sz="1400" dirty="0" err="1">
                <a:latin typeface="Bahnschrift Light" panose="020B0502040204020203" pitchFamily="34" charset="0"/>
              </a:rPr>
              <a:t>Webscraping</a:t>
            </a:r>
            <a:endParaRPr lang="en-US" sz="1400" dirty="0">
              <a:latin typeface="Bahnschrift Light" panose="020B0502040204020203" pitchFamily="34" charset="0"/>
            </a:endParaRPr>
          </a:p>
          <a:p>
            <a:pPr lvl="1"/>
            <a:r>
              <a:rPr lang="en-US" sz="1200" dirty="0">
                <a:latin typeface="Bahnschrift Light" panose="020B0502040204020203" pitchFamily="34" charset="0"/>
              </a:rPr>
              <a:t>Tennis : </a:t>
            </a:r>
          </a:p>
          <a:p>
            <a:pPr lvl="2"/>
            <a:r>
              <a:rPr lang="en-US" sz="1100" dirty="0" err="1">
                <a:latin typeface="Bahnschrift Light" panose="020B0502040204020203" pitchFamily="34" charset="0"/>
              </a:rPr>
              <a:t>Requête</a:t>
            </a:r>
            <a:r>
              <a:rPr lang="en-US" sz="1100" dirty="0">
                <a:latin typeface="Bahnschrift Light" panose="020B0502040204020203" pitchFamily="34" charset="0"/>
              </a:rPr>
              <a:t> sur le site de </a:t>
            </a:r>
            <a:r>
              <a:rPr lang="en-US" sz="1100" dirty="0" err="1">
                <a:latin typeface="Bahnschrift Light" panose="020B0502040204020203" pitchFamily="34" charset="0"/>
              </a:rPr>
              <a:t>résultats</a:t>
            </a:r>
            <a:endParaRPr lang="en-US" sz="1100" dirty="0">
              <a:latin typeface="Bahnschrift Light" panose="020B0502040204020203" pitchFamily="34" charset="0"/>
            </a:endParaRPr>
          </a:p>
          <a:p>
            <a:pPr lvl="2"/>
            <a:r>
              <a:rPr lang="en-US" sz="1100" dirty="0" err="1">
                <a:latin typeface="Bahnschrift Light" panose="020B0502040204020203" pitchFamily="34" charset="0"/>
              </a:rPr>
              <a:t>Itération</a:t>
            </a:r>
            <a:r>
              <a:rPr lang="en-US" sz="1100" dirty="0">
                <a:latin typeface="Bahnschrift Light" panose="020B0502040204020203" pitchFamily="34" charset="0"/>
              </a:rPr>
              <a:t> sur </a:t>
            </a:r>
            <a:r>
              <a:rPr lang="en-US" sz="1100" dirty="0" err="1">
                <a:latin typeface="Bahnschrift Light" panose="020B0502040204020203" pitchFamily="34" charset="0"/>
              </a:rPr>
              <a:t>tous</a:t>
            </a:r>
            <a:r>
              <a:rPr lang="en-US" sz="1100" dirty="0">
                <a:latin typeface="Bahnschrift Light" panose="020B0502040204020203" pitchFamily="34" charset="0"/>
              </a:rPr>
              <a:t> les </a:t>
            </a:r>
            <a:r>
              <a:rPr lang="en-US" sz="1100" dirty="0" err="1">
                <a:latin typeface="Bahnschrift Light" panose="020B0502040204020203" pitchFamily="34" charset="0"/>
              </a:rPr>
              <a:t>tournois</a:t>
            </a:r>
            <a:r>
              <a:rPr lang="en-US" sz="1100" dirty="0">
                <a:latin typeface="Bahnschrift Light" panose="020B0502040204020203" pitchFamily="34" charset="0"/>
              </a:rPr>
              <a:t> de </a:t>
            </a:r>
            <a:r>
              <a:rPr lang="en-US" sz="1100" dirty="0" err="1">
                <a:latin typeface="Bahnschrift Light" panose="020B0502040204020203" pitchFamily="34" charset="0"/>
              </a:rPr>
              <a:t>l’année</a:t>
            </a:r>
            <a:r>
              <a:rPr lang="en-US" sz="1100" dirty="0">
                <a:latin typeface="Bahnschrift Light" panose="020B0502040204020203" pitchFamily="34" charset="0"/>
              </a:rPr>
              <a:t> – </a:t>
            </a:r>
            <a:r>
              <a:rPr lang="en-US" sz="1100" dirty="0" err="1">
                <a:latin typeface="Bahnschrift Light" panose="020B0502040204020203" pitchFamily="34" charset="0"/>
              </a:rPr>
              <a:t>Récupération</a:t>
            </a:r>
            <a:r>
              <a:rPr lang="en-US" sz="1100" dirty="0">
                <a:latin typeface="Bahnschrift Light" panose="020B0502040204020203" pitchFamily="34" charset="0"/>
              </a:rPr>
              <a:t> d’un </a:t>
            </a:r>
            <a:r>
              <a:rPr lang="en-US" sz="1100" dirty="0" err="1">
                <a:latin typeface="Bahnschrift Light" panose="020B0502040204020203" pitchFamily="34" charset="0"/>
              </a:rPr>
              <a:t>identifiant</a:t>
            </a:r>
            <a:r>
              <a:rPr lang="en-US" sz="1100" dirty="0">
                <a:latin typeface="Bahnschrift Light" panose="020B0502040204020203" pitchFamily="34" charset="0"/>
              </a:rPr>
              <a:t> </a:t>
            </a:r>
          </a:p>
          <a:p>
            <a:pPr lvl="2"/>
            <a:r>
              <a:rPr lang="en-US" sz="1100" dirty="0">
                <a:latin typeface="Bahnschrift Light" panose="020B0502040204020203" pitchFamily="34" charset="0"/>
              </a:rPr>
              <a:t>Nouvelle </a:t>
            </a:r>
            <a:r>
              <a:rPr lang="en-US" sz="1100" dirty="0" err="1">
                <a:latin typeface="Bahnschrift Light" panose="020B0502040204020203" pitchFamily="34" charset="0"/>
              </a:rPr>
              <a:t>requête</a:t>
            </a:r>
            <a:r>
              <a:rPr lang="en-US" sz="1100" dirty="0">
                <a:latin typeface="Bahnschrift Light" panose="020B0502040204020203" pitchFamily="34" charset="0"/>
              </a:rPr>
              <a:t> pour </a:t>
            </a:r>
            <a:r>
              <a:rPr lang="en-US" sz="1100" dirty="0" err="1">
                <a:latin typeface="Bahnschrift Light" panose="020B0502040204020203" pitchFamily="34" charset="0"/>
              </a:rPr>
              <a:t>chaque</a:t>
            </a:r>
            <a:r>
              <a:rPr lang="en-US" sz="1100" dirty="0">
                <a:latin typeface="Bahnschrift Light" panose="020B0502040204020203" pitchFamily="34" charset="0"/>
              </a:rPr>
              <a:t> </a:t>
            </a:r>
            <a:r>
              <a:rPr lang="en-US" sz="1100" dirty="0" err="1">
                <a:latin typeface="Bahnschrift Light" panose="020B0502040204020203" pitchFamily="34" charset="0"/>
              </a:rPr>
              <a:t>tounoi</a:t>
            </a:r>
            <a:r>
              <a:rPr lang="en-US" sz="1100" dirty="0">
                <a:latin typeface="Bahnschrift Light" panose="020B0502040204020203" pitchFamily="34" charset="0"/>
              </a:rPr>
              <a:t> - </a:t>
            </a:r>
            <a:r>
              <a:rPr lang="en-US" sz="1100" dirty="0" err="1">
                <a:latin typeface="Bahnschrift Light" panose="020B0502040204020203" pitchFamily="34" charset="0"/>
              </a:rPr>
              <a:t>Itération</a:t>
            </a:r>
            <a:r>
              <a:rPr lang="en-US" sz="1100" dirty="0">
                <a:latin typeface="Bahnschrift Light" panose="020B0502040204020203" pitchFamily="34" charset="0"/>
              </a:rPr>
              <a:t> sur </a:t>
            </a:r>
            <a:r>
              <a:rPr lang="en-US" sz="1100" dirty="0" err="1">
                <a:latin typeface="Bahnschrift Light" panose="020B0502040204020203" pitchFamily="34" charset="0"/>
              </a:rPr>
              <a:t>chaque</a:t>
            </a:r>
            <a:r>
              <a:rPr lang="en-US" sz="1100" dirty="0">
                <a:latin typeface="Bahnschrift Light" panose="020B0502040204020203" pitchFamily="34" charset="0"/>
              </a:rPr>
              <a:t> match (pour </a:t>
            </a:r>
            <a:r>
              <a:rPr lang="en-US" sz="1100" dirty="0" err="1">
                <a:latin typeface="Bahnschrift Light" panose="020B0502040204020203" pitchFamily="34" charset="0"/>
              </a:rPr>
              <a:t>chaque</a:t>
            </a:r>
            <a:r>
              <a:rPr lang="en-US" sz="1100" dirty="0">
                <a:latin typeface="Bahnschrift Light" panose="020B0502040204020203" pitchFamily="34" charset="0"/>
              </a:rPr>
              <a:t> </a:t>
            </a:r>
            <a:r>
              <a:rPr lang="en-US" sz="1100" dirty="0" err="1">
                <a:latin typeface="Bahnschrift Light" panose="020B0502040204020203" pitchFamily="34" charset="0"/>
              </a:rPr>
              <a:t>année</a:t>
            </a:r>
            <a:r>
              <a:rPr lang="en-US" sz="1100" dirty="0">
                <a:latin typeface="Bahnschrift Light" panose="020B0502040204020203" pitchFamily="34" charset="0"/>
              </a:rPr>
              <a:t> </a:t>
            </a:r>
            <a:r>
              <a:rPr lang="en-US" sz="1100" dirty="0" err="1">
                <a:latin typeface="Bahnschrift Light" panose="020B0502040204020203" pitchFamily="34" charset="0"/>
              </a:rPr>
              <a:t>depuis</a:t>
            </a:r>
            <a:r>
              <a:rPr lang="en-US" sz="1100" dirty="0">
                <a:latin typeface="Bahnschrift Light" panose="020B0502040204020203" pitchFamily="34" charset="0"/>
              </a:rPr>
              <a:t> 2012)</a:t>
            </a:r>
          </a:p>
          <a:p>
            <a:pPr lvl="2"/>
            <a:r>
              <a:rPr lang="en-US" sz="1100" dirty="0" err="1">
                <a:latin typeface="Bahnschrift Light" panose="020B0502040204020203" pitchFamily="34" charset="0"/>
              </a:rPr>
              <a:t>Enregistrement</a:t>
            </a:r>
            <a:r>
              <a:rPr lang="en-US" sz="1100" dirty="0">
                <a:latin typeface="Bahnschrift Light" panose="020B0502040204020203" pitchFamily="34" charset="0"/>
              </a:rPr>
              <a:t> des </a:t>
            </a:r>
            <a:r>
              <a:rPr lang="en-US" sz="1100" dirty="0" err="1">
                <a:latin typeface="Bahnschrift Light" panose="020B0502040204020203" pitchFamily="34" charset="0"/>
              </a:rPr>
              <a:t>données</a:t>
            </a:r>
            <a:r>
              <a:rPr lang="en-US" sz="1100" dirty="0">
                <a:latin typeface="Bahnschrift Light" panose="020B0502040204020203" pitchFamily="34" charset="0"/>
              </a:rPr>
              <a:t> dans un </a:t>
            </a:r>
            <a:r>
              <a:rPr lang="en-US" sz="1100" dirty="0" err="1">
                <a:latin typeface="Bahnschrift Light" panose="020B0502040204020203" pitchFamily="34" charset="0"/>
              </a:rPr>
              <a:t>dataframe</a:t>
            </a:r>
            <a:endParaRPr lang="en-US" sz="1100" dirty="0">
              <a:latin typeface="Bahnschrift Light" panose="020B0502040204020203" pitchFamily="34" charset="0"/>
            </a:endParaRPr>
          </a:p>
          <a:p>
            <a:pPr lvl="1"/>
            <a:r>
              <a:rPr lang="en-US" sz="1200" dirty="0">
                <a:latin typeface="Bahnschrift Light" panose="020B0502040204020203" pitchFamily="34" charset="0"/>
              </a:rPr>
              <a:t>Football :</a:t>
            </a:r>
          </a:p>
          <a:p>
            <a:pPr lvl="2"/>
            <a:r>
              <a:rPr lang="en-US" sz="1100" dirty="0" err="1">
                <a:latin typeface="Bahnschrift Light" panose="020B0502040204020203" pitchFamily="34" charset="0"/>
              </a:rPr>
              <a:t>Téléchargement</a:t>
            </a:r>
            <a:r>
              <a:rPr lang="en-US" sz="1100" dirty="0">
                <a:latin typeface="Bahnschrift Light" panose="020B0502040204020203" pitchFamily="34" charset="0"/>
              </a:rPr>
              <a:t> de </a:t>
            </a:r>
            <a:r>
              <a:rPr lang="en-US" sz="1100" dirty="0" err="1">
                <a:latin typeface="Bahnschrift Light" panose="020B0502040204020203" pitchFamily="34" charset="0"/>
              </a:rPr>
              <a:t>fichiers</a:t>
            </a:r>
            <a:r>
              <a:rPr lang="en-US" sz="1100" dirty="0">
                <a:latin typeface="Bahnschrift Light" panose="020B0502040204020203" pitchFamily="34" charset="0"/>
              </a:rPr>
              <a:t> .csv (1 par </a:t>
            </a:r>
            <a:r>
              <a:rPr lang="en-US" sz="1100" dirty="0" err="1">
                <a:latin typeface="Bahnschrift Light" panose="020B0502040204020203" pitchFamily="34" charset="0"/>
              </a:rPr>
              <a:t>année</a:t>
            </a:r>
            <a:r>
              <a:rPr lang="en-US" sz="1100" dirty="0">
                <a:latin typeface="Bahnschrift Light" panose="020B0502040204020203" pitchFamily="34" charset="0"/>
              </a:rPr>
              <a:t> et par </a:t>
            </a:r>
            <a:r>
              <a:rPr lang="en-US" sz="1100" dirty="0" err="1">
                <a:latin typeface="Bahnschrift Light" panose="020B0502040204020203" pitchFamily="34" charset="0"/>
              </a:rPr>
              <a:t>championnat</a:t>
            </a:r>
            <a:r>
              <a:rPr lang="en-US" sz="1100" dirty="0">
                <a:latin typeface="Bahnschrift Light" panose="020B0502040204020203" pitchFamily="34" charset="0"/>
              </a:rPr>
              <a:t>)</a:t>
            </a:r>
          </a:p>
          <a:p>
            <a:pPr lvl="2"/>
            <a:r>
              <a:rPr lang="en-US" sz="1100" dirty="0" err="1">
                <a:latin typeface="Bahnschrift Light" panose="020B0502040204020203" pitchFamily="34" charset="0"/>
              </a:rPr>
              <a:t>Création</a:t>
            </a:r>
            <a:r>
              <a:rPr lang="en-US" sz="1100" dirty="0">
                <a:latin typeface="Bahnschrift Light" panose="020B0502040204020203" pitchFamily="34" charset="0"/>
              </a:rPr>
              <a:t> d’un </a:t>
            </a:r>
            <a:r>
              <a:rPr lang="en-US" sz="1100" dirty="0" err="1">
                <a:latin typeface="Bahnschrift Light" panose="020B0502040204020203" pitchFamily="34" charset="0"/>
              </a:rPr>
              <a:t>dataframe</a:t>
            </a:r>
            <a:r>
              <a:rPr lang="en-US" sz="1100" dirty="0">
                <a:latin typeface="Bahnschrift Light" panose="020B0502040204020203" pitchFamily="34" charset="0"/>
              </a:rPr>
              <a:t> avec </a:t>
            </a:r>
            <a:r>
              <a:rPr lang="en-US" sz="1100" dirty="0" err="1">
                <a:latin typeface="Bahnschrift Light" panose="020B0502040204020203" pitchFamily="34" charset="0"/>
              </a:rPr>
              <a:t>tous</a:t>
            </a:r>
            <a:r>
              <a:rPr lang="en-US" sz="1100" dirty="0">
                <a:latin typeface="Bahnschrift Light" panose="020B0502040204020203" pitchFamily="34" charset="0"/>
              </a:rPr>
              <a:t> les </a:t>
            </a:r>
            <a:r>
              <a:rPr lang="en-US" sz="1100" dirty="0" err="1">
                <a:latin typeface="Bahnschrift Light" panose="020B0502040204020203" pitchFamily="34" charset="0"/>
              </a:rPr>
              <a:t>matchs</a:t>
            </a:r>
            <a:r>
              <a:rPr lang="en-US" sz="1100" dirty="0">
                <a:latin typeface="Bahnschrift Light" panose="020B0502040204020203" pitchFamily="34" charset="0"/>
              </a:rPr>
              <a:t> </a:t>
            </a:r>
            <a:r>
              <a:rPr lang="en-US" sz="1100" dirty="0" err="1">
                <a:latin typeface="Bahnschrift Light" panose="020B0502040204020203" pitchFamily="34" charset="0"/>
              </a:rPr>
              <a:t>depuis</a:t>
            </a:r>
            <a:r>
              <a:rPr lang="en-US" sz="1100" dirty="0">
                <a:latin typeface="Bahnschrift Light" panose="020B0502040204020203" pitchFamily="34" charset="0"/>
              </a:rPr>
              <a:t> 2008</a:t>
            </a:r>
          </a:p>
          <a:p>
            <a:r>
              <a:rPr lang="en-US" sz="1400" dirty="0" err="1">
                <a:latin typeface="Bahnschrift Light" panose="020B0502040204020203" pitchFamily="34" charset="0"/>
              </a:rPr>
              <a:t>Etape</a:t>
            </a:r>
            <a:r>
              <a:rPr lang="en-US" sz="1400" dirty="0">
                <a:latin typeface="Bahnschrift Light" panose="020B0502040204020203" pitchFamily="34" charset="0"/>
              </a:rPr>
              <a:t> 2 – Python – </a:t>
            </a:r>
            <a:r>
              <a:rPr lang="en-US" sz="1400" dirty="0" err="1">
                <a:latin typeface="Bahnschrift Light" panose="020B0502040204020203" pitchFamily="34" charset="0"/>
              </a:rPr>
              <a:t>Traitement</a:t>
            </a:r>
            <a:r>
              <a:rPr lang="en-US" sz="1400" dirty="0">
                <a:latin typeface="Bahnschrift Light" panose="020B0502040204020203" pitchFamily="34" charset="0"/>
              </a:rPr>
              <a:t>/</a:t>
            </a:r>
            <a:r>
              <a:rPr lang="en-US" sz="1400" dirty="0" err="1">
                <a:latin typeface="Bahnschrift Light" panose="020B0502040204020203" pitchFamily="34" charset="0"/>
              </a:rPr>
              <a:t>Nettoyage</a:t>
            </a:r>
            <a:r>
              <a:rPr lang="en-US" sz="1400" dirty="0">
                <a:latin typeface="Bahnschrift Light" panose="020B0502040204020203" pitchFamily="34" charset="0"/>
              </a:rPr>
              <a:t> des </a:t>
            </a:r>
            <a:r>
              <a:rPr lang="en-US" sz="1400" dirty="0" err="1">
                <a:latin typeface="Bahnschrift Light" panose="020B0502040204020203" pitchFamily="34" charset="0"/>
              </a:rPr>
              <a:t>données</a:t>
            </a:r>
            <a:endParaRPr lang="en-US" sz="1400" dirty="0">
              <a:latin typeface="Bahnschrift Light" panose="020B0502040204020203" pitchFamily="34" charset="0"/>
            </a:endParaRPr>
          </a:p>
          <a:p>
            <a:pPr lvl="1"/>
            <a:r>
              <a:rPr lang="en-US" sz="1200" dirty="0">
                <a:latin typeface="Bahnschrift Light" panose="020B0502040204020203" pitchFamily="34" charset="0"/>
              </a:rPr>
              <a:t>Tennis : </a:t>
            </a:r>
          </a:p>
          <a:p>
            <a:pPr lvl="2"/>
            <a:r>
              <a:rPr lang="en-US" sz="1100" dirty="0" err="1">
                <a:latin typeface="Bahnschrift Light" panose="020B0502040204020203" pitchFamily="34" charset="0"/>
              </a:rPr>
              <a:t>Retrait</a:t>
            </a:r>
            <a:r>
              <a:rPr lang="en-US" sz="1100" dirty="0">
                <a:latin typeface="Bahnschrift Light" panose="020B0502040204020203" pitchFamily="34" charset="0"/>
              </a:rPr>
              <a:t> des </a:t>
            </a:r>
            <a:r>
              <a:rPr lang="en-US" sz="1100" dirty="0" err="1">
                <a:latin typeface="Bahnschrift Light" panose="020B0502040204020203" pitchFamily="34" charset="0"/>
              </a:rPr>
              <a:t>lignes</a:t>
            </a:r>
            <a:r>
              <a:rPr lang="en-US" sz="1100" dirty="0">
                <a:latin typeface="Bahnschrift Light" panose="020B0502040204020203" pitchFamily="34" charset="0"/>
              </a:rPr>
              <a:t> avec des </a:t>
            </a:r>
            <a:r>
              <a:rPr lang="en-US" sz="1100" dirty="0" err="1">
                <a:latin typeface="Bahnschrift Light" panose="020B0502040204020203" pitchFamily="34" charset="0"/>
              </a:rPr>
              <a:t>valeurs</a:t>
            </a:r>
            <a:r>
              <a:rPr lang="en-US" sz="1100" dirty="0">
                <a:latin typeface="Bahnschrift Light" panose="020B0502040204020203" pitchFamily="34" charset="0"/>
              </a:rPr>
              <a:t> </a:t>
            </a:r>
            <a:r>
              <a:rPr lang="en-US" sz="1100" dirty="0" err="1">
                <a:latin typeface="Bahnschrift Light" panose="020B0502040204020203" pitchFamily="34" charset="0"/>
              </a:rPr>
              <a:t>manquantes</a:t>
            </a:r>
            <a:endParaRPr lang="en-US" sz="1100" dirty="0">
              <a:latin typeface="Bahnschrift Light" panose="020B0502040204020203" pitchFamily="34" charset="0"/>
            </a:endParaRPr>
          </a:p>
          <a:p>
            <a:pPr lvl="2"/>
            <a:r>
              <a:rPr lang="en-US" sz="1100" dirty="0">
                <a:latin typeface="Bahnschrift Light" panose="020B0502040204020203" pitchFamily="34" charset="0"/>
              </a:rPr>
              <a:t>Modification des types de </a:t>
            </a:r>
            <a:r>
              <a:rPr lang="en-US" sz="1100" dirty="0" err="1">
                <a:latin typeface="Bahnschrift Light" panose="020B0502040204020203" pitchFamily="34" charset="0"/>
              </a:rPr>
              <a:t>donées</a:t>
            </a:r>
            <a:endParaRPr lang="en-US" sz="1100" dirty="0">
              <a:latin typeface="Bahnschrift Light" panose="020B0502040204020203" pitchFamily="34" charset="0"/>
            </a:endParaRPr>
          </a:p>
          <a:p>
            <a:pPr lvl="2"/>
            <a:r>
              <a:rPr lang="en-US" sz="1100" dirty="0">
                <a:latin typeface="Bahnschrift Light" panose="020B0502040204020203" pitchFamily="34" charset="0"/>
              </a:rPr>
              <a:t>Elimination des </a:t>
            </a:r>
            <a:r>
              <a:rPr lang="en-US" sz="1100" dirty="0" err="1">
                <a:latin typeface="Bahnschrift Light" panose="020B0502040204020203" pitchFamily="34" charset="0"/>
              </a:rPr>
              <a:t>données</a:t>
            </a:r>
            <a:r>
              <a:rPr lang="en-US" sz="1100" dirty="0">
                <a:latin typeface="Bahnschrift Light" panose="020B0502040204020203" pitchFamily="34" charset="0"/>
              </a:rPr>
              <a:t> </a:t>
            </a:r>
            <a:r>
              <a:rPr lang="en-US" sz="1100" dirty="0" err="1">
                <a:latin typeface="Bahnschrift Light" panose="020B0502040204020203" pitchFamily="34" charset="0"/>
              </a:rPr>
              <a:t>abhérantes</a:t>
            </a:r>
            <a:r>
              <a:rPr lang="en-US" sz="1100" dirty="0">
                <a:latin typeface="Bahnschrift Light" panose="020B0502040204020203" pitchFamily="34" charset="0"/>
              </a:rPr>
              <a:t> (cotes trop </a:t>
            </a:r>
            <a:r>
              <a:rPr lang="en-US" sz="1100" dirty="0" err="1">
                <a:latin typeface="Bahnschrift Light" panose="020B0502040204020203" pitchFamily="34" charset="0"/>
              </a:rPr>
              <a:t>élevées</a:t>
            </a:r>
            <a:r>
              <a:rPr lang="en-US" sz="1100" dirty="0">
                <a:latin typeface="Bahnschrift Light" panose="020B0502040204020203" pitchFamily="34" charset="0"/>
              </a:rPr>
              <a:t>…)</a:t>
            </a:r>
          </a:p>
          <a:p>
            <a:pPr lvl="2"/>
            <a:endParaRPr lang="en-US" sz="1200" dirty="0">
              <a:latin typeface="Bahnschrift Light" panose="020B0502040204020203" pitchFamily="34" charset="0"/>
            </a:endParaRPr>
          </a:p>
          <a:p>
            <a:pPr lvl="1"/>
            <a:r>
              <a:rPr lang="en-US" sz="1200" dirty="0">
                <a:latin typeface="Bahnschrift Light" panose="020B0502040204020203" pitchFamily="34" charset="0"/>
              </a:rPr>
              <a:t>Football :</a:t>
            </a:r>
          </a:p>
          <a:p>
            <a:pPr lvl="2"/>
            <a:r>
              <a:rPr lang="en-US" sz="1100" dirty="0" err="1">
                <a:latin typeface="Bahnschrift Light" panose="020B0502040204020203" pitchFamily="34" charset="0"/>
              </a:rPr>
              <a:t>Ajout</a:t>
            </a:r>
            <a:r>
              <a:rPr lang="en-US" sz="1100" dirty="0">
                <a:latin typeface="Bahnschrift Light" panose="020B0502040204020203" pitchFamily="34" charset="0"/>
              </a:rPr>
              <a:t> de 3 </a:t>
            </a:r>
            <a:r>
              <a:rPr lang="en-US" sz="1100" dirty="0" err="1">
                <a:latin typeface="Bahnschrift Light" panose="020B0502040204020203" pitchFamily="34" charset="0"/>
              </a:rPr>
              <a:t>colonnes</a:t>
            </a:r>
            <a:r>
              <a:rPr lang="en-US" sz="1100" dirty="0">
                <a:latin typeface="Bahnschrift Light" panose="020B0502040204020203" pitchFamily="34" charset="0"/>
              </a:rPr>
              <a:t> “Gain” </a:t>
            </a:r>
            <a:r>
              <a:rPr lang="en-US" sz="1100" dirty="0" err="1">
                <a:latin typeface="Bahnschrift Light" panose="020B0502040204020203" pitchFamily="34" charset="0"/>
              </a:rPr>
              <a:t>en</a:t>
            </a:r>
            <a:r>
              <a:rPr lang="en-US" sz="1100" dirty="0">
                <a:latin typeface="Bahnschrift Light" panose="020B0502040204020203" pitchFamily="34" charset="0"/>
              </a:rPr>
              <a:t> </a:t>
            </a:r>
            <a:r>
              <a:rPr lang="en-US" sz="1100" dirty="0" err="1">
                <a:latin typeface="Bahnschrift Light" panose="020B0502040204020203" pitchFamily="34" charset="0"/>
              </a:rPr>
              <a:t>fonction</a:t>
            </a:r>
            <a:r>
              <a:rPr lang="en-US" sz="1100" dirty="0">
                <a:latin typeface="Bahnschrift Light" panose="020B0502040204020203" pitchFamily="34" charset="0"/>
              </a:rPr>
              <a:t> du </a:t>
            </a:r>
            <a:r>
              <a:rPr lang="en-US" sz="1100" dirty="0" err="1">
                <a:latin typeface="Bahnschrift Light" panose="020B0502040204020203" pitchFamily="34" charset="0"/>
              </a:rPr>
              <a:t>paris</a:t>
            </a:r>
            <a:r>
              <a:rPr lang="en-US" sz="1100" dirty="0">
                <a:latin typeface="Bahnschrift Light" panose="020B0502040204020203" pitchFamily="34" charset="0"/>
              </a:rPr>
              <a:t> (domicile, </a:t>
            </a:r>
            <a:r>
              <a:rPr lang="en-US" sz="1100" dirty="0" err="1">
                <a:latin typeface="Bahnschrift Light" panose="020B0502040204020203" pitchFamily="34" charset="0"/>
              </a:rPr>
              <a:t>extérieur</a:t>
            </a:r>
            <a:r>
              <a:rPr lang="en-US" sz="1100" dirty="0">
                <a:latin typeface="Bahnschrift Light" panose="020B0502040204020203" pitchFamily="34" charset="0"/>
              </a:rPr>
              <a:t> </a:t>
            </a:r>
            <a:r>
              <a:rPr lang="en-US" sz="1100" dirty="0" err="1">
                <a:latin typeface="Bahnschrift Light" panose="020B0502040204020203" pitchFamily="34" charset="0"/>
              </a:rPr>
              <a:t>ou</a:t>
            </a:r>
            <a:r>
              <a:rPr lang="en-US" sz="1100" dirty="0">
                <a:latin typeface="Bahnschrift Light" panose="020B0502040204020203" pitchFamily="34" charset="0"/>
              </a:rPr>
              <a:t> </a:t>
            </a:r>
            <a:r>
              <a:rPr lang="en-US" sz="1100" dirty="0" err="1">
                <a:latin typeface="Bahnschrift Light" panose="020B0502040204020203" pitchFamily="34" charset="0"/>
              </a:rPr>
              <a:t>nul</a:t>
            </a:r>
            <a:r>
              <a:rPr lang="en-US" sz="1100" dirty="0">
                <a:latin typeface="Bahnschrift Light" panose="020B0502040204020203" pitchFamily="34" charset="0"/>
              </a:rPr>
              <a:t>)</a:t>
            </a:r>
          </a:p>
          <a:p>
            <a:pPr lvl="2"/>
            <a:r>
              <a:rPr lang="en-US" sz="1100" dirty="0" err="1">
                <a:latin typeface="Bahnschrift Light" panose="020B0502040204020203" pitchFamily="34" charset="0"/>
              </a:rPr>
              <a:t>Création</a:t>
            </a:r>
            <a:r>
              <a:rPr lang="en-US" sz="1100" dirty="0">
                <a:latin typeface="Bahnschrift Light" panose="020B0502040204020203" pitchFamily="34" charset="0"/>
              </a:rPr>
              <a:t> de categories pour les cotes </a:t>
            </a:r>
          </a:p>
          <a:p>
            <a:pPr lvl="1"/>
            <a:endParaRPr lang="en-US" sz="1400" dirty="0">
              <a:latin typeface="Bahnschrift Light" panose="020B0502040204020203" pitchFamily="34" charset="0"/>
            </a:endParaRPr>
          </a:p>
          <a:p>
            <a:r>
              <a:rPr lang="en-US" sz="1400" dirty="0" err="1">
                <a:latin typeface="Bahnschrift Light" panose="020B0502040204020203" pitchFamily="34" charset="0"/>
              </a:rPr>
              <a:t>Etape</a:t>
            </a:r>
            <a:r>
              <a:rPr lang="en-US" sz="1400" dirty="0">
                <a:latin typeface="Bahnschrift Light" panose="020B0502040204020203" pitchFamily="34" charset="0"/>
              </a:rPr>
              <a:t> 3 – </a:t>
            </a:r>
            <a:r>
              <a:rPr lang="en-US" sz="1400" dirty="0" err="1">
                <a:latin typeface="Bahnschrift Light" panose="020B0502040204020203" pitchFamily="34" charset="0"/>
              </a:rPr>
              <a:t>Enregistrement</a:t>
            </a:r>
            <a:r>
              <a:rPr lang="en-US" sz="1400" dirty="0">
                <a:latin typeface="Bahnschrift Light" panose="020B0502040204020203" pitchFamily="34" charset="0"/>
              </a:rPr>
              <a:t> d’un </a:t>
            </a:r>
            <a:r>
              <a:rPr lang="en-US" sz="1400" dirty="0" err="1">
                <a:latin typeface="Bahnschrift Light" panose="020B0502040204020203" pitchFamily="34" charset="0"/>
              </a:rPr>
              <a:t>fichier</a:t>
            </a:r>
            <a:r>
              <a:rPr lang="en-US" sz="1400" dirty="0">
                <a:latin typeface="Bahnschrift Light" panose="020B0502040204020203" pitchFamily="34" charset="0"/>
              </a:rPr>
              <a:t> .csv pour </a:t>
            </a:r>
            <a:r>
              <a:rPr lang="en-US" sz="1400" dirty="0" err="1">
                <a:latin typeface="Bahnschrift Light" panose="020B0502040204020203" pitchFamily="34" charset="0"/>
              </a:rPr>
              <a:t>créer</a:t>
            </a:r>
            <a:r>
              <a:rPr lang="en-US" sz="1400" dirty="0">
                <a:latin typeface="Bahnschrift Light" panose="020B0502040204020203" pitchFamily="34" charset="0"/>
              </a:rPr>
              <a:t> les dashboards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88D2C0-7BA0-4C99-9250-73B9BC37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7">
            <a:extLst>
              <a:ext uri="{FF2B5EF4-FFF2-40B4-BE49-F238E27FC236}">
                <a16:creationId xmlns:a16="http://schemas.microsoft.com/office/drawing/2014/main" id="{B2B2BC84-A061-4A33-866C-F1054C66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6A3BE6-52B6-4326-9E28-8B90B79C3D0E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19217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/>
          <a:lstStyle/>
          <a:p>
            <a:r>
              <a:rPr lang="fr-FR" dirty="0">
                <a:latin typeface="Bahnschrift Light" panose="020B0502040204020203" pitchFamily="34" charset="0"/>
              </a:rPr>
              <a:t>Dashboard 1 - Tennis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B5A810-05B1-437F-A522-EBDE1FACB1D3}"/>
              </a:ext>
            </a:extLst>
          </p:cNvPr>
          <p:cNvSpPr txBox="1">
            <a:spLocks/>
          </p:cNvSpPr>
          <p:nvPr/>
        </p:nvSpPr>
        <p:spPr>
          <a:xfrm>
            <a:off x="5227566" y="1719368"/>
            <a:ext cx="643529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Bahnschrift Light" panose="020B0502040204020203" pitchFamily="34" charset="0"/>
              </a:rPr>
              <a:t>Python</a:t>
            </a:r>
            <a:r>
              <a:rPr lang="en-US" sz="1800" dirty="0">
                <a:latin typeface="Bahnschrift Light" panose="020B0502040204020203" pitchFamily="34" charset="0"/>
              </a:rPr>
              <a:t> – Matplotlib</a:t>
            </a:r>
          </a:p>
          <a:p>
            <a:endParaRPr lang="en-US" sz="1800" dirty="0">
              <a:latin typeface="Bahnschrift Light" panose="020B0502040204020203" pitchFamily="34" charset="0"/>
            </a:endParaRPr>
          </a:p>
          <a:p>
            <a:r>
              <a:rPr lang="en-US" sz="1800" dirty="0">
                <a:latin typeface="Bahnschrift Light" panose="020B0502040204020203" pitchFamily="34" charset="0"/>
              </a:rPr>
              <a:t>Identification des </a:t>
            </a:r>
            <a:r>
              <a:rPr lang="en-US" sz="1800" dirty="0" err="1">
                <a:latin typeface="Bahnschrift Light" panose="020B0502040204020203" pitchFamily="34" charset="0"/>
              </a:rPr>
              <a:t>combinaisons</a:t>
            </a:r>
            <a:r>
              <a:rPr lang="en-US" sz="1800" dirty="0">
                <a:latin typeface="Bahnschrift Light" panose="020B0502040204020203" pitchFamily="34" charset="0"/>
              </a:rPr>
              <a:t> de </a:t>
            </a:r>
            <a:r>
              <a:rPr lang="en-US" sz="1800" dirty="0" err="1">
                <a:latin typeface="Bahnschrift Light" panose="020B0502040204020203" pitchFamily="34" charset="0"/>
              </a:rPr>
              <a:t>paramètres</a:t>
            </a:r>
            <a:r>
              <a:rPr lang="en-US" sz="1800" dirty="0">
                <a:latin typeface="Bahnschrift Light" panose="020B0502040204020203" pitchFamily="34" charset="0"/>
              </a:rPr>
              <a:t> qui </a:t>
            </a:r>
            <a:r>
              <a:rPr lang="en-US" sz="1800" dirty="0" err="1">
                <a:latin typeface="Bahnschrift Light" panose="020B0502040204020203" pitchFamily="34" charset="0"/>
              </a:rPr>
              <a:t>rapportent</a:t>
            </a:r>
            <a:r>
              <a:rPr lang="en-US" sz="1800" dirty="0">
                <a:latin typeface="Bahnschrift Light" panose="020B0502040204020203" pitchFamily="34" charset="0"/>
              </a:rPr>
              <a:t> un gain </a:t>
            </a:r>
            <a:r>
              <a:rPr lang="en-US" sz="1800" dirty="0" err="1">
                <a:latin typeface="Bahnschrift Light" panose="020B0502040204020203" pitchFamily="34" charset="0"/>
              </a:rPr>
              <a:t>systématique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chaque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année</a:t>
            </a:r>
            <a:r>
              <a:rPr lang="en-US" sz="1800" dirty="0">
                <a:latin typeface="Bahnschrift Light" panose="020B0502040204020203" pitchFamily="34" charset="0"/>
              </a:rPr>
              <a:t>.</a:t>
            </a:r>
          </a:p>
          <a:p>
            <a:endParaRPr lang="en-US" sz="1800" dirty="0">
              <a:latin typeface="Bahnschrift Light" panose="020B0502040204020203" pitchFamily="34" charset="0"/>
            </a:endParaRPr>
          </a:p>
          <a:p>
            <a:r>
              <a:rPr lang="en-US" sz="1800" dirty="0">
                <a:latin typeface="Bahnschrift Light" panose="020B0502040204020203" pitchFamily="34" charset="0"/>
              </a:rPr>
              <a:t>Creation </a:t>
            </a:r>
            <a:r>
              <a:rPr lang="en-US" sz="1800" dirty="0" err="1">
                <a:latin typeface="Bahnschrift Light" panose="020B0502040204020203" pitchFamily="34" charset="0"/>
              </a:rPr>
              <a:t>d’une</a:t>
            </a:r>
            <a:r>
              <a:rPr lang="en-US" sz="1800" dirty="0">
                <a:latin typeface="Bahnschrift Light" panose="020B0502040204020203" pitchFamily="34" charset="0"/>
              </a:rPr>
              <a:t> figure</a:t>
            </a:r>
          </a:p>
          <a:p>
            <a:r>
              <a:rPr lang="en-US" sz="1800" dirty="0" err="1">
                <a:latin typeface="Bahnschrift Light" panose="020B0502040204020203" pitchFamily="34" charset="0"/>
              </a:rPr>
              <a:t>Création</a:t>
            </a:r>
            <a:r>
              <a:rPr lang="en-US" sz="1800" dirty="0">
                <a:latin typeface="Bahnschrift Light" panose="020B0502040204020203" pitchFamily="34" charset="0"/>
              </a:rPr>
              <a:t> des sous-figures</a:t>
            </a: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Proportion des gains </a:t>
            </a:r>
            <a:r>
              <a:rPr lang="en-US" sz="1600" dirty="0" err="1">
                <a:latin typeface="Bahnschrift Light" panose="020B0502040204020203" pitchFamily="34" charset="0"/>
              </a:rPr>
              <a:t>selon</a:t>
            </a:r>
            <a:r>
              <a:rPr lang="en-US" sz="1600" dirty="0">
                <a:latin typeface="Bahnschrift Light" panose="020B0502040204020203" pitchFamily="34" charset="0"/>
              </a:rPr>
              <a:t> le type de </a:t>
            </a:r>
            <a:r>
              <a:rPr lang="en-US" sz="1600" dirty="0" err="1">
                <a:latin typeface="Bahnschrift Light" panose="020B0502040204020203" pitchFamily="34" charset="0"/>
              </a:rPr>
              <a:t>tournoi</a:t>
            </a:r>
            <a:endParaRPr lang="en-US" sz="1600" dirty="0">
              <a:latin typeface="Bahnschrift Light" panose="020B0502040204020203" pitchFamily="34" charset="0"/>
            </a:endParaRPr>
          </a:p>
          <a:p>
            <a:pPr lvl="1"/>
            <a:r>
              <a:rPr lang="en-US" sz="1600" dirty="0" err="1">
                <a:latin typeface="Bahnschrift Light" panose="020B0502040204020203" pitchFamily="34" charset="0"/>
              </a:rPr>
              <a:t>Nombre</a:t>
            </a:r>
            <a:r>
              <a:rPr lang="en-US" sz="1600" dirty="0">
                <a:latin typeface="Bahnschrift Light" panose="020B0502040204020203" pitchFamily="34" charset="0"/>
              </a:rPr>
              <a:t> de </a:t>
            </a:r>
            <a:r>
              <a:rPr lang="en-US" sz="1600" dirty="0" err="1">
                <a:latin typeface="Bahnschrift Light" panose="020B0502040204020203" pitchFamily="34" charset="0"/>
              </a:rPr>
              <a:t>paris</a:t>
            </a:r>
            <a:r>
              <a:rPr lang="en-US" sz="1600" dirty="0">
                <a:latin typeface="Bahnschrift Light" panose="020B0502040204020203" pitchFamily="34" charset="0"/>
              </a:rPr>
              <a:t> par an </a:t>
            </a:r>
            <a:r>
              <a:rPr lang="en-US" sz="1600" dirty="0" err="1">
                <a:latin typeface="Bahnschrift Light" panose="020B0502040204020203" pitchFamily="34" charset="0"/>
              </a:rPr>
              <a:t>selon</a:t>
            </a:r>
            <a:r>
              <a:rPr lang="en-US" sz="1600" dirty="0">
                <a:latin typeface="Bahnschrift Light" panose="020B0502040204020203" pitchFamily="34" charset="0"/>
              </a:rPr>
              <a:t> le type de </a:t>
            </a:r>
            <a:r>
              <a:rPr lang="en-US" sz="1600" dirty="0" err="1">
                <a:latin typeface="Bahnschrift Light" panose="020B0502040204020203" pitchFamily="34" charset="0"/>
              </a:rPr>
              <a:t>tournoi</a:t>
            </a:r>
            <a:endParaRPr lang="en-US" sz="1600" dirty="0">
              <a:latin typeface="Bahnschrift Light" panose="020B0502040204020203" pitchFamily="34" charset="0"/>
            </a:endParaRP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Cote Moyenne par type de </a:t>
            </a:r>
            <a:r>
              <a:rPr lang="en-US" sz="1600" dirty="0" err="1">
                <a:latin typeface="Bahnschrift Light" panose="020B0502040204020203" pitchFamily="34" charset="0"/>
              </a:rPr>
              <a:t>tournoi</a:t>
            </a:r>
            <a:endParaRPr lang="en-US" sz="1600" dirty="0">
              <a:latin typeface="Bahnschrift Light" panose="020B0502040204020203" pitchFamily="34" charset="0"/>
            </a:endParaRP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Gain par an</a:t>
            </a: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Evolution du gain total</a:t>
            </a:r>
            <a:endParaRPr lang="en-US" sz="1800" dirty="0">
              <a:latin typeface="Bahnschrift Light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8B0F4E-7AB5-4E72-B2B4-A46E2FD13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2" y="1719368"/>
            <a:ext cx="3022549" cy="15112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C391C0-A8B4-4EFF-AF3F-E354C8965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2" y="3729525"/>
            <a:ext cx="3536595" cy="1678235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E8A12E5-F8FE-4E49-B8CE-787B4FED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7</a:t>
            </a:fld>
            <a:endParaRPr lang="fr-FR"/>
          </a:p>
        </p:txBody>
      </p:sp>
      <p:sp>
        <p:nvSpPr>
          <p:cNvPr id="12" name="Espace réservé du pied de page 7">
            <a:extLst>
              <a:ext uri="{FF2B5EF4-FFF2-40B4-BE49-F238E27FC236}">
                <a16:creationId xmlns:a16="http://schemas.microsoft.com/office/drawing/2014/main" id="{0FD2EB82-73BD-4D6E-9C51-4215B3AF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13" name="Espace réservé du pied de page 7">
            <a:extLst>
              <a:ext uri="{FF2B5EF4-FFF2-40B4-BE49-F238E27FC236}">
                <a16:creationId xmlns:a16="http://schemas.microsoft.com/office/drawing/2014/main" id="{D3C2D23D-F5DB-418A-8B62-6C302D1AC4E5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38018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69" y="180567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Bahnschrift Light" panose="020B0502040204020203" pitchFamily="34" charset="0"/>
              </a:rPr>
              <a:t>Dashboard 1 - Tennis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B1856A-3BFF-4515-9818-E96017355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062" y="1506130"/>
            <a:ext cx="6460222" cy="469412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730C93-BE73-42E6-8ED2-65806772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AE4887-5343-41ED-93F5-13187AAA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9" name="Espace réservé du pied de page 7">
            <a:extLst>
              <a:ext uri="{FF2B5EF4-FFF2-40B4-BE49-F238E27FC236}">
                <a16:creationId xmlns:a16="http://schemas.microsoft.com/office/drawing/2014/main" id="{AB78D9EE-95DE-475F-BB17-6DD004103960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00709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4DCA-AACC-4FC7-AD93-EDD1EE5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/>
          <a:lstStyle/>
          <a:p>
            <a:r>
              <a:rPr lang="fr-FR" dirty="0">
                <a:latin typeface="Bahnschrift Light" panose="020B0502040204020203" pitchFamily="34" charset="0"/>
              </a:rPr>
              <a:t>Dashboard 2 - Tennis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B5A810-05B1-437F-A522-EBDE1FACB1D3}"/>
              </a:ext>
            </a:extLst>
          </p:cNvPr>
          <p:cNvSpPr txBox="1">
            <a:spLocks/>
          </p:cNvSpPr>
          <p:nvPr/>
        </p:nvSpPr>
        <p:spPr>
          <a:xfrm>
            <a:off x="5071644" y="1892890"/>
            <a:ext cx="662455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Bahnschrift Light" panose="020B0502040204020203" pitchFamily="34" charset="0"/>
              </a:rPr>
              <a:t>Python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1800" dirty="0">
                <a:latin typeface="Bahnschrift Light" panose="020B0502040204020203" pitchFamily="34" charset="0"/>
              </a:rPr>
              <a:t>– </a:t>
            </a:r>
            <a:r>
              <a:rPr lang="en-US" sz="1800" dirty="0" err="1">
                <a:latin typeface="Bahnschrift Light" panose="020B0502040204020203" pitchFamily="34" charset="0"/>
              </a:rPr>
              <a:t>Plotly</a:t>
            </a:r>
            <a:r>
              <a:rPr lang="en-US" sz="1800" dirty="0">
                <a:latin typeface="Bahnschrift Light" panose="020B0502040204020203" pitchFamily="34" charset="0"/>
              </a:rPr>
              <a:t>/Dash</a:t>
            </a:r>
          </a:p>
          <a:p>
            <a:endParaRPr lang="en-US" sz="1800" dirty="0">
              <a:latin typeface="Bahnschrift Light" panose="020B0502040204020203" pitchFamily="34" charset="0"/>
            </a:endParaRPr>
          </a:p>
          <a:p>
            <a:r>
              <a:rPr lang="en-US" sz="1800" dirty="0" err="1">
                <a:latin typeface="Bahnschrift Light" panose="020B0502040204020203" pitchFamily="34" charset="0"/>
              </a:rPr>
              <a:t>Ajout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d’interactivité</a:t>
            </a:r>
            <a:r>
              <a:rPr lang="en-US" sz="1800" dirty="0">
                <a:latin typeface="Bahnschrift Light" panose="020B0502040204020203" pitchFamily="34" charset="0"/>
              </a:rPr>
              <a:t> avec la libraire Dash</a:t>
            </a:r>
          </a:p>
          <a:p>
            <a:r>
              <a:rPr lang="en-US" sz="1800" dirty="0" err="1">
                <a:latin typeface="Bahnschrift Light" panose="020B0502040204020203" pitchFamily="34" charset="0"/>
              </a:rPr>
              <a:t>Création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d’une</a:t>
            </a:r>
            <a:r>
              <a:rPr lang="en-US" sz="1800" dirty="0">
                <a:latin typeface="Bahnschrift Light" panose="020B0502040204020203" pitchFamily="34" charset="0"/>
              </a:rPr>
              <a:t> instance dash</a:t>
            </a:r>
          </a:p>
          <a:p>
            <a:r>
              <a:rPr lang="en-US" sz="1800" dirty="0">
                <a:latin typeface="Bahnschrift Light" panose="020B0502040204020203" pitchFamily="34" charset="0"/>
              </a:rPr>
              <a:t>Modification du layout</a:t>
            </a: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Section 1 : Filtres/Options</a:t>
            </a: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Section 2 : Figures 1 et 2</a:t>
            </a: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Section 3 : Figures 3, 4 et 5</a:t>
            </a:r>
          </a:p>
          <a:p>
            <a:r>
              <a:rPr lang="en-US" sz="1800" dirty="0" err="1">
                <a:latin typeface="Bahnschrift Light" panose="020B0502040204020203" pitchFamily="34" charset="0"/>
              </a:rPr>
              <a:t>Création</a:t>
            </a:r>
            <a:r>
              <a:rPr lang="en-US" sz="1800" dirty="0">
                <a:latin typeface="Bahnschrift Light" panose="020B0502040204020203" pitchFamily="34" charset="0"/>
              </a:rPr>
              <a:t> des </a:t>
            </a:r>
            <a:r>
              <a:rPr lang="en-US" sz="1800" dirty="0" err="1">
                <a:latin typeface="Bahnschrift Light" panose="020B0502040204020203" pitchFamily="34" charset="0"/>
              </a:rPr>
              <a:t>graphiques</a:t>
            </a:r>
            <a:endParaRPr lang="en-US" sz="1800" dirty="0">
              <a:latin typeface="Bahnschrift Light" panose="020B0502040204020203" pitchFamily="34" charset="0"/>
            </a:endParaRPr>
          </a:p>
          <a:p>
            <a:pPr lvl="1"/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Mêmes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graphiques</a:t>
            </a:r>
            <a:r>
              <a:rPr lang="en-US" sz="1600" dirty="0">
                <a:latin typeface="Bahnschrift Light" panose="020B0502040204020203" pitchFamily="34" charset="0"/>
              </a:rPr>
              <a:t> que le Dashboard 1, avec </a:t>
            </a:r>
            <a:r>
              <a:rPr lang="en-US" sz="1600" dirty="0" err="1">
                <a:latin typeface="Bahnschrift Light" panose="020B0502040204020203" pitchFamily="34" charset="0"/>
              </a:rPr>
              <a:t>Plotly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cette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fois</a:t>
            </a:r>
            <a:endParaRPr lang="en-US" sz="1600" dirty="0">
              <a:latin typeface="Bahnschrift Light" panose="020B0502040204020203" pitchFamily="34" charset="0"/>
            </a:endParaRPr>
          </a:p>
          <a:p>
            <a:pPr lvl="1"/>
            <a:endParaRPr lang="en-US" sz="18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205C28-181C-49FA-ACDF-99F7992B3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9" y="1714500"/>
            <a:ext cx="3429000" cy="17145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F769909-98A3-4A31-84CB-420981130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10" y="3204070"/>
            <a:ext cx="3657607" cy="2743206"/>
          </a:xfrm>
          <a:prstGeom prst="rect">
            <a:avLst/>
          </a:prstGeom>
        </p:spPr>
      </p:pic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2C5D82C4-07FC-410E-AA9D-13C62BAB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F0C7-2528-4FE9-A024-D9C67A19D2CC}" type="slidenum">
              <a:rPr lang="fr-FR" smtClean="0"/>
              <a:t>9</a:t>
            </a:fld>
            <a:endParaRPr lang="fr-FR"/>
          </a:p>
        </p:txBody>
      </p:sp>
      <p:sp>
        <p:nvSpPr>
          <p:cNvPr id="18" name="Espace réservé du pied de page 7">
            <a:extLst>
              <a:ext uri="{FF2B5EF4-FFF2-40B4-BE49-F238E27FC236}">
                <a16:creationId xmlns:a16="http://schemas.microsoft.com/office/drawing/2014/main" id="{3BD9E48C-A6DD-4FFD-A47F-B57674AB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50" y="6081713"/>
            <a:ext cx="9999663" cy="639762"/>
          </a:xfrm>
        </p:spPr>
        <p:txBody>
          <a:bodyPr/>
          <a:lstStyle/>
          <a:p>
            <a:r>
              <a:rPr lang="fr-FR" dirty="0"/>
              <a:t>_________________________________________________________________________________________________________________________________________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Victor LE GALL - Projet Paris Sportifs</a:t>
            </a:r>
          </a:p>
        </p:txBody>
      </p:sp>
      <p:sp>
        <p:nvSpPr>
          <p:cNvPr id="19" name="Espace réservé du pied de page 7">
            <a:extLst>
              <a:ext uri="{FF2B5EF4-FFF2-40B4-BE49-F238E27FC236}">
                <a16:creationId xmlns:a16="http://schemas.microsoft.com/office/drawing/2014/main" id="{32846790-734C-4863-A187-F71ABB30330C}"/>
              </a:ext>
            </a:extLst>
          </p:cNvPr>
          <p:cNvSpPr txBox="1">
            <a:spLocks/>
          </p:cNvSpPr>
          <p:nvPr/>
        </p:nvSpPr>
        <p:spPr>
          <a:xfrm>
            <a:off x="299859" y="1149443"/>
            <a:ext cx="10773610" cy="347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_________________________________________________________________________________________________________________________________________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51318830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5421</TotalTime>
  <Words>932</Words>
  <Application>Microsoft Office PowerPoint</Application>
  <PresentationFormat>Grand écran</PresentationFormat>
  <Paragraphs>260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Bahnschrift Light</vt:lpstr>
      <vt:lpstr>Calibri</vt:lpstr>
      <vt:lpstr>Calibri Light</vt:lpstr>
      <vt:lpstr>Wingdings 2</vt:lpstr>
      <vt:lpstr>HDOfficeLightV0</vt:lpstr>
      <vt:lpstr>Présentation PowerPoint</vt:lpstr>
      <vt:lpstr>Sommaire</vt:lpstr>
      <vt:lpstr>Introduction</vt:lpstr>
      <vt:lpstr>Méthodologie</vt:lpstr>
      <vt:lpstr>Objectifs</vt:lpstr>
      <vt:lpstr>Création des dashboards</vt:lpstr>
      <vt:lpstr>Dashboard 1 - Tennis</vt:lpstr>
      <vt:lpstr>Dashboard 1 - Tennis</vt:lpstr>
      <vt:lpstr>Dashboard 2 - Tennis</vt:lpstr>
      <vt:lpstr>Dashboard 2 - Tennis</vt:lpstr>
      <vt:lpstr>Dashboard 3 - Football</vt:lpstr>
      <vt:lpstr>Dashboard 3 - Football</vt:lpstr>
      <vt:lpstr>Dashboard 3 - Football</vt:lpstr>
      <vt:lpstr>Dashboard 4 - Football</vt:lpstr>
      <vt:lpstr>Dashboard 4 - Football</vt:lpstr>
      <vt:lpstr>Résultats</vt:lpstr>
      <vt:lpstr>Discussion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victor11</dc:creator>
  <cp:lastModifiedBy>Victor LE GALL</cp:lastModifiedBy>
  <cp:revision>8</cp:revision>
  <dcterms:created xsi:type="dcterms:W3CDTF">2022-02-26T10:37:31Z</dcterms:created>
  <dcterms:modified xsi:type="dcterms:W3CDTF">2022-03-02T11:01:15Z</dcterms:modified>
</cp:coreProperties>
</file>