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ca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ca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C8A5A-C607-48A2-A44C-88559C6B71C1}" type="datetimeFigureOut">
              <a:rPr lang="ca-ES" smtClean="0"/>
              <a:t>23/12/2022</a:t>
            </a:fld>
            <a:endParaRPr lang="ca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79442-F074-4BA5-A1ED-91A3474B30F6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595113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C8A5A-C607-48A2-A44C-88559C6B71C1}" type="datetimeFigureOut">
              <a:rPr lang="ca-ES" smtClean="0"/>
              <a:t>23/12/2022</a:t>
            </a:fld>
            <a:endParaRPr lang="ca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79442-F074-4BA5-A1ED-91A3474B30F6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64628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C8A5A-C607-48A2-A44C-88559C6B71C1}" type="datetimeFigureOut">
              <a:rPr lang="ca-ES" smtClean="0"/>
              <a:t>23/12/2022</a:t>
            </a:fld>
            <a:endParaRPr lang="ca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79442-F074-4BA5-A1ED-91A3474B30F6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790819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C8A5A-C607-48A2-A44C-88559C6B71C1}" type="datetimeFigureOut">
              <a:rPr lang="ca-ES" smtClean="0"/>
              <a:t>23/12/2022</a:t>
            </a:fld>
            <a:endParaRPr lang="ca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79442-F074-4BA5-A1ED-91A3474B30F6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765771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C8A5A-C607-48A2-A44C-88559C6B71C1}" type="datetimeFigureOut">
              <a:rPr lang="ca-ES" smtClean="0"/>
              <a:t>23/12/2022</a:t>
            </a:fld>
            <a:endParaRPr lang="ca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79442-F074-4BA5-A1ED-91A3474B30F6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178512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C8A5A-C607-48A2-A44C-88559C6B71C1}" type="datetimeFigureOut">
              <a:rPr lang="ca-ES" smtClean="0"/>
              <a:t>23/12/2022</a:t>
            </a:fld>
            <a:endParaRPr lang="ca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79442-F074-4BA5-A1ED-91A3474B30F6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989758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C8A5A-C607-48A2-A44C-88559C6B71C1}" type="datetimeFigureOut">
              <a:rPr lang="ca-ES" smtClean="0"/>
              <a:t>23/12/2022</a:t>
            </a:fld>
            <a:endParaRPr lang="ca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79442-F074-4BA5-A1ED-91A3474B30F6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503716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C8A5A-C607-48A2-A44C-88559C6B71C1}" type="datetimeFigureOut">
              <a:rPr lang="ca-ES" smtClean="0"/>
              <a:t>23/12/2022</a:t>
            </a:fld>
            <a:endParaRPr lang="ca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79442-F074-4BA5-A1ED-91A3474B30F6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715208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C8A5A-C607-48A2-A44C-88559C6B71C1}" type="datetimeFigureOut">
              <a:rPr lang="ca-ES" smtClean="0"/>
              <a:t>23/12/2022</a:t>
            </a:fld>
            <a:endParaRPr lang="ca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79442-F074-4BA5-A1ED-91A3474B30F6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4103874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C8A5A-C607-48A2-A44C-88559C6B71C1}" type="datetimeFigureOut">
              <a:rPr lang="ca-ES" smtClean="0"/>
              <a:t>23/12/2022</a:t>
            </a:fld>
            <a:endParaRPr lang="ca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79442-F074-4BA5-A1ED-91A3474B30F6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149567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a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C8A5A-C607-48A2-A44C-88559C6B71C1}" type="datetimeFigureOut">
              <a:rPr lang="ca-ES" smtClean="0"/>
              <a:t>23/12/2022</a:t>
            </a:fld>
            <a:endParaRPr lang="ca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79442-F074-4BA5-A1ED-91A3474B30F6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343821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AC8A5A-C607-48A2-A44C-88559C6B71C1}" type="datetimeFigureOut">
              <a:rPr lang="ca-ES" smtClean="0"/>
              <a:t>23/12/2022</a:t>
            </a:fld>
            <a:endParaRPr lang="ca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a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C79442-F074-4BA5-A1ED-91A3474B30F6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012334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a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62825" y="-838796"/>
            <a:ext cx="12717650" cy="8535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93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a-E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547600" cy="685800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3"/>
          <a:srcRect l="16202" t="8024" r="5312" b="13154"/>
          <a:stretch/>
        </p:blipFill>
        <p:spPr>
          <a:xfrm>
            <a:off x="6009941" y="3605054"/>
            <a:ext cx="527719" cy="426720"/>
          </a:xfrm>
          <a:prstGeom prst="rect">
            <a:avLst/>
          </a:prstGeom>
        </p:spPr>
      </p:pic>
      <p:pic>
        <p:nvPicPr>
          <p:cNvPr id="1026" name="Picture 2" descr="Hydropower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3708" y="2428068"/>
            <a:ext cx="505532" cy="505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Atom Atomic Energy - Free vector graphic on Pixabay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2045" y="1186471"/>
            <a:ext cx="531593" cy="664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Concentrated photovoltaics (CPV) | Umicor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0977" y="4849792"/>
            <a:ext cx="760463" cy="59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Wind power Icon - Download in Glyph Style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7890" y="3818414"/>
            <a:ext cx="1104195" cy="1104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Energy, power, transformer, voltage icon - Download on Iconfinder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9371" y="5144946"/>
            <a:ext cx="668263" cy="668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2" descr="Energy, power, transformer, voltage icon - Download on Iconfinder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5096" y="2975466"/>
            <a:ext cx="668263" cy="668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Energy, power, transformer, voltage icon - Download on Iconfinder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965" y="4036379"/>
            <a:ext cx="668263" cy="668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Xcel's proposal to buy gas power plant in Mankato should be denied - CUB  Minnesota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2141" y="531309"/>
            <a:ext cx="894171" cy="894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onector recto 7"/>
          <p:cNvCxnSpPr>
            <a:stCxn id="20" idx="0"/>
            <a:endCxn id="1038" idx="0"/>
          </p:cNvCxnSpPr>
          <p:nvPr/>
        </p:nvCxnSpPr>
        <p:spPr>
          <a:xfrm>
            <a:off x="1240097" y="4036379"/>
            <a:ext cx="2421112" cy="81341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/>
          <p:cNvCxnSpPr>
            <a:stCxn id="1050" idx="2"/>
          </p:cNvCxnSpPr>
          <p:nvPr/>
        </p:nvCxnSpPr>
        <p:spPr>
          <a:xfrm flipH="1">
            <a:off x="7779226" y="1425480"/>
            <a:ext cx="1" cy="150812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/>
          <p:cNvCxnSpPr>
            <a:stCxn id="6" idx="3"/>
            <a:endCxn id="1046" idx="0"/>
          </p:cNvCxnSpPr>
          <p:nvPr/>
        </p:nvCxnSpPr>
        <p:spPr>
          <a:xfrm>
            <a:off x="6537660" y="3818414"/>
            <a:ext cx="975843" cy="132653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/>
          <p:cNvCxnSpPr>
            <a:stCxn id="19" idx="2"/>
          </p:cNvCxnSpPr>
          <p:nvPr/>
        </p:nvCxnSpPr>
        <p:spPr>
          <a:xfrm flipH="1">
            <a:off x="7513502" y="3643729"/>
            <a:ext cx="265726" cy="150121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/>
          <p:cNvCxnSpPr>
            <a:stCxn id="1026" idx="3"/>
            <a:endCxn id="19" idx="1"/>
          </p:cNvCxnSpPr>
          <p:nvPr/>
        </p:nvCxnSpPr>
        <p:spPr>
          <a:xfrm>
            <a:off x="4919240" y="2680834"/>
            <a:ext cx="2525856" cy="62876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/>
          <p:cNvCxnSpPr>
            <a:stCxn id="20" idx="0"/>
            <a:endCxn id="1026" idx="1"/>
          </p:cNvCxnSpPr>
          <p:nvPr/>
        </p:nvCxnSpPr>
        <p:spPr>
          <a:xfrm flipV="1">
            <a:off x="1240097" y="2680834"/>
            <a:ext cx="3173611" cy="135554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/>
          <p:cNvCxnSpPr>
            <a:stCxn id="1042" idx="2"/>
            <a:endCxn id="1046" idx="3"/>
          </p:cNvCxnSpPr>
          <p:nvPr/>
        </p:nvCxnSpPr>
        <p:spPr>
          <a:xfrm flipH="1">
            <a:off x="7847634" y="4922609"/>
            <a:ext cx="3082354" cy="55646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24"/>
          <p:cNvCxnSpPr>
            <a:stCxn id="1034" idx="2"/>
            <a:endCxn id="19" idx="3"/>
          </p:cNvCxnSpPr>
          <p:nvPr/>
        </p:nvCxnSpPr>
        <p:spPr>
          <a:xfrm flipH="1">
            <a:off x="8113359" y="1850962"/>
            <a:ext cx="2114483" cy="145863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25"/>
          <p:cNvSpPr txBox="1"/>
          <p:nvPr/>
        </p:nvSpPr>
        <p:spPr>
          <a:xfrm rot="20941293">
            <a:off x="8892252" y="4815396"/>
            <a:ext cx="1210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solidFill>
                  <a:srgbClr val="FF0000"/>
                </a:solidFill>
              </a:rPr>
              <a:t>180 km</a:t>
            </a:r>
            <a:endParaRPr lang="ca-ES" b="1" dirty="0">
              <a:solidFill>
                <a:srgbClr val="FF0000"/>
              </a:solidFill>
            </a:endParaRPr>
          </a:p>
        </p:txBody>
      </p:sp>
      <p:sp>
        <p:nvSpPr>
          <p:cNvPr id="40" name="CuadroTexto 39"/>
          <p:cNvSpPr txBox="1"/>
          <p:nvPr/>
        </p:nvSpPr>
        <p:spPr>
          <a:xfrm rot="1045173">
            <a:off x="2357809" y="4240260"/>
            <a:ext cx="1210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solidFill>
                  <a:srgbClr val="FF0000"/>
                </a:solidFill>
              </a:rPr>
              <a:t>110 km</a:t>
            </a:r>
            <a:endParaRPr lang="ca-ES" b="1" dirty="0">
              <a:solidFill>
                <a:srgbClr val="FF0000"/>
              </a:solidFill>
            </a:endParaRPr>
          </a:p>
        </p:txBody>
      </p:sp>
      <p:sp>
        <p:nvSpPr>
          <p:cNvPr id="41" name="CuadroTexto 40"/>
          <p:cNvSpPr txBox="1"/>
          <p:nvPr/>
        </p:nvSpPr>
        <p:spPr>
          <a:xfrm rot="709430">
            <a:off x="5621405" y="2634933"/>
            <a:ext cx="1210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solidFill>
                  <a:srgbClr val="FF0000"/>
                </a:solidFill>
              </a:rPr>
              <a:t>150 km</a:t>
            </a:r>
            <a:endParaRPr lang="ca-ES" b="1" dirty="0">
              <a:solidFill>
                <a:srgbClr val="FF0000"/>
              </a:solidFill>
            </a:endParaRPr>
          </a:p>
        </p:txBody>
      </p:sp>
      <p:sp>
        <p:nvSpPr>
          <p:cNvPr id="42" name="CuadroTexto 41"/>
          <p:cNvSpPr txBox="1"/>
          <p:nvPr/>
        </p:nvSpPr>
        <p:spPr>
          <a:xfrm rot="16200000">
            <a:off x="6890305" y="1846540"/>
            <a:ext cx="1210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solidFill>
                  <a:srgbClr val="FF0000"/>
                </a:solidFill>
              </a:rPr>
              <a:t>100 km</a:t>
            </a:r>
            <a:endParaRPr lang="ca-ES" b="1" dirty="0">
              <a:solidFill>
                <a:srgbClr val="FF0000"/>
              </a:solidFill>
            </a:endParaRPr>
          </a:p>
        </p:txBody>
      </p:sp>
      <p:sp>
        <p:nvSpPr>
          <p:cNvPr id="43" name="CuadroTexto 42"/>
          <p:cNvSpPr txBox="1"/>
          <p:nvPr/>
        </p:nvSpPr>
        <p:spPr>
          <a:xfrm rot="20234901">
            <a:off x="2267463" y="3004006"/>
            <a:ext cx="1210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solidFill>
                  <a:srgbClr val="FF0000"/>
                </a:solidFill>
              </a:rPr>
              <a:t>200 km</a:t>
            </a:r>
            <a:endParaRPr lang="ca-ES" b="1" dirty="0">
              <a:solidFill>
                <a:srgbClr val="FF0000"/>
              </a:solidFill>
            </a:endParaRPr>
          </a:p>
        </p:txBody>
      </p:sp>
      <p:sp>
        <p:nvSpPr>
          <p:cNvPr id="44" name="CuadroTexto 43"/>
          <p:cNvSpPr txBox="1"/>
          <p:nvPr/>
        </p:nvSpPr>
        <p:spPr>
          <a:xfrm rot="19422712">
            <a:off x="8650236" y="2129506"/>
            <a:ext cx="1210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solidFill>
                  <a:srgbClr val="FF0000"/>
                </a:solidFill>
              </a:rPr>
              <a:t>170 km</a:t>
            </a:r>
            <a:endParaRPr lang="ca-ES" b="1" dirty="0">
              <a:solidFill>
                <a:srgbClr val="FF0000"/>
              </a:solidFill>
            </a:endParaRPr>
          </a:p>
        </p:txBody>
      </p:sp>
      <p:sp>
        <p:nvSpPr>
          <p:cNvPr id="45" name="CuadroTexto 44"/>
          <p:cNvSpPr txBox="1"/>
          <p:nvPr/>
        </p:nvSpPr>
        <p:spPr>
          <a:xfrm rot="3167561">
            <a:off x="6336031" y="4626149"/>
            <a:ext cx="1210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solidFill>
                  <a:srgbClr val="FF0000"/>
                </a:solidFill>
              </a:rPr>
              <a:t>90 km</a:t>
            </a:r>
            <a:endParaRPr lang="ca-ES" b="1" dirty="0">
              <a:solidFill>
                <a:srgbClr val="FF0000"/>
              </a:solidFill>
            </a:endParaRPr>
          </a:p>
        </p:txBody>
      </p:sp>
      <p:sp>
        <p:nvSpPr>
          <p:cNvPr id="46" name="CuadroTexto 45"/>
          <p:cNvSpPr txBox="1"/>
          <p:nvPr/>
        </p:nvSpPr>
        <p:spPr>
          <a:xfrm rot="16802335">
            <a:off x="7505125" y="3998573"/>
            <a:ext cx="1210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solidFill>
                  <a:srgbClr val="FF0000"/>
                </a:solidFill>
              </a:rPr>
              <a:t>80 km</a:t>
            </a:r>
            <a:endParaRPr lang="ca-E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6392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Z</a:t>
            </a:r>
            <a:endParaRPr lang="ca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a-E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547600" cy="68580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3"/>
          <a:srcRect l="16202" t="8024" r="5312" b="13154"/>
          <a:stretch/>
        </p:blipFill>
        <p:spPr>
          <a:xfrm>
            <a:off x="5507617" y="4245330"/>
            <a:ext cx="527719" cy="426720"/>
          </a:xfrm>
          <a:prstGeom prst="rect">
            <a:avLst/>
          </a:prstGeom>
        </p:spPr>
      </p:pic>
      <p:pic>
        <p:nvPicPr>
          <p:cNvPr id="1026" name="Picture 2" descr="Hydropower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6894" y="1852139"/>
            <a:ext cx="505431" cy="505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Atom Atomic Energy - Free vector graphic on Pixabay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1781" y="1737445"/>
            <a:ext cx="531593" cy="664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Concentrated photovoltaics (CPV) | Umicor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5382" y="5672129"/>
            <a:ext cx="760463" cy="59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Wind power Icon - Download in Glyph Style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9699" y="3378125"/>
            <a:ext cx="1104195" cy="1104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Energy, power, transformer, voltage icon - Download on Iconfinder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4998" y="4482320"/>
            <a:ext cx="668263" cy="668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2" descr="Energy, power, transformer, voltage icon - Download on Iconfinder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4999" y="2054664"/>
            <a:ext cx="668263" cy="668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Energy, power, transformer, voltage icon - Download on Iconfinder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072" y="4124559"/>
            <a:ext cx="668263" cy="668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Xcel's proposal to buy gas power plant in Mankato should be denied - CUB  Minnesota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4278" y="13754"/>
            <a:ext cx="894171" cy="894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onector recto 7"/>
          <p:cNvCxnSpPr>
            <a:endCxn id="1038" idx="0"/>
          </p:cNvCxnSpPr>
          <p:nvPr/>
        </p:nvCxnSpPr>
        <p:spPr>
          <a:xfrm>
            <a:off x="1502827" y="4414130"/>
            <a:ext cx="1952787" cy="125799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/>
          <p:cNvCxnSpPr>
            <a:stCxn id="1050" idx="2"/>
            <a:endCxn id="19" idx="0"/>
          </p:cNvCxnSpPr>
          <p:nvPr/>
        </p:nvCxnSpPr>
        <p:spPr>
          <a:xfrm>
            <a:off x="7961364" y="907925"/>
            <a:ext cx="1" cy="112915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/>
          <p:cNvCxnSpPr>
            <a:stCxn id="6" idx="3"/>
            <a:endCxn id="1046" idx="0"/>
          </p:cNvCxnSpPr>
          <p:nvPr/>
        </p:nvCxnSpPr>
        <p:spPr>
          <a:xfrm>
            <a:off x="6035336" y="4458690"/>
            <a:ext cx="1983794" cy="2363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/>
          <p:cNvCxnSpPr>
            <a:stCxn id="19" idx="2"/>
            <a:endCxn id="1046" idx="0"/>
          </p:cNvCxnSpPr>
          <p:nvPr/>
        </p:nvCxnSpPr>
        <p:spPr>
          <a:xfrm flipH="1">
            <a:off x="8019130" y="2722927"/>
            <a:ext cx="1" cy="175939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/>
          <p:cNvCxnSpPr>
            <a:stCxn id="1026" idx="2"/>
            <a:endCxn id="19" idx="1"/>
          </p:cNvCxnSpPr>
          <p:nvPr/>
        </p:nvCxnSpPr>
        <p:spPr>
          <a:xfrm>
            <a:off x="3459610" y="2357671"/>
            <a:ext cx="4225389" cy="3112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/>
          <p:cNvCxnSpPr>
            <a:stCxn id="20" idx="3"/>
            <a:endCxn id="1026" idx="2"/>
          </p:cNvCxnSpPr>
          <p:nvPr/>
        </p:nvCxnSpPr>
        <p:spPr>
          <a:xfrm flipV="1">
            <a:off x="1496335" y="2357671"/>
            <a:ext cx="1963275" cy="210102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/>
          <p:cNvCxnSpPr>
            <a:stCxn id="1042" idx="2"/>
            <a:endCxn id="1046" idx="0"/>
          </p:cNvCxnSpPr>
          <p:nvPr/>
        </p:nvCxnSpPr>
        <p:spPr>
          <a:xfrm flipH="1">
            <a:off x="8019130" y="4482320"/>
            <a:ext cx="223266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24"/>
          <p:cNvCxnSpPr>
            <a:endCxn id="19" idx="3"/>
          </p:cNvCxnSpPr>
          <p:nvPr/>
        </p:nvCxnSpPr>
        <p:spPr>
          <a:xfrm flipH="1" flipV="1">
            <a:off x="8353262" y="2388796"/>
            <a:ext cx="1923375" cy="1164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25"/>
          <p:cNvSpPr txBox="1"/>
          <p:nvPr/>
        </p:nvSpPr>
        <p:spPr>
          <a:xfrm>
            <a:off x="8684998" y="4011808"/>
            <a:ext cx="1210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solidFill>
                  <a:srgbClr val="FF0000"/>
                </a:solidFill>
              </a:rPr>
              <a:t>L2=100 km</a:t>
            </a:r>
            <a:endParaRPr lang="ca-ES" b="1" dirty="0">
              <a:solidFill>
                <a:srgbClr val="FF0000"/>
              </a:solidFill>
            </a:endParaRPr>
          </a:p>
        </p:txBody>
      </p:sp>
      <p:sp>
        <p:nvSpPr>
          <p:cNvPr id="40" name="CuadroTexto 39"/>
          <p:cNvSpPr txBox="1"/>
          <p:nvPr/>
        </p:nvSpPr>
        <p:spPr>
          <a:xfrm rot="2003416">
            <a:off x="2209725" y="4858462"/>
            <a:ext cx="1210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solidFill>
                  <a:srgbClr val="FF0000"/>
                </a:solidFill>
              </a:rPr>
              <a:t>L8=140 km</a:t>
            </a:r>
            <a:endParaRPr lang="ca-ES" b="1" dirty="0">
              <a:solidFill>
                <a:srgbClr val="FF0000"/>
              </a:solidFill>
            </a:endParaRPr>
          </a:p>
        </p:txBody>
      </p:sp>
      <p:sp>
        <p:nvSpPr>
          <p:cNvPr id="41" name="CuadroTexto 40"/>
          <p:cNvSpPr txBox="1"/>
          <p:nvPr/>
        </p:nvSpPr>
        <p:spPr>
          <a:xfrm>
            <a:off x="4938142" y="1994170"/>
            <a:ext cx="1210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solidFill>
                  <a:srgbClr val="FF0000"/>
                </a:solidFill>
              </a:rPr>
              <a:t>L6=200 km</a:t>
            </a:r>
            <a:endParaRPr lang="ca-ES" b="1" dirty="0">
              <a:solidFill>
                <a:srgbClr val="FF0000"/>
              </a:solidFill>
            </a:endParaRPr>
          </a:p>
        </p:txBody>
      </p:sp>
      <p:sp>
        <p:nvSpPr>
          <p:cNvPr id="42" name="CuadroTexto 41"/>
          <p:cNvSpPr txBox="1"/>
          <p:nvPr/>
        </p:nvSpPr>
        <p:spPr>
          <a:xfrm rot="16200000">
            <a:off x="7114564" y="1205502"/>
            <a:ext cx="1210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solidFill>
                  <a:srgbClr val="FF0000"/>
                </a:solidFill>
              </a:rPr>
              <a:t>L5=100 km</a:t>
            </a:r>
            <a:endParaRPr lang="ca-ES" b="1" dirty="0">
              <a:solidFill>
                <a:srgbClr val="FF0000"/>
              </a:solidFill>
            </a:endParaRPr>
          </a:p>
        </p:txBody>
      </p:sp>
      <p:sp>
        <p:nvSpPr>
          <p:cNvPr id="43" name="CuadroTexto 42"/>
          <p:cNvSpPr txBox="1"/>
          <p:nvPr/>
        </p:nvSpPr>
        <p:spPr>
          <a:xfrm rot="18746313">
            <a:off x="1833570" y="3014501"/>
            <a:ext cx="1210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solidFill>
                  <a:srgbClr val="FF0000"/>
                </a:solidFill>
              </a:rPr>
              <a:t>L7=140 km</a:t>
            </a:r>
            <a:endParaRPr lang="ca-ES" b="1" dirty="0">
              <a:solidFill>
                <a:srgbClr val="FF0000"/>
              </a:solidFill>
            </a:endParaRPr>
          </a:p>
        </p:txBody>
      </p:sp>
      <p:sp>
        <p:nvSpPr>
          <p:cNvPr id="44" name="CuadroTexto 43"/>
          <p:cNvSpPr txBox="1"/>
          <p:nvPr/>
        </p:nvSpPr>
        <p:spPr>
          <a:xfrm>
            <a:off x="8701464" y="2009307"/>
            <a:ext cx="1210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solidFill>
                  <a:srgbClr val="FF0000"/>
                </a:solidFill>
              </a:rPr>
              <a:t>L4=140 km</a:t>
            </a:r>
            <a:endParaRPr lang="ca-ES" b="1" dirty="0">
              <a:solidFill>
                <a:srgbClr val="FF0000"/>
              </a:solidFill>
            </a:endParaRPr>
          </a:p>
        </p:txBody>
      </p:sp>
      <p:sp>
        <p:nvSpPr>
          <p:cNvPr id="45" name="CuadroTexto 44"/>
          <p:cNvSpPr txBox="1"/>
          <p:nvPr/>
        </p:nvSpPr>
        <p:spPr>
          <a:xfrm>
            <a:off x="6483100" y="4063975"/>
            <a:ext cx="1210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solidFill>
                  <a:srgbClr val="FF0000"/>
                </a:solidFill>
              </a:rPr>
              <a:t>L1=100 km</a:t>
            </a:r>
            <a:endParaRPr lang="ca-ES" b="1" dirty="0">
              <a:solidFill>
                <a:srgbClr val="FF0000"/>
              </a:solidFill>
            </a:endParaRPr>
          </a:p>
        </p:txBody>
      </p:sp>
      <p:sp>
        <p:nvSpPr>
          <p:cNvPr id="46" name="CuadroTexto 45"/>
          <p:cNvSpPr txBox="1"/>
          <p:nvPr/>
        </p:nvSpPr>
        <p:spPr>
          <a:xfrm rot="16200000">
            <a:off x="7142394" y="3238048"/>
            <a:ext cx="1210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solidFill>
                  <a:srgbClr val="FF0000"/>
                </a:solidFill>
              </a:rPr>
              <a:t>L3=100 km</a:t>
            </a:r>
            <a:endParaRPr lang="ca-ES" b="1" dirty="0">
              <a:solidFill>
                <a:srgbClr val="FF0000"/>
              </a:solidFill>
            </a:endParaRPr>
          </a:p>
        </p:txBody>
      </p:sp>
      <p:sp>
        <p:nvSpPr>
          <p:cNvPr id="27" name="Rectángulo 26"/>
          <p:cNvSpPr/>
          <p:nvPr/>
        </p:nvSpPr>
        <p:spPr>
          <a:xfrm>
            <a:off x="1157468" y="530322"/>
            <a:ext cx="9070374" cy="564664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cxnSp>
        <p:nvCxnSpPr>
          <p:cNvPr id="31" name="Conector recto 30"/>
          <p:cNvCxnSpPr/>
          <p:nvPr/>
        </p:nvCxnSpPr>
        <p:spPr>
          <a:xfrm flipV="1">
            <a:off x="3455813" y="487735"/>
            <a:ext cx="0" cy="564565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cto 51"/>
          <p:cNvCxnSpPr/>
          <p:nvPr/>
        </p:nvCxnSpPr>
        <p:spPr>
          <a:xfrm flipV="1">
            <a:off x="5771477" y="530322"/>
            <a:ext cx="0" cy="564565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cto 60"/>
          <p:cNvCxnSpPr/>
          <p:nvPr/>
        </p:nvCxnSpPr>
        <p:spPr>
          <a:xfrm flipV="1">
            <a:off x="7995174" y="606173"/>
            <a:ext cx="0" cy="564565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cto 65"/>
          <p:cNvCxnSpPr/>
          <p:nvPr/>
        </p:nvCxnSpPr>
        <p:spPr>
          <a:xfrm flipV="1">
            <a:off x="10227842" y="603138"/>
            <a:ext cx="0" cy="564565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cto 70"/>
          <p:cNvCxnSpPr/>
          <p:nvPr/>
        </p:nvCxnSpPr>
        <p:spPr>
          <a:xfrm>
            <a:off x="498520" y="4379649"/>
            <a:ext cx="11073631" cy="6895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recto 72"/>
          <p:cNvCxnSpPr/>
          <p:nvPr/>
        </p:nvCxnSpPr>
        <p:spPr>
          <a:xfrm>
            <a:off x="659757" y="2360019"/>
            <a:ext cx="10137562" cy="5982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5444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1.jpg" descr="Diagrama&#10;&#10;Descripción generada automáticamente"/>
          <p:cNvPicPr/>
          <p:nvPr/>
        </p:nvPicPr>
        <p:blipFill>
          <a:blip r:embed="rId2"/>
          <a:srcRect b="5620"/>
          <a:stretch>
            <a:fillRect/>
          </a:stretch>
        </p:blipFill>
        <p:spPr>
          <a:xfrm>
            <a:off x="1512624" y="1290373"/>
            <a:ext cx="2783205" cy="1551305"/>
          </a:xfrm>
          <a:prstGeom prst="rect">
            <a:avLst/>
          </a:prstGeom>
          <a:ln/>
        </p:spPr>
      </p:pic>
      <p:pic>
        <p:nvPicPr>
          <p:cNvPr id="6" name="image4.jpg" descr="Imagen que contiene Forma&#10;&#10;Descripción generada automáticament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715264" y="845873"/>
            <a:ext cx="4401820" cy="1995805"/>
          </a:xfrm>
          <a:prstGeom prst="rect">
            <a:avLst/>
          </a:prstGeom>
          <a:ln/>
        </p:spPr>
      </p:pic>
      <p:pic>
        <p:nvPicPr>
          <p:cNvPr id="7" name="image6.jpg" descr="Diagrama&#10;&#10;Descripción generada automáticamente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2031006" y="3615012"/>
            <a:ext cx="2833370" cy="2560955"/>
          </a:xfrm>
          <a:prstGeom prst="rect">
            <a:avLst/>
          </a:prstGeom>
          <a:ln/>
        </p:spPr>
      </p:pic>
      <p:sp>
        <p:nvSpPr>
          <p:cNvPr id="8" name="CuadroTexto 7"/>
          <p:cNvSpPr txBox="1"/>
          <p:nvPr/>
        </p:nvSpPr>
        <p:spPr>
          <a:xfrm>
            <a:off x="2648184" y="2066025"/>
            <a:ext cx="68161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ca-ES" dirty="0"/>
          </a:p>
        </p:txBody>
      </p:sp>
      <p:sp>
        <p:nvSpPr>
          <p:cNvPr id="10" name="Elipse 9"/>
          <p:cNvSpPr/>
          <p:nvPr/>
        </p:nvSpPr>
        <p:spPr>
          <a:xfrm>
            <a:off x="1746335" y="2142861"/>
            <a:ext cx="284671" cy="21566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3" name="CuadroTexto 12"/>
          <p:cNvSpPr txBox="1"/>
          <p:nvPr/>
        </p:nvSpPr>
        <p:spPr>
          <a:xfrm>
            <a:off x="2723995" y="2435357"/>
            <a:ext cx="46778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100" dirty="0" smtClean="0"/>
              <a:t>12m</a:t>
            </a:r>
            <a:endParaRPr lang="ca-ES" sz="1100" dirty="0"/>
          </a:p>
        </p:txBody>
      </p:sp>
      <p:sp>
        <p:nvSpPr>
          <p:cNvPr id="14" name="CuadroTexto 13"/>
          <p:cNvSpPr txBox="1"/>
          <p:nvPr/>
        </p:nvSpPr>
        <p:spPr>
          <a:xfrm>
            <a:off x="3428613" y="1935220"/>
            <a:ext cx="46778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100" dirty="0"/>
              <a:t>3</a:t>
            </a:r>
            <a:r>
              <a:rPr lang="es-ES" sz="1100" dirty="0" smtClean="0"/>
              <a:t>m</a:t>
            </a:r>
            <a:endParaRPr lang="ca-ES" sz="1100" dirty="0"/>
          </a:p>
        </p:txBody>
      </p:sp>
      <p:sp>
        <p:nvSpPr>
          <p:cNvPr id="15" name="CuadroTexto 14"/>
          <p:cNvSpPr txBox="1"/>
          <p:nvPr/>
        </p:nvSpPr>
        <p:spPr>
          <a:xfrm>
            <a:off x="3329797" y="4968647"/>
            <a:ext cx="46778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100" dirty="0"/>
              <a:t>8</a:t>
            </a:r>
            <a:r>
              <a:rPr lang="es-ES" sz="1100" dirty="0" smtClean="0"/>
              <a:t>m</a:t>
            </a:r>
            <a:endParaRPr lang="ca-ES" sz="1100" dirty="0"/>
          </a:p>
        </p:txBody>
      </p:sp>
      <p:sp>
        <p:nvSpPr>
          <p:cNvPr id="16" name="CuadroTexto 15"/>
          <p:cNvSpPr txBox="1"/>
          <p:nvPr/>
        </p:nvSpPr>
        <p:spPr>
          <a:xfrm>
            <a:off x="6817580" y="2358521"/>
            <a:ext cx="46778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100" dirty="0" smtClean="0"/>
              <a:t>6m</a:t>
            </a:r>
            <a:endParaRPr lang="ca-ES" sz="1100" dirty="0"/>
          </a:p>
        </p:txBody>
      </p:sp>
      <p:sp>
        <p:nvSpPr>
          <p:cNvPr id="17" name="CuadroTexto 16"/>
          <p:cNvSpPr txBox="1"/>
          <p:nvPr/>
        </p:nvSpPr>
        <p:spPr>
          <a:xfrm>
            <a:off x="8387676" y="2354758"/>
            <a:ext cx="46778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100" dirty="0" smtClean="0"/>
              <a:t>6m</a:t>
            </a:r>
            <a:endParaRPr lang="ca-ES" sz="1100" dirty="0"/>
          </a:p>
        </p:txBody>
      </p:sp>
      <p:sp>
        <p:nvSpPr>
          <p:cNvPr id="18" name="CuadroTexto 17"/>
          <p:cNvSpPr txBox="1"/>
          <p:nvPr/>
        </p:nvSpPr>
        <p:spPr>
          <a:xfrm>
            <a:off x="2031006" y="4409389"/>
            <a:ext cx="384983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100" dirty="0" smtClean="0"/>
              <a:t>6m</a:t>
            </a:r>
            <a:endParaRPr lang="ca-ES" sz="110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2031006" y="5161873"/>
            <a:ext cx="46778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100" dirty="0" smtClean="0"/>
              <a:t>6m</a:t>
            </a:r>
            <a:endParaRPr lang="ca-ES" sz="1100" dirty="0"/>
          </a:p>
        </p:txBody>
      </p:sp>
      <p:sp>
        <p:nvSpPr>
          <p:cNvPr id="20" name="CuadroTexto 19"/>
          <p:cNvSpPr txBox="1"/>
          <p:nvPr/>
        </p:nvSpPr>
        <p:spPr>
          <a:xfrm>
            <a:off x="6522720" y="3615012"/>
            <a:ext cx="1166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Single line</a:t>
            </a:r>
            <a:endParaRPr lang="ca-ES" dirty="0"/>
          </a:p>
        </p:txBody>
      </p:sp>
      <p:sp>
        <p:nvSpPr>
          <p:cNvPr id="21" name="CuadroTexto 20"/>
          <p:cNvSpPr txBox="1"/>
          <p:nvPr/>
        </p:nvSpPr>
        <p:spPr>
          <a:xfrm>
            <a:off x="2415989" y="1176610"/>
            <a:ext cx="116694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dirty="0" smtClean="0"/>
              <a:t>Single line</a:t>
            </a:r>
            <a:endParaRPr lang="ca-ES" dirty="0"/>
          </a:p>
        </p:txBody>
      </p:sp>
      <p:sp>
        <p:nvSpPr>
          <p:cNvPr id="22" name="CuadroTexto 21"/>
          <p:cNvSpPr txBox="1"/>
          <p:nvPr/>
        </p:nvSpPr>
        <p:spPr>
          <a:xfrm>
            <a:off x="7159767" y="739584"/>
            <a:ext cx="136225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dirty="0" smtClean="0"/>
              <a:t>Bundle line</a:t>
            </a:r>
            <a:endParaRPr lang="ca-ES" dirty="0"/>
          </a:p>
        </p:txBody>
      </p:sp>
      <p:sp>
        <p:nvSpPr>
          <p:cNvPr id="23" name="CuadroTexto 22"/>
          <p:cNvSpPr txBox="1"/>
          <p:nvPr/>
        </p:nvSpPr>
        <p:spPr>
          <a:xfrm>
            <a:off x="6675120" y="3767412"/>
            <a:ext cx="1166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Single line</a:t>
            </a:r>
            <a:endParaRPr lang="ca-ES" dirty="0"/>
          </a:p>
        </p:txBody>
      </p:sp>
      <p:sp>
        <p:nvSpPr>
          <p:cNvPr id="24" name="CuadroTexto 23"/>
          <p:cNvSpPr txBox="1"/>
          <p:nvPr/>
        </p:nvSpPr>
        <p:spPr>
          <a:xfrm>
            <a:off x="2875977" y="3565250"/>
            <a:ext cx="136225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dirty="0" smtClean="0"/>
              <a:t>Double line</a:t>
            </a:r>
            <a:endParaRPr lang="ca-ES" dirty="0"/>
          </a:p>
        </p:txBody>
      </p:sp>
      <p:sp>
        <p:nvSpPr>
          <p:cNvPr id="25" name="CuadroTexto 24"/>
          <p:cNvSpPr txBox="1"/>
          <p:nvPr/>
        </p:nvSpPr>
        <p:spPr>
          <a:xfrm>
            <a:off x="9227661" y="1108916"/>
            <a:ext cx="1124637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100" dirty="0" smtClean="0"/>
              <a:t>Dbundle= 0,3</a:t>
            </a:r>
            <a:endParaRPr lang="ca-ES" sz="1100" dirty="0"/>
          </a:p>
        </p:txBody>
      </p:sp>
    </p:spTree>
    <p:extLst>
      <p:ext uri="{BB962C8B-B14F-4D97-AF65-F5344CB8AC3E}">
        <p14:creationId xmlns:p14="http://schemas.microsoft.com/office/powerpoint/2010/main" val="347822984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531</TotalTime>
  <Words>53</Words>
  <Application>Microsoft Office PowerPoint</Application>
  <PresentationFormat>Panorámica</PresentationFormat>
  <Paragraphs>30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Z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 de Windows</dc:creator>
  <cp:lastModifiedBy>Usuario de Windows</cp:lastModifiedBy>
  <cp:revision>16</cp:revision>
  <dcterms:created xsi:type="dcterms:W3CDTF">2022-12-20T15:17:09Z</dcterms:created>
  <dcterms:modified xsi:type="dcterms:W3CDTF">2022-12-23T23:27:42Z</dcterms:modified>
</cp:coreProperties>
</file>