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71" r:id="rId3"/>
    <p:sldId id="263" r:id="rId4"/>
    <p:sldId id="264" r:id="rId5"/>
    <p:sldId id="265" r:id="rId6"/>
    <p:sldId id="267" r:id="rId7"/>
    <p:sldId id="268" r:id="rId8"/>
    <p:sldId id="270" r:id="rId9"/>
    <p:sldId id="257" r:id="rId10"/>
    <p:sldId id="258" r:id="rId11"/>
    <p:sldId id="260" r:id="rId12"/>
    <p:sldId id="259"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83"/>
  </p:normalViewPr>
  <p:slideViewPr>
    <p:cSldViewPr snapToGrid="0" snapToObjects="1">
      <p:cViewPr varScale="1">
        <p:scale>
          <a:sx n="100" d="100"/>
          <a:sy n="100" d="100"/>
        </p:scale>
        <p:origin x="4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3202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736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1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699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115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3763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839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6966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4/26/18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973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890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680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8A87A34-81AB-432B-8DAE-1953F412C126}" type="datetimeFigureOut">
              <a:rPr lang="en-US" smtClean="0"/>
              <a:pPr/>
              <a:t>4/26/18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785104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536F-B251-7D4D-B047-A24C2EE8F454}"/>
              </a:ext>
            </a:extLst>
          </p:cNvPr>
          <p:cNvSpPr>
            <a:spLocks noGrp="1"/>
          </p:cNvSpPr>
          <p:nvPr>
            <p:ph type="ctrTitle"/>
          </p:nvPr>
        </p:nvSpPr>
        <p:spPr>
          <a:xfrm>
            <a:off x="2637208" y="393698"/>
            <a:ext cx="5518066" cy="2268559"/>
          </a:xfrm>
        </p:spPr>
        <p:txBody>
          <a:bodyPr>
            <a:normAutofit fontScale="90000"/>
          </a:bodyPr>
          <a:lstStyle/>
          <a:p>
            <a:r>
              <a:rPr lang="en-US" dirty="0"/>
              <a:t>2.8” Color TFT Touch Screen Hardware &amp; Software </a:t>
            </a:r>
            <a:br>
              <a:rPr lang="en-US" dirty="0"/>
            </a:br>
            <a:endParaRPr lang="en-US" dirty="0"/>
          </a:p>
        </p:txBody>
      </p:sp>
    </p:spTree>
    <p:extLst>
      <p:ext uri="{BB962C8B-B14F-4D97-AF65-F5344CB8AC3E}">
        <p14:creationId xmlns:p14="http://schemas.microsoft.com/office/powerpoint/2010/main" val="120121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A48D-7D50-5446-B2F6-198543CB93B2}"/>
              </a:ext>
            </a:extLst>
          </p:cNvPr>
          <p:cNvSpPr>
            <a:spLocks noGrp="1"/>
          </p:cNvSpPr>
          <p:nvPr>
            <p:ph type="title"/>
          </p:nvPr>
        </p:nvSpPr>
        <p:spPr/>
        <p:txBody>
          <a:bodyPr/>
          <a:lstStyle/>
          <a:p>
            <a:r>
              <a:rPr lang="en-US" dirty="0"/>
              <a:t>Representing Color in 16 Bits</a:t>
            </a:r>
          </a:p>
        </p:txBody>
      </p:sp>
      <p:sp>
        <p:nvSpPr>
          <p:cNvPr id="3" name="Content Placeholder 2">
            <a:extLst>
              <a:ext uri="{FF2B5EF4-FFF2-40B4-BE49-F238E27FC236}">
                <a16:creationId xmlns:a16="http://schemas.microsoft.com/office/drawing/2014/main" id="{F8F0CAA5-B308-9D41-9985-6197377CDEDF}"/>
              </a:ext>
            </a:extLst>
          </p:cNvPr>
          <p:cNvSpPr>
            <a:spLocks noGrp="1"/>
          </p:cNvSpPr>
          <p:nvPr>
            <p:ph idx="1"/>
          </p:nvPr>
        </p:nvSpPr>
        <p:spPr>
          <a:xfrm>
            <a:off x="1030294" y="1055686"/>
            <a:ext cx="9905999" cy="4062413"/>
          </a:xfrm>
        </p:spPr>
        <p:txBody>
          <a:bodyPr>
            <a:normAutofit/>
          </a:bodyPr>
          <a:lstStyle/>
          <a:p>
            <a:r>
              <a:rPr lang="en-US" dirty="0"/>
              <a:t>The MSB is R4 and the LSB is B0</a:t>
            </a:r>
          </a:p>
        </p:txBody>
      </p:sp>
      <p:sp>
        <p:nvSpPr>
          <p:cNvPr id="4" name="Rectangle 3">
            <a:extLst>
              <a:ext uri="{FF2B5EF4-FFF2-40B4-BE49-F238E27FC236}">
                <a16:creationId xmlns:a16="http://schemas.microsoft.com/office/drawing/2014/main" id="{EE61CED1-E2DD-CC4A-9166-7FEA415453E2}"/>
              </a:ext>
            </a:extLst>
          </p:cNvPr>
          <p:cNvSpPr/>
          <p:nvPr/>
        </p:nvSpPr>
        <p:spPr>
          <a:xfrm>
            <a:off x="3759204" y="1885285"/>
            <a:ext cx="7239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G5</a:t>
            </a:r>
          </a:p>
        </p:txBody>
      </p:sp>
      <p:sp>
        <p:nvSpPr>
          <p:cNvPr id="5" name="Rectangle 4">
            <a:extLst>
              <a:ext uri="{FF2B5EF4-FFF2-40B4-BE49-F238E27FC236}">
                <a16:creationId xmlns:a16="http://schemas.microsoft.com/office/drawing/2014/main" id="{F4C81238-C1E0-C44B-981B-87F4983D147A}"/>
              </a:ext>
            </a:extLst>
          </p:cNvPr>
          <p:cNvSpPr/>
          <p:nvPr/>
        </p:nvSpPr>
        <p:spPr>
          <a:xfrm>
            <a:off x="4513266" y="1885285"/>
            <a:ext cx="7239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G4</a:t>
            </a:r>
          </a:p>
        </p:txBody>
      </p:sp>
      <p:sp>
        <p:nvSpPr>
          <p:cNvPr id="6" name="Rectangle 5">
            <a:extLst>
              <a:ext uri="{FF2B5EF4-FFF2-40B4-BE49-F238E27FC236}">
                <a16:creationId xmlns:a16="http://schemas.microsoft.com/office/drawing/2014/main" id="{BFA90CFC-CF3D-AC43-ADCE-4F58198A40C6}"/>
              </a:ext>
            </a:extLst>
          </p:cNvPr>
          <p:cNvSpPr/>
          <p:nvPr/>
        </p:nvSpPr>
        <p:spPr>
          <a:xfrm>
            <a:off x="5273678" y="1885285"/>
            <a:ext cx="7239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G3</a:t>
            </a:r>
          </a:p>
        </p:txBody>
      </p:sp>
      <p:sp>
        <p:nvSpPr>
          <p:cNvPr id="7" name="Rectangle 6">
            <a:extLst>
              <a:ext uri="{FF2B5EF4-FFF2-40B4-BE49-F238E27FC236}">
                <a16:creationId xmlns:a16="http://schemas.microsoft.com/office/drawing/2014/main" id="{14FEA591-FB6F-8140-AF2F-EF30CC5DB7C0}"/>
              </a:ext>
            </a:extLst>
          </p:cNvPr>
          <p:cNvSpPr/>
          <p:nvPr/>
        </p:nvSpPr>
        <p:spPr>
          <a:xfrm>
            <a:off x="6027740" y="1885285"/>
            <a:ext cx="7239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G2</a:t>
            </a:r>
          </a:p>
        </p:txBody>
      </p:sp>
      <p:sp>
        <p:nvSpPr>
          <p:cNvPr id="8" name="Rectangle 7">
            <a:extLst>
              <a:ext uri="{FF2B5EF4-FFF2-40B4-BE49-F238E27FC236}">
                <a16:creationId xmlns:a16="http://schemas.microsoft.com/office/drawing/2014/main" id="{C75F5FA1-BFE1-9344-813A-E44E46390EAF}"/>
              </a:ext>
            </a:extLst>
          </p:cNvPr>
          <p:cNvSpPr/>
          <p:nvPr/>
        </p:nvSpPr>
        <p:spPr>
          <a:xfrm>
            <a:off x="6799264" y="1885285"/>
            <a:ext cx="7239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G1</a:t>
            </a:r>
          </a:p>
        </p:txBody>
      </p:sp>
      <p:sp>
        <p:nvSpPr>
          <p:cNvPr id="9" name="Rectangle 8">
            <a:extLst>
              <a:ext uri="{FF2B5EF4-FFF2-40B4-BE49-F238E27FC236}">
                <a16:creationId xmlns:a16="http://schemas.microsoft.com/office/drawing/2014/main" id="{570C3C2A-A51F-FE40-838C-A21A1FAF8625}"/>
              </a:ext>
            </a:extLst>
          </p:cNvPr>
          <p:cNvSpPr/>
          <p:nvPr/>
        </p:nvSpPr>
        <p:spPr>
          <a:xfrm>
            <a:off x="7558088" y="1885285"/>
            <a:ext cx="7239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G0</a:t>
            </a:r>
          </a:p>
        </p:txBody>
      </p:sp>
      <p:sp>
        <p:nvSpPr>
          <p:cNvPr id="10" name="Rectangle 9">
            <a:extLst>
              <a:ext uri="{FF2B5EF4-FFF2-40B4-BE49-F238E27FC236}">
                <a16:creationId xmlns:a16="http://schemas.microsoft.com/office/drawing/2014/main" id="{9C227FDC-1CE4-4C44-966C-2F1BC9407093}"/>
              </a:ext>
            </a:extLst>
          </p:cNvPr>
          <p:cNvSpPr/>
          <p:nvPr/>
        </p:nvSpPr>
        <p:spPr>
          <a:xfrm>
            <a:off x="3182" y="1885285"/>
            <a:ext cx="7239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R4</a:t>
            </a:r>
          </a:p>
        </p:txBody>
      </p:sp>
      <p:sp>
        <p:nvSpPr>
          <p:cNvPr id="11" name="Rectangle 10">
            <a:extLst>
              <a:ext uri="{FF2B5EF4-FFF2-40B4-BE49-F238E27FC236}">
                <a16:creationId xmlns:a16="http://schemas.microsoft.com/office/drawing/2014/main" id="{BDA54939-BB92-4F4E-B5F5-43DA3D2900B8}"/>
              </a:ext>
            </a:extLst>
          </p:cNvPr>
          <p:cNvSpPr/>
          <p:nvPr/>
        </p:nvSpPr>
        <p:spPr>
          <a:xfrm>
            <a:off x="733432" y="1885285"/>
            <a:ext cx="7239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R3</a:t>
            </a:r>
          </a:p>
        </p:txBody>
      </p:sp>
      <p:sp>
        <p:nvSpPr>
          <p:cNvPr id="12" name="Rectangle 11">
            <a:extLst>
              <a:ext uri="{FF2B5EF4-FFF2-40B4-BE49-F238E27FC236}">
                <a16:creationId xmlns:a16="http://schemas.microsoft.com/office/drawing/2014/main" id="{677A6FA3-CA7B-FF44-8765-D16C630A8C96}"/>
              </a:ext>
            </a:extLst>
          </p:cNvPr>
          <p:cNvSpPr/>
          <p:nvPr/>
        </p:nvSpPr>
        <p:spPr>
          <a:xfrm>
            <a:off x="1492256" y="1885285"/>
            <a:ext cx="7239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a:t>
            </a:r>
          </a:p>
        </p:txBody>
      </p:sp>
      <p:sp>
        <p:nvSpPr>
          <p:cNvPr id="13" name="Rectangle 12">
            <a:extLst>
              <a:ext uri="{FF2B5EF4-FFF2-40B4-BE49-F238E27FC236}">
                <a16:creationId xmlns:a16="http://schemas.microsoft.com/office/drawing/2014/main" id="{FBBCC794-496F-0940-B4B4-3C4A8323804B}"/>
              </a:ext>
            </a:extLst>
          </p:cNvPr>
          <p:cNvSpPr/>
          <p:nvPr/>
        </p:nvSpPr>
        <p:spPr>
          <a:xfrm>
            <a:off x="2236791" y="1885285"/>
            <a:ext cx="7239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p:txBody>
      </p:sp>
      <p:sp>
        <p:nvSpPr>
          <p:cNvPr id="14" name="Rectangle 13">
            <a:extLst>
              <a:ext uri="{FF2B5EF4-FFF2-40B4-BE49-F238E27FC236}">
                <a16:creationId xmlns:a16="http://schemas.microsoft.com/office/drawing/2014/main" id="{D73987FB-23BD-C142-A4D4-7C3E88442652}"/>
              </a:ext>
            </a:extLst>
          </p:cNvPr>
          <p:cNvSpPr/>
          <p:nvPr/>
        </p:nvSpPr>
        <p:spPr>
          <a:xfrm>
            <a:off x="2997206" y="1885285"/>
            <a:ext cx="7239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R0</a:t>
            </a:r>
          </a:p>
        </p:txBody>
      </p:sp>
      <p:sp>
        <p:nvSpPr>
          <p:cNvPr id="15" name="Rectangle 14">
            <a:extLst>
              <a:ext uri="{FF2B5EF4-FFF2-40B4-BE49-F238E27FC236}">
                <a16:creationId xmlns:a16="http://schemas.microsoft.com/office/drawing/2014/main" id="{307E9EE3-26CD-0048-82E6-7C03B40AD2CD}"/>
              </a:ext>
            </a:extLst>
          </p:cNvPr>
          <p:cNvSpPr/>
          <p:nvPr/>
        </p:nvSpPr>
        <p:spPr>
          <a:xfrm>
            <a:off x="8329612" y="1885285"/>
            <a:ext cx="7239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16" name="Rectangle 15">
            <a:extLst>
              <a:ext uri="{FF2B5EF4-FFF2-40B4-BE49-F238E27FC236}">
                <a16:creationId xmlns:a16="http://schemas.microsoft.com/office/drawing/2014/main" id="{A1E64D62-464F-CF41-8B41-3429C7C84D3E}"/>
              </a:ext>
            </a:extLst>
          </p:cNvPr>
          <p:cNvSpPr/>
          <p:nvPr/>
        </p:nvSpPr>
        <p:spPr>
          <a:xfrm>
            <a:off x="9090024" y="1885285"/>
            <a:ext cx="7239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17" name="Rectangle 16">
            <a:extLst>
              <a:ext uri="{FF2B5EF4-FFF2-40B4-BE49-F238E27FC236}">
                <a16:creationId xmlns:a16="http://schemas.microsoft.com/office/drawing/2014/main" id="{ED3B112D-EE47-3747-B3F0-81E707B0E1CD}"/>
              </a:ext>
            </a:extLst>
          </p:cNvPr>
          <p:cNvSpPr/>
          <p:nvPr/>
        </p:nvSpPr>
        <p:spPr>
          <a:xfrm>
            <a:off x="9813924" y="1885285"/>
            <a:ext cx="7239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8" name="Rectangle 17">
            <a:extLst>
              <a:ext uri="{FF2B5EF4-FFF2-40B4-BE49-F238E27FC236}">
                <a16:creationId xmlns:a16="http://schemas.microsoft.com/office/drawing/2014/main" id="{66A38DC1-BD2E-844D-877B-24936C73CB8A}"/>
              </a:ext>
            </a:extLst>
          </p:cNvPr>
          <p:cNvSpPr/>
          <p:nvPr/>
        </p:nvSpPr>
        <p:spPr>
          <a:xfrm>
            <a:off x="10574343" y="1885285"/>
            <a:ext cx="7239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9" name="Rectangle 18">
            <a:extLst>
              <a:ext uri="{FF2B5EF4-FFF2-40B4-BE49-F238E27FC236}">
                <a16:creationId xmlns:a16="http://schemas.microsoft.com/office/drawing/2014/main" id="{05C50FA8-A05C-E44A-9CAD-E79EC5A4E3A4}"/>
              </a:ext>
            </a:extLst>
          </p:cNvPr>
          <p:cNvSpPr/>
          <p:nvPr/>
        </p:nvSpPr>
        <p:spPr>
          <a:xfrm>
            <a:off x="11331582" y="1885285"/>
            <a:ext cx="723900" cy="609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B0</a:t>
            </a:r>
          </a:p>
        </p:txBody>
      </p:sp>
    </p:spTree>
    <p:extLst>
      <p:ext uri="{BB962C8B-B14F-4D97-AF65-F5344CB8AC3E}">
        <p14:creationId xmlns:p14="http://schemas.microsoft.com/office/powerpoint/2010/main" val="146681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C70D18-83C6-C44F-9178-AA2FA72F42FA}"/>
              </a:ext>
            </a:extLst>
          </p:cNvPr>
          <p:cNvPicPr>
            <a:picLocks noGrp="1" noChangeAspect="1"/>
          </p:cNvPicPr>
          <p:nvPr>
            <p:ph idx="1"/>
          </p:nvPr>
        </p:nvPicPr>
        <p:blipFill>
          <a:blip r:embed="rId2"/>
          <a:stretch>
            <a:fillRect/>
          </a:stretch>
        </p:blipFill>
        <p:spPr>
          <a:xfrm>
            <a:off x="210080" y="1"/>
            <a:ext cx="5126096" cy="3417397"/>
          </a:xfrm>
        </p:spPr>
      </p:pic>
      <p:pic>
        <p:nvPicPr>
          <p:cNvPr id="8" name="Picture 7">
            <a:extLst>
              <a:ext uri="{FF2B5EF4-FFF2-40B4-BE49-F238E27FC236}">
                <a16:creationId xmlns:a16="http://schemas.microsoft.com/office/drawing/2014/main" id="{E47F7E2C-EF5E-DC48-886A-C9DAC76244D5}"/>
              </a:ext>
            </a:extLst>
          </p:cNvPr>
          <p:cNvPicPr>
            <a:picLocks noChangeAspect="1"/>
          </p:cNvPicPr>
          <p:nvPr/>
        </p:nvPicPr>
        <p:blipFill>
          <a:blip r:embed="rId3"/>
          <a:stretch>
            <a:fillRect/>
          </a:stretch>
        </p:blipFill>
        <p:spPr>
          <a:xfrm>
            <a:off x="5554134" y="0"/>
            <a:ext cx="5126096" cy="3417397"/>
          </a:xfrm>
          <a:prstGeom prst="rect">
            <a:avLst/>
          </a:prstGeom>
        </p:spPr>
      </p:pic>
      <p:pic>
        <p:nvPicPr>
          <p:cNvPr id="10" name="Picture 9">
            <a:extLst>
              <a:ext uri="{FF2B5EF4-FFF2-40B4-BE49-F238E27FC236}">
                <a16:creationId xmlns:a16="http://schemas.microsoft.com/office/drawing/2014/main" id="{8EB61319-9E0D-F145-AE3C-0541A54228C7}"/>
              </a:ext>
            </a:extLst>
          </p:cNvPr>
          <p:cNvPicPr>
            <a:picLocks noChangeAspect="1"/>
          </p:cNvPicPr>
          <p:nvPr/>
        </p:nvPicPr>
        <p:blipFill>
          <a:blip r:embed="rId4"/>
          <a:stretch>
            <a:fillRect/>
          </a:stretch>
        </p:blipFill>
        <p:spPr>
          <a:xfrm>
            <a:off x="210080" y="3327401"/>
            <a:ext cx="5126096" cy="3530600"/>
          </a:xfrm>
          <a:prstGeom prst="rect">
            <a:avLst/>
          </a:prstGeom>
        </p:spPr>
      </p:pic>
      <p:pic>
        <p:nvPicPr>
          <p:cNvPr id="12" name="Picture 11">
            <a:extLst>
              <a:ext uri="{FF2B5EF4-FFF2-40B4-BE49-F238E27FC236}">
                <a16:creationId xmlns:a16="http://schemas.microsoft.com/office/drawing/2014/main" id="{AAE315E6-CE2F-574B-8605-DA99E080B049}"/>
              </a:ext>
            </a:extLst>
          </p:cNvPr>
          <p:cNvPicPr>
            <a:picLocks noChangeAspect="1"/>
          </p:cNvPicPr>
          <p:nvPr/>
        </p:nvPicPr>
        <p:blipFill>
          <a:blip r:embed="rId5"/>
          <a:stretch>
            <a:fillRect/>
          </a:stretch>
        </p:blipFill>
        <p:spPr>
          <a:xfrm>
            <a:off x="5554134" y="3417396"/>
            <a:ext cx="5126096" cy="3417397"/>
          </a:xfrm>
          <a:prstGeom prst="rect">
            <a:avLst/>
          </a:prstGeom>
        </p:spPr>
      </p:pic>
    </p:spTree>
    <p:extLst>
      <p:ext uri="{BB962C8B-B14F-4D97-AF65-F5344CB8AC3E}">
        <p14:creationId xmlns:p14="http://schemas.microsoft.com/office/powerpoint/2010/main" val="100600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FFA7-8F00-C848-825B-B7E193A0484A}"/>
              </a:ext>
            </a:extLst>
          </p:cNvPr>
          <p:cNvSpPr>
            <a:spLocks noGrp="1"/>
          </p:cNvSpPr>
          <p:nvPr>
            <p:ph type="title"/>
          </p:nvPr>
        </p:nvSpPr>
        <p:spPr/>
        <p:txBody>
          <a:bodyPr/>
          <a:lstStyle/>
          <a:p>
            <a:r>
              <a:rPr lang="en-US" dirty="0"/>
              <a:t>DRAWING METHODS</a:t>
            </a:r>
          </a:p>
        </p:txBody>
      </p:sp>
      <p:sp>
        <p:nvSpPr>
          <p:cNvPr id="3" name="Content Placeholder 2">
            <a:extLst>
              <a:ext uri="{FF2B5EF4-FFF2-40B4-BE49-F238E27FC236}">
                <a16:creationId xmlns:a16="http://schemas.microsoft.com/office/drawing/2014/main" id="{8D1CC3EC-9087-A349-A871-1419495BC057}"/>
              </a:ext>
            </a:extLst>
          </p:cNvPr>
          <p:cNvSpPr>
            <a:spLocks noGrp="1"/>
          </p:cNvSpPr>
          <p:nvPr>
            <p:ph idx="1"/>
          </p:nvPr>
        </p:nvSpPr>
        <p:spPr>
          <a:xfrm>
            <a:off x="254000" y="1728786"/>
            <a:ext cx="11938000" cy="4519614"/>
          </a:xfrm>
        </p:spPr>
        <p:txBody>
          <a:bodyPr>
            <a:normAutofit/>
          </a:bodyPr>
          <a:lstStyle/>
          <a:p>
            <a:r>
              <a:rPr lang="en-US" dirty="0"/>
              <a:t>void </a:t>
            </a:r>
            <a:r>
              <a:rPr lang="en-US" dirty="0" err="1"/>
              <a:t>drawPixel</a:t>
            </a:r>
            <a:r>
              <a:rPr lang="en-US" dirty="0"/>
              <a:t>(uint16_t x, uint16_t y, uint16_t color);</a:t>
            </a:r>
          </a:p>
          <a:p>
            <a:r>
              <a:rPr lang="en-US" dirty="0"/>
              <a:t>void </a:t>
            </a:r>
            <a:r>
              <a:rPr lang="en-US" dirty="0" err="1"/>
              <a:t>drawLine</a:t>
            </a:r>
            <a:r>
              <a:rPr lang="en-US" dirty="0"/>
              <a:t>(uint16_t x0, uint16_t y0, uint16_t x1, uint16_t y1, uint16_t color);</a:t>
            </a:r>
          </a:p>
          <a:p>
            <a:r>
              <a:rPr lang="en-US" dirty="0"/>
              <a:t>void </a:t>
            </a:r>
            <a:r>
              <a:rPr lang="en-US" dirty="0" err="1"/>
              <a:t>drawFastVLine</a:t>
            </a:r>
            <a:r>
              <a:rPr lang="en-US" dirty="0"/>
              <a:t>(uint16_t x0, uint16_t y0, uint16_t length, uint16_t color);</a:t>
            </a:r>
          </a:p>
          <a:p>
            <a:r>
              <a:rPr lang="en-US" dirty="0"/>
              <a:t>void </a:t>
            </a:r>
            <a:r>
              <a:rPr lang="en-US" dirty="0" err="1"/>
              <a:t>drawFastHLine</a:t>
            </a:r>
            <a:r>
              <a:rPr lang="en-US" dirty="0"/>
              <a:t>(uint8_t x0, uint8_t y0, uint8_t length, uint16_t color);</a:t>
            </a:r>
          </a:p>
          <a:p>
            <a:r>
              <a:rPr lang="en-US" dirty="0"/>
              <a:t>void </a:t>
            </a:r>
            <a:r>
              <a:rPr lang="en-US" dirty="0" err="1"/>
              <a:t>drawRect</a:t>
            </a:r>
            <a:r>
              <a:rPr lang="en-US" dirty="0"/>
              <a:t>(uint16_t x0, uint16_t y0, uint16_t w, uint16_t h, uint16_t color);</a:t>
            </a:r>
          </a:p>
          <a:p>
            <a:r>
              <a:rPr lang="en-US" dirty="0"/>
              <a:t>void </a:t>
            </a:r>
            <a:r>
              <a:rPr lang="en-US" dirty="0" err="1"/>
              <a:t>fillRect</a:t>
            </a:r>
            <a:r>
              <a:rPr lang="en-US" dirty="0"/>
              <a:t>(uint16_t x0, uint16_t y0, uint16_t w, uint16_t h, uint16_t color);</a:t>
            </a:r>
          </a:p>
          <a:p>
            <a:r>
              <a:rPr lang="en-US" dirty="0"/>
              <a:t>void </a:t>
            </a:r>
            <a:r>
              <a:rPr lang="en-US" dirty="0" err="1"/>
              <a:t>drawChar</a:t>
            </a:r>
            <a:r>
              <a:rPr lang="en-US" dirty="0"/>
              <a:t>(uint16_t x, uint16_t y, char c, uint16_t color, uint16_t </a:t>
            </a:r>
            <a:r>
              <a:rPr lang="en-US" dirty="0" err="1"/>
              <a:t>bg</a:t>
            </a:r>
            <a:r>
              <a:rPr lang="en-US" dirty="0"/>
              <a:t>, uint8_t size);</a:t>
            </a:r>
          </a:p>
          <a:p>
            <a:r>
              <a:rPr lang="en-US" dirty="0"/>
              <a:t>void </a:t>
            </a:r>
            <a:r>
              <a:rPr lang="en-US" dirty="0" err="1"/>
              <a:t>drawBitmap</a:t>
            </a:r>
            <a:r>
              <a:rPr lang="en-US" dirty="0"/>
              <a:t>(int16_t x, int16_t y, uint8_t *bitmap, int16_t w, int16_t h, uint16_t color);</a:t>
            </a:r>
          </a:p>
          <a:p>
            <a:endParaRPr lang="en-US" dirty="0"/>
          </a:p>
          <a:p>
            <a:endParaRPr lang="en-US" dirty="0"/>
          </a:p>
        </p:txBody>
      </p:sp>
    </p:spTree>
    <p:extLst>
      <p:ext uri="{BB962C8B-B14F-4D97-AF65-F5344CB8AC3E}">
        <p14:creationId xmlns:p14="http://schemas.microsoft.com/office/powerpoint/2010/main" val="101759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8386-C212-B441-8807-6F1AEAE33256}"/>
              </a:ext>
            </a:extLst>
          </p:cNvPr>
          <p:cNvSpPr>
            <a:spLocks noGrp="1"/>
          </p:cNvSpPr>
          <p:nvPr>
            <p:ph type="title"/>
          </p:nvPr>
        </p:nvSpPr>
        <p:spPr/>
        <p:txBody>
          <a:bodyPr/>
          <a:lstStyle/>
          <a:p>
            <a:r>
              <a:rPr lang="en-US" dirty="0"/>
              <a:t>Screen Orientation</a:t>
            </a:r>
          </a:p>
        </p:txBody>
      </p:sp>
      <p:sp>
        <p:nvSpPr>
          <p:cNvPr id="3" name="Content Placeholder 2">
            <a:extLst>
              <a:ext uri="{FF2B5EF4-FFF2-40B4-BE49-F238E27FC236}">
                <a16:creationId xmlns:a16="http://schemas.microsoft.com/office/drawing/2014/main" id="{EA7FFD4F-DD27-6541-A895-2DD9769AEBC1}"/>
              </a:ext>
            </a:extLst>
          </p:cNvPr>
          <p:cNvSpPr>
            <a:spLocks noGrp="1"/>
          </p:cNvSpPr>
          <p:nvPr>
            <p:ph idx="1"/>
          </p:nvPr>
        </p:nvSpPr>
        <p:spPr>
          <a:xfrm>
            <a:off x="999067" y="1609733"/>
            <a:ext cx="10414000" cy="1656284"/>
          </a:xfrm>
        </p:spPr>
        <p:txBody>
          <a:bodyPr/>
          <a:lstStyle/>
          <a:p>
            <a:r>
              <a:rPr lang="en-US" dirty="0"/>
              <a:t>When using the library to draw text, shapes, or buttons onto screen, it assumes that x grows to the right and y grows downward. When getting a point from the TFT, the point returned is given in terms of rotation 2.</a:t>
            </a:r>
          </a:p>
          <a:p>
            <a:endParaRPr lang="en-US" dirty="0"/>
          </a:p>
        </p:txBody>
      </p:sp>
      <p:pic>
        <p:nvPicPr>
          <p:cNvPr id="5" name="Picture 4">
            <a:extLst>
              <a:ext uri="{FF2B5EF4-FFF2-40B4-BE49-F238E27FC236}">
                <a16:creationId xmlns:a16="http://schemas.microsoft.com/office/drawing/2014/main" id="{0E23AE6B-F6FF-8146-8E1A-4D0AD75614DC}"/>
              </a:ext>
            </a:extLst>
          </p:cNvPr>
          <p:cNvPicPr>
            <a:picLocks noChangeAspect="1"/>
          </p:cNvPicPr>
          <p:nvPr/>
        </p:nvPicPr>
        <p:blipFill>
          <a:blip r:embed="rId2"/>
          <a:stretch>
            <a:fillRect/>
          </a:stretch>
        </p:blipFill>
        <p:spPr>
          <a:xfrm>
            <a:off x="2101850" y="2926752"/>
            <a:ext cx="5873750" cy="3780965"/>
          </a:xfrm>
          <a:prstGeom prst="rect">
            <a:avLst/>
          </a:prstGeom>
        </p:spPr>
      </p:pic>
    </p:spTree>
    <p:extLst>
      <p:ext uri="{BB962C8B-B14F-4D97-AF65-F5344CB8AC3E}">
        <p14:creationId xmlns:p14="http://schemas.microsoft.com/office/powerpoint/2010/main" val="428920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1F6B-DD11-4B4D-B5B1-432B24AB82A5}"/>
              </a:ext>
            </a:extLst>
          </p:cNvPr>
          <p:cNvSpPr>
            <a:spLocks noGrp="1"/>
          </p:cNvSpPr>
          <p:nvPr>
            <p:ph type="title"/>
          </p:nvPr>
        </p:nvSpPr>
        <p:spPr>
          <a:xfrm>
            <a:off x="2628741" y="269441"/>
            <a:ext cx="7958331" cy="1077229"/>
          </a:xfrm>
        </p:spPr>
        <p:txBody>
          <a:bodyPr/>
          <a:lstStyle/>
          <a:p>
            <a:r>
              <a:rPr lang="en-US" dirty="0"/>
              <a:t>Sample Project</a:t>
            </a:r>
          </a:p>
        </p:txBody>
      </p:sp>
      <p:pic>
        <p:nvPicPr>
          <p:cNvPr id="4" name="Content Placeholder 3">
            <a:extLst>
              <a:ext uri="{FF2B5EF4-FFF2-40B4-BE49-F238E27FC236}">
                <a16:creationId xmlns:a16="http://schemas.microsoft.com/office/drawing/2014/main" id="{DA0C8270-AA7E-E64D-A785-28A647AA0D0B}"/>
              </a:ext>
            </a:extLst>
          </p:cNvPr>
          <p:cNvPicPr>
            <a:picLocks noGrp="1"/>
          </p:cNvPicPr>
          <p:nvPr>
            <p:ph idx="1"/>
          </p:nvPr>
        </p:nvPicPr>
        <p:blipFill>
          <a:blip r:embed="rId2"/>
          <a:stretch>
            <a:fillRect/>
          </a:stretch>
        </p:blipFill>
        <p:spPr>
          <a:xfrm>
            <a:off x="986101" y="1346670"/>
            <a:ext cx="10156031" cy="5257330"/>
          </a:xfrm>
          <a:prstGeom prst="rect">
            <a:avLst/>
          </a:prstGeom>
        </p:spPr>
      </p:pic>
    </p:spTree>
    <p:extLst>
      <p:ext uri="{BB962C8B-B14F-4D97-AF65-F5344CB8AC3E}">
        <p14:creationId xmlns:p14="http://schemas.microsoft.com/office/powerpoint/2010/main" val="318727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D8B5-90A2-5F4D-930C-014D90432CD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8916ED0-A745-174A-8E17-01BC51C8F889}"/>
              </a:ext>
            </a:extLst>
          </p:cNvPr>
          <p:cNvPicPr>
            <a:picLocks noGrp="1" noChangeAspect="1"/>
          </p:cNvPicPr>
          <p:nvPr>
            <p:ph idx="1"/>
          </p:nvPr>
        </p:nvPicPr>
        <p:blipFill>
          <a:blip r:embed="rId2"/>
          <a:stretch>
            <a:fillRect/>
          </a:stretch>
        </p:blipFill>
        <p:spPr>
          <a:xfrm>
            <a:off x="5930900" y="46038"/>
            <a:ext cx="5435622" cy="4079518"/>
          </a:xfrm>
        </p:spPr>
      </p:pic>
      <p:pic>
        <p:nvPicPr>
          <p:cNvPr id="4" name="Picture 3">
            <a:extLst>
              <a:ext uri="{FF2B5EF4-FFF2-40B4-BE49-F238E27FC236}">
                <a16:creationId xmlns:a16="http://schemas.microsoft.com/office/drawing/2014/main" id="{9FEF923D-689D-F541-9CC2-7DB717CE3745}"/>
              </a:ext>
            </a:extLst>
          </p:cNvPr>
          <p:cNvPicPr/>
          <p:nvPr/>
        </p:nvPicPr>
        <p:blipFill>
          <a:blip r:embed="rId3"/>
          <a:stretch>
            <a:fillRect/>
          </a:stretch>
        </p:blipFill>
        <p:spPr>
          <a:xfrm>
            <a:off x="0" y="1"/>
            <a:ext cx="5234071" cy="4089400"/>
          </a:xfrm>
          <a:prstGeom prst="rect">
            <a:avLst/>
          </a:prstGeom>
        </p:spPr>
      </p:pic>
    </p:spTree>
    <p:extLst>
      <p:ext uri="{BB962C8B-B14F-4D97-AF65-F5344CB8AC3E}">
        <p14:creationId xmlns:p14="http://schemas.microsoft.com/office/powerpoint/2010/main" val="95853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84BC-060C-4742-8AF8-0E5930C9F901}"/>
              </a:ext>
            </a:extLst>
          </p:cNvPr>
          <p:cNvSpPr>
            <a:spLocks noGrp="1"/>
          </p:cNvSpPr>
          <p:nvPr>
            <p:ph type="title"/>
          </p:nvPr>
        </p:nvSpPr>
        <p:spPr/>
        <p:txBody>
          <a:bodyPr/>
          <a:lstStyle/>
          <a:p>
            <a:r>
              <a:rPr lang="en-US" dirty="0"/>
              <a:t>Wiring The TFT</a:t>
            </a:r>
          </a:p>
        </p:txBody>
      </p:sp>
      <p:pic>
        <p:nvPicPr>
          <p:cNvPr id="4" name="Content Placeholder 3">
            <a:extLst>
              <a:ext uri="{FF2B5EF4-FFF2-40B4-BE49-F238E27FC236}">
                <a16:creationId xmlns:a16="http://schemas.microsoft.com/office/drawing/2014/main" id="{0BFDDE35-545A-9B4D-B502-29BCB62A1671}"/>
              </a:ext>
            </a:extLst>
          </p:cNvPr>
          <p:cNvPicPr>
            <a:picLocks noGrp="1"/>
          </p:cNvPicPr>
          <p:nvPr>
            <p:ph idx="1"/>
          </p:nvPr>
        </p:nvPicPr>
        <p:blipFill>
          <a:blip r:embed="rId2"/>
          <a:stretch>
            <a:fillRect/>
          </a:stretch>
        </p:blipFill>
        <p:spPr>
          <a:xfrm>
            <a:off x="2611808" y="1885285"/>
            <a:ext cx="6366669" cy="4509724"/>
          </a:xfrm>
          <a:prstGeom prst="rect">
            <a:avLst/>
          </a:prstGeom>
        </p:spPr>
      </p:pic>
    </p:spTree>
    <p:extLst>
      <p:ext uri="{BB962C8B-B14F-4D97-AF65-F5344CB8AC3E}">
        <p14:creationId xmlns:p14="http://schemas.microsoft.com/office/powerpoint/2010/main" val="4652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53DA-5F45-8D47-8E8C-3A508AC56F94}"/>
              </a:ext>
            </a:extLst>
          </p:cNvPr>
          <p:cNvSpPr>
            <a:spLocks noGrp="1"/>
          </p:cNvSpPr>
          <p:nvPr>
            <p:ph type="title"/>
          </p:nvPr>
        </p:nvSpPr>
        <p:spPr/>
        <p:txBody>
          <a:bodyPr/>
          <a:lstStyle/>
          <a:p>
            <a:r>
              <a:rPr lang="en-US" dirty="0"/>
              <a:t>Wiring Continued</a:t>
            </a:r>
          </a:p>
        </p:txBody>
      </p:sp>
      <p:sp>
        <p:nvSpPr>
          <p:cNvPr id="3" name="Content Placeholder 2">
            <a:extLst>
              <a:ext uri="{FF2B5EF4-FFF2-40B4-BE49-F238E27FC236}">
                <a16:creationId xmlns:a16="http://schemas.microsoft.com/office/drawing/2014/main" id="{605E8EC2-8EB1-9449-A9CF-6A0C2ABC51B5}"/>
              </a:ext>
            </a:extLst>
          </p:cNvPr>
          <p:cNvSpPr>
            <a:spLocks noGrp="1"/>
          </p:cNvSpPr>
          <p:nvPr>
            <p:ph idx="1"/>
          </p:nvPr>
        </p:nvSpPr>
        <p:spPr>
          <a:xfrm>
            <a:off x="673100" y="1765300"/>
            <a:ext cx="9897039" cy="4284644"/>
          </a:xfrm>
        </p:spPr>
        <p:txBody>
          <a:bodyPr>
            <a:normAutofit/>
          </a:bodyPr>
          <a:lstStyle/>
          <a:p>
            <a:pPr marL="2984" indent="0">
              <a:lnSpc>
                <a:spcPct val="110000"/>
              </a:lnSpc>
              <a:spcBef>
                <a:spcPts val="0"/>
              </a:spcBef>
              <a:spcAft>
                <a:spcPts val="0"/>
              </a:spcAft>
              <a:buNone/>
            </a:pPr>
            <a:r>
              <a:rPr lang="en-US" sz="1800" dirty="0"/>
              <a:t>There are 4 pins needed for the SPI mode:</a:t>
            </a:r>
          </a:p>
          <a:p>
            <a:pPr marL="347472" lvl="0">
              <a:lnSpc>
                <a:spcPct val="110000"/>
              </a:lnSpc>
              <a:spcBef>
                <a:spcPts val="0"/>
              </a:spcBef>
              <a:spcAft>
                <a:spcPts val="0"/>
              </a:spcAft>
            </a:pPr>
            <a:r>
              <a:rPr lang="en-US" sz="1800" dirty="0"/>
              <a:t>Pin 17 – CLK</a:t>
            </a:r>
          </a:p>
          <a:p>
            <a:pPr marL="347472" lvl="0">
              <a:lnSpc>
                <a:spcPct val="110000"/>
              </a:lnSpc>
              <a:spcBef>
                <a:spcPts val="0"/>
              </a:spcBef>
              <a:spcAft>
                <a:spcPts val="0"/>
              </a:spcAft>
            </a:pPr>
            <a:r>
              <a:rPr lang="en-US" sz="1800" dirty="0"/>
              <a:t>Pin 15 – MOSI</a:t>
            </a:r>
          </a:p>
          <a:p>
            <a:pPr marL="347472" lvl="0">
              <a:lnSpc>
                <a:spcPct val="110000"/>
              </a:lnSpc>
              <a:spcBef>
                <a:spcPts val="0"/>
              </a:spcBef>
              <a:spcAft>
                <a:spcPts val="0"/>
              </a:spcAft>
            </a:pPr>
            <a:r>
              <a:rPr lang="en-US" sz="1800" dirty="0"/>
              <a:t>Pin 14 – CS</a:t>
            </a:r>
          </a:p>
          <a:p>
            <a:pPr marL="347472" lvl="0">
              <a:lnSpc>
                <a:spcPct val="110000"/>
              </a:lnSpc>
              <a:spcBef>
                <a:spcPts val="0"/>
              </a:spcBef>
              <a:spcAft>
                <a:spcPts val="0"/>
              </a:spcAft>
            </a:pPr>
            <a:r>
              <a:rPr lang="en-US" sz="1800" dirty="0"/>
              <a:t>Pin 13 – DC</a:t>
            </a:r>
          </a:p>
          <a:p>
            <a:pPr marL="2984" indent="0">
              <a:lnSpc>
                <a:spcPct val="110000"/>
              </a:lnSpc>
              <a:spcBef>
                <a:spcPts val="0"/>
              </a:spcBef>
              <a:spcAft>
                <a:spcPts val="0"/>
              </a:spcAft>
              <a:buNone/>
            </a:pPr>
            <a:r>
              <a:rPr lang="en-US" sz="1800" dirty="0"/>
              <a:t>The microcontroller is the master SPI and the TFT is the slave SPI in this case.</a:t>
            </a:r>
          </a:p>
          <a:p>
            <a:pPr marL="2984" indent="0">
              <a:lnSpc>
                <a:spcPct val="110000"/>
              </a:lnSpc>
              <a:spcBef>
                <a:spcPts val="0"/>
              </a:spcBef>
              <a:spcAft>
                <a:spcPts val="0"/>
              </a:spcAft>
              <a:buNone/>
            </a:pPr>
            <a:r>
              <a:rPr lang="en-US" sz="1800" dirty="0"/>
              <a:t>There are 2 pins needed for the capacitive touch controller that uses I</a:t>
            </a:r>
            <a:r>
              <a:rPr lang="en-US" sz="1800" baseline="30000" dirty="0"/>
              <a:t>2</a:t>
            </a:r>
            <a:r>
              <a:rPr lang="en-US" sz="1800" dirty="0"/>
              <a:t>C:</a:t>
            </a:r>
          </a:p>
          <a:p>
            <a:pPr marL="347472" lvl="0">
              <a:lnSpc>
                <a:spcPct val="110000"/>
              </a:lnSpc>
              <a:spcBef>
                <a:spcPts val="0"/>
              </a:spcBef>
              <a:spcAft>
                <a:spcPts val="0"/>
              </a:spcAft>
            </a:pPr>
            <a:r>
              <a:rPr lang="en-US" sz="1800" dirty="0"/>
              <a:t>Pin 7 – SCL</a:t>
            </a:r>
          </a:p>
          <a:p>
            <a:pPr marL="347472" lvl="0">
              <a:lnSpc>
                <a:spcPct val="110000"/>
              </a:lnSpc>
              <a:spcBef>
                <a:spcPts val="0"/>
              </a:spcBef>
              <a:spcAft>
                <a:spcPts val="0"/>
              </a:spcAft>
            </a:pPr>
            <a:r>
              <a:rPr lang="en-US" sz="1800" dirty="0"/>
              <a:t>Pin 8 – SDA</a:t>
            </a:r>
          </a:p>
          <a:p>
            <a:pPr marL="2984" indent="0">
              <a:lnSpc>
                <a:spcPct val="110000"/>
              </a:lnSpc>
              <a:spcBef>
                <a:spcPts val="0"/>
              </a:spcBef>
              <a:spcAft>
                <a:spcPts val="0"/>
              </a:spcAft>
              <a:buNone/>
            </a:pPr>
            <a:r>
              <a:rPr lang="en-US" sz="1800" dirty="0"/>
              <a:t>IM1, IM2, and IM3 should all be pulled up to 3.3 V (</a:t>
            </a:r>
            <a:r>
              <a:rPr lang="en-US" sz="1800" b="1" dirty="0"/>
              <a:t>NOT 5 V</a:t>
            </a:r>
            <a:r>
              <a:rPr lang="en-US" sz="1800" dirty="0"/>
              <a:t>). This will indicate to the TFT that it should operate in the SPI mode. Jumpers on the back of the board can be soldered together to accomplish this. If users wish to not solder they can simply tie them to the 3Vo pin of the board.</a:t>
            </a:r>
          </a:p>
          <a:p>
            <a:pPr marL="347472">
              <a:lnSpc>
                <a:spcPct val="110000"/>
              </a:lnSpc>
              <a:spcBef>
                <a:spcPts val="0"/>
              </a:spcBef>
              <a:spcAft>
                <a:spcPts val="0"/>
              </a:spcAft>
            </a:pPr>
            <a:endParaRPr lang="en-US" sz="1800" dirty="0"/>
          </a:p>
        </p:txBody>
      </p:sp>
    </p:spTree>
    <p:extLst>
      <p:ext uri="{BB962C8B-B14F-4D97-AF65-F5344CB8AC3E}">
        <p14:creationId xmlns:p14="http://schemas.microsoft.com/office/powerpoint/2010/main" val="4441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58D1-2AF3-D44B-A452-BD8AB6E12605}"/>
              </a:ext>
            </a:extLst>
          </p:cNvPr>
          <p:cNvSpPr>
            <a:spLocks noGrp="1"/>
          </p:cNvSpPr>
          <p:nvPr>
            <p:ph type="title"/>
          </p:nvPr>
        </p:nvSpPr>
        <p:spPr/>
        <p:txBody>
          <a:bodyPr/>
          <a:lstStyle/>
          <a:p>
            <a:r>
              <a:rPr lang="en-US" dirty="0"/>
              <a:t>The Interrupt Pin</a:t>
            </a:r>
          </a:p>
        </p:txBody>
      </p:sp>
      <p:sp>
        <p:nvSpPr>
          <p:cNvPr id="3" name="Content Placeholder 2">
            <a:extLst>
              <a:ext uri="{FF2B5EF4-FFF2-40B4-BE49-F238E27FC236}">
                <a16:creationId xmlns:a16="http://schemas.microsoft.com/office/drawing/2014/main" id="{FDA97C6C-59AA-B34C-9B9D-D5BD5A41EC03}"/>
              </a:ext>
            </a:extLst>
          </p:cNvPr>
          <p:cNvSpPr>
            <a:spLocks noGrp="1"/>
          </p:cNvSpPr>
          <p:nvPr>
            <p:ph idx="1"/>
          </p:nvPr>
        </p:nvSpPr>
        <p:spPr>
          <a:xfrm>
            <a:off x="1168400" y="2074329"/>
            <a:ext cx="9401739" cy="3246971"/>
          </a:xfrm>
        </p:spPr>
        <p:txBody>
          <a:bodyPr>
            <a:normAutofit/>
          </a:bodyPr>
          <a:lstStyle/>
          <a:p>
            <a:r>
              <a:rPr lang="en-US" dirty="0"/>
              <a:t>Pin 9, the IRQ pin, is the interrupt pin. When the TFT is touched, this pin is pulled low at an average frequency of 77 Hz (for as long as the screen is touched); this pin operates on 3.3 V. </a:t>
            </a:r>
          </a:p>
          <a:p>
            <a:r>
              <a:rPr lang="en-US" dirty="0"/>
              <a:t>When using the interrupt pin with a 5 V system make sure to use logic shifters or that the microcontroller will read the 3.3 V as a logic 1.</a:t>
            </a:r>
          </a:p>
          <a:p>
            <a:endParaRPr lang="en-US" dirty="0"/>
          </a:p>
        </p:txBody>
      </p:sp>
    </p:spTree>
    <p:extLst>
      <p:ext uri="{BB962C8B-B14F-4D97-AF65-F5344CB8AC3E}">
        <p14:creationId xmlns:p14="http://schemas.microsoft.com/office/powerpoint/2010/main" val="276530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785D-B480-DD4B-9CCF-A1B8B0FFCF29}"/>
              </a:ext>
            </a:extLst>
          </p:cNvPr>
          <p:cNvSpPr>
            <a:spLocks noGrp="1"/>
          </p:cNvSpPr>
          <p:nvPr>
            <p:ph type="title"/>
          </p:nvPr>
        </p:nvSpPr>
        <p:spPr>
          <a:xfrm>
            <a:off x="2611808" y="220055"/>
            <a:ext cx="7958331" cy="1077229"/>
          </a:xfrm>
        </p:spPr>
        <p:txBody>
          <a:bodyPr/>
          <a:lstStyle/>
          <a:p>
            <a:r>
              <a:rPr lang="en-US" dirty="0"/>
              <a:t>The Libraries</a:t>
            </a:r>
          </a:p>
        </p:txBody>
      </p:sp>
      <p:sp>
        <p:nvSpPr>
          <p:cNvPr id="3" name="Content Placeholder 2">
            <a:extLst>
              <a:ext uri="{FF2B5EF4-FFF2-40B4-BE49-F238E27FC236}">
                <a16:creationId xmlns:a16="http://schemas.microsoft.com/office/drawing/2014/main" id="{56941FCB-0C27-AB49-B085-25BCAB763D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B44DFBF-77B2-9247-ADDD-1769665A61E3}"/>
              </a:ext>
            </a:extLst>
          </p:cNvPr>
          <p:cNvPicPr/>
          <p:nvPr/>
        </p:nvPicPr>
        <p:blipFill>
          <a:blip r:embed="rId2"/>
          <a:stretch>
            <a:fillRect/>
          </a:stretch>
        </p:blipFill>
        <p:spPr>
          <a:xfrm>
            <a:off x="5113867" y="1885285"/>
            <a:ext cx="6210300" cy="4709500"/>
          </a:xfrm>
          <a:prstGeom prst="rect">
            <a:avLst/>
          </a:prstGeom>
        </p:spPr>
      </p:pic>
      <p:pic>
        <p:nvPicPr>
          <p:cNvPr id="5" name="Picture 4">
            <a:extLst>
              <a:ext uri="{FF2B5EF4-FFF2-40B4-BE49-F238E27FC236}">
                <a16:creationId xmlns:a16="http://schemas.microsoft.com/office/drawing/2014/main" id="{D7928918-5B78-034B-A91A-B017C81C545A}"/>
              </a:ext>
            </a:extLst>
          </p:cNvPr>
          <p:cNvPicPr/>
          <p:nvPr/>
        </p:nvPicPr>
        <p:blipFill rotWithShape="1">
          <a:blip r:embed="rId3"/>
          <a:srcRect r="2754" b="3812"/>
          <a:stretch/>
        </p:blipFill>
        <p:spPr bwMode="auto">
          <a:xfrm>
            <a:off x="1001949" y="954825"/>
            <a:ext cx="2621784" cy="328521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9F35E5C-AD47-3644-8E47-5478428959B8}"/>
              </a:ext>
            </a:extLst>
          </p:cNvPr>
          <p:cNvPicPr/>
          <p:nvPr/>
        </p:nvPicPr>
        <p:blipFill>
          <a:blip r:embed="rId4"/>
          <a:stretch>
            <a:fillRect/>
          </a:stretch>
        </p:blipFill>
        <p:spPr>
          <a:xfrm>
            <a:off x="1001949" y="4560463"/>
            <a:ext cx="2621784" cy="2125845"/>
          </a:xfrm>
          <a:prstGeom prst="rect">
            <a:avLst/>
          </a:prstGeom>
        </p:spPr>
      </p:pic>
    </p:spTree>
    <p:extLst>
      <p:ext uri="{BB962C8B-B14F-4D97-AF65-F5344CB8AC3E}">
        <p14:creationId xmlns:p14="http://schemas.microsoft.com/office/powerpoint/2010/main" val="334833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5633-CA0D-BA47-94FE-B049D4AEFBF4}"/>
              </a:ext>
            </a:extLst>
          </p:cNvPr>
          <p:cNvSpPr>
            <a:spLocks noGrp="1"/>
          </p:cNvSpPr>
          <p:nvPr>
            <p:ph type="title"/>
          </p:nvPr>
        </p:nvSpPr>
        <p:spPr/>
        <p:txBody>
          <a:bodyPr/>
          <a:lstStyle/>
          <a:p>
            <a:r>
              <a:rPr lang="en-US" dirty="0"/>
              <a:t>The </a:t>
            </a:r>
            <a:r>
              <a:rPr lang="en-US" dirty="0" err="1"/>
              <a:t>AVRPin</a:t>
            </a:r>
            <a:r>
              <a:rPr lang="en-US" dirty="0"/>
              <a:t> data structure</a:t>
            </a:r>
          </a:p>
        </p:txBody>
      </p:sp>
      <p:sp>
        <p:nvSpPr>
          <p:cNvPr id="6" name="Content Placeholder 5">
            <a:extLst>
              <a:ext uri="{FF2B5EF4-FFF2-40B4-BE49-F238E27FC236}">
                <a16:creationId xmlns:a16="http://schemas.microsoft.com/office/drawing/2014/main" id="{2CCC6C9F-510C-8747-85AC-8A08B6E0A3AC}"/>
              </a:ext>
            </a:extLst>
          </p:cNvPr>
          <p:cNvSpPr>
            <a:spLocks noGrp="1"/>
          </p:cNvSpPr>
          <p:nvPr>
            <p:ph idx="1"/>
          </p:nvPr>
        </p:nvSpPr>
        <p:spPr>
          <a:xfrm>
            <a:off x="1219200" y="2052116"/>
            <a:ext cx="9350939" cy="2384417"/>
          </a:xfrm>
        </p:spPr>
        <p:txBody>
          <a:bodyPr/>
          <a:lstStyle/>
          <a:p>
            <a:r>
              <a:rPr lang="en-US" dirty="0" err="1"/>
              <a:t>AVRPin</a:t>
            </a:r>
            <a:r>
              <a:rPr lang="en-US" dirty="0"/>
              <a:t> is a simple structure used to store information in regards to a specific Port on an AVR 8-bit microcontroller. The </a:t>
            </a:r>
            <a:r>
              <a:rPr lang="en-US" dirty="0" err="1"/>
              <a:t>AVRPin</a:t>
            </a:r>
            <a:r>
              <a:rPr lang="en-US" dirty="0"/>
              <a:t> has three uint8_t pointers. One for each of the associated registers of a Port (</a:t>
            </a:r>
            <a:r>
              <a:rPr lang="en-US" dirty="0" err="1"/>
              <a:t>DDRx</a:t>
            </a:r>
            <a:r>
              <a:rPr lang="en-US" dirty="0"/>
              <a:t>, </a:t>
            </a:r>
            <a:r>
              <a:rPr lang="en-US" dirty="0" err="1"/>
              <a:t>PORTx</a:t>
            </a:r>
            <a:r>
              <a:rPr lang="en-US" dirty="0"/>
              <a:t>, </a:t>
            </a:r>
            <a:r>
              <a:rPr lang="en-US" dirty="0" err="1"/>
              <a:t>PINx</a:t>
            </a:r>
            <a:r>
              <a:rPr lang="en-US" dirty="0"/>
              <a:t>). The </a:t>
            </a:r>
            <a:r>
              <a:rPr lang="en-US" dirty="0" err="1"/>
              <a:t>AVRPin</a:t>
            </a:r>
            <a:r>
              <a:rPr lang="en-US" dirty="0"/>
              <a:t> also contains an 8-bit mask. This structure can be used to specify a specific pin on the microcontroller. This structure can be found in “</a:t>
            </a:r>
            <a:r>
              <a:rPr lang="en-US" dirty="0" err="1"/>
              <a:t>AVRPin.h</a:t>
            </a:r>
            <a:r>
              <a:rPr lang="en-US" dirty="0"/>
              <a:t>”.</a:t>
            </a:r>
          </a:p>
          <a:p>
            <a:endParaRPr lang="en-US" dirty="0"/>
          </a:p>
        </p:txBody>
      </p:sp>
    </p:spTree>
    <p:extLst>
      <p:ext uri="{BB962C8B-B14F-4D97-AF65-F5344CB8AC3E}">
        <p14:creationId xmlns:p14="http://schemas.microsoft.com/office/powerpoint/2010/main" val="291628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0D23-4083-4A4E-9C9C-270BEE66740C}"/>
              </a:ext>
            </a:extLst>
          </p:cNvPr>
          <p:cNvSpPr>
            <a:spLocks noGrp="1"/>
          </p:cNvSpPr>
          <p:nvPr>
            <p:ph type="title"/>
          </p:nvPr>
        </p:nvSpPr>
        <p:spPr>
          <a:xfrm>
            <a:off x="-189906" y="164590"/>
            <a:ext cx="10079074" cy="1077229"/>
          </a:xfrm>
        </p:spPr>
        <p:txBody>
          <a:bodyPr>
            <a:normAutofit/>
          </a:bodyPr>
          <a:lstStyle/>
          <a:p>
            <a:r>
              <a:rPr lang="en-US" sz="3600" dirty="0"/>
              <a:t>Implementing Buttons on the Touch Screen</a:t>
            </a:r>
          </a:p>
        </p:txBody>
      </p:sp>
      <p:pic>
        <p:nvPicPr>
          <p:cNvPr id="6" name="Content Placeholder 5">
            <a:extLst>
              <a:ext uri="{FF2B5EF4-FFF2-40B4-BE49-F238E27FC236}">
                <a16:creationId xmlns:a16="http://schemas.microsoft.com/office/drawing/2014/main" id="{16B77CD0-E16F-D04F-ABE1-8ADBE292138C}"/>
              </a:ext>
            </a:extLst>
          </p:cNvPr>
          <p:cNvPicPr>
            <a:picLocks noGrp="1" noChangeAspect="1"/>
          </p:cNvPicPr>
          <p:nvPr>
            <p:ph idx="1"/>
          </p:nvPr>
        </p:nvPicPr>
        <p:blipFill>
          <a:blip r:embed="rId2"/>
          <a:stretch>
            <a:fillRect/>
          </a:stretch>
        </p:blipFill>
        <p:spPr>
          <a:xfrm>
            <a:off x="1080195" y="1027949"/>
            <a:ext cx="7623537" cy="5760910"/>
          </a:xfrm>
        </p:spPr>
      </p:pic>
    </p:spTree>
    <p:extLst>
      <p:ext uri="{BB962C8B-B14F-4D97-AF65-F5344CB8AC3E}">
        <p14:creationId xmlns:p14="http://schemas.microsoft.com/office/powerpoint/2010/main" val="405670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819B-2E48-394B-8B0F-51A30B0973D1}"/>
              </a:ext>
            </a:extLst>
          </p:cNvPr>
          <p:cNvSpPr>
            <a:spLocks noGrp="1"/>
          </p:cNvSpPr>
          <p:nvPr>
            <p:ph type="title"/>
          </p:nvPr>
        </p:nvSpPr>
        <p:spPr/>
        <p:txBody>
          <a:bodyPr/>
          <a:lstStyle/>
          <a:p>
            <a:r>
              <a:rPr lang="en-US" dirty="0"/>
              <a:t>The Coordinate System: Pixel</a:t>
            </a:r>
          </a:p>
        </p:txBody>
      </p:sp>
      <p:pic>
        <p:nvPicPr>
          <p:cNvPr id="5" name="Content Placeholder 4">
            <a:extLst>
              <a:ext uri="{FF2B5EF4-FFF2-40B4-BE49-F238E27FC236}">
                <a16:creationId xmlns:a16="http://schemas.microsoft.com/office/drawing/2014/main" id="{A2D5B430-C89D-FC4A-B4C0-7533DCC6D76A}"/>
              </a:ext>
            </a:extLst>
          </p:cNvPr>
          <p:cNvPicPr>
            <a:picLocks noGrp="1" noChangeAspect="1"/>
          </p:cNvPicPr>
          <p:nvPr>
            <p:ph idx="1"/>
          </p:nvPr>
        </p:nvPicPr>
        <p:blipFill>
          <a:blip r:embed="rId2"/>
          <a:stretch>
            <a:fillRect/>
          </a:stretch>
        </p:blipFill>
        <p:spPr>
          <a:xfrm>
            <a:off x="2487612" y="2504809"/>
            <a:ext cx="6300787" cy="4200525"/>
          </a:xfrm>
        </p:spPr>
      </p:pic>
      <p:sp>
        <p:nvSpPr>
          <p:cNvPr id="6" name="TextBox 5">
            <a:extLst>
              <a:ext uri="{FF2B5EF4-FFF2-40B4-BE49-F238E27FC236}">
                <a16:creationId xmlns:a16="http://schemas.microsoft.com/office/drawing/2014/main" id="{F98EE807-B0EC-7B4E-A98A-20459E48AD7D}"/>
              </a:ext>
            </a:extLst>
          </p:cNvPr>
          <p:cNvSpPr txBox="1"/>
          <p:nvPr/>
        </p:nvSpPr>
        <p:spPr>
          <a:xfrm>
            <a:off x="711200" y="1854200"/>
            <a:ext cx="10336211" cy="1261884"/>
          </a:xfrm>
          <a:prstGeom prst="rect">
            <a:avLst/>
          </a:prstGeom>
          <a:noFill/>
        </p:spPr>
        <p:txBody>
          <a:bodyPr wrap="square" rtlCol="0">
            <a:spAutoFit/>
          </a:bodyPr>
          <a:lstStyle/>
          <a:p>
            <a:r>
              <a:rPr lang="en-US" sz="2000" dirty="0"/>
              <a:t>The coordinate system places the origin (0,0) at the top left corner, with positive X increasing to the right and positive Y increasing downward. </a:t>
            </a:r>
          </a:p>
          <a:p>
            <a:endParaRPr lang="en-US" dirty="0"/>
          </a:p>
          <a:p>
            <a:endParaRPr lang="en-US" dirty="0"/>
          </a:p>
        </p:txBody>
      </p:sp>
    </p:spTree>
    <p:extLst>
      <p:ext uri="{BB962C8B-B14F-4D97-AF65-F5344CB8AC3E}">
        <p14:creationId xmlns:p14="http://schemas.microsoft.com/office/powerpoint/2010/main" val="1103240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{F6834499-71C1-8C46-8FE7-A1E98D4CE949}tf16401378</Template>
  <TotalTime>73</TotalTime>
  <Words>648</Words>
  <Application>Microsoft Macintosh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Shell Dlg 2</vt:lpstr>
      <vt:lpstr>Wingdings</vt:lpstr>
      <vt:lpstr>Wingdings 3</vt:lpstr>
      <vt:lpstr>Madison</vt:lpstr>
      <vt:lpstr>2.8” Color TFT Touch Screen Hardware &amp; Software  </vt:lpstr>
      <vt:lpstr>PowerPoint Presentation</vt:lpstr>
      <vt:lpstr>Wiring The TFT</vt:lpstr>
      <vt:lpstr>Wiring Continued</vt:lpstr>
      <vt:lpstr>The Interrupt Pin</vt:lpstr>
      <vt:lpstr>The Libraries</vt:lpstr>
      <vt:lpstr>The AVRPin data structure</vt:lpstr>
      <vt:lpstr>Implementing Buttons on the Touch Screen</vt:lpstr>
      <vt:lpstr>The Coordinate System: Pixel</vt:lpstr>
      <vt:lpstr>Representing Color in 16 Bits</vt:lpstr>
      <vt:lpstr>PowerPoint Presentation</vt:lpstr>
      <vt:lpstr>DRAWING METHODS</vt:lpstr>
      <vt:lpstr>Screen Orientation</vt:lpstr>
      <vt:lpstr>Sample Project</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dAdafruit 2.8” Color TFT TouchScreen breakout v2 </dc:title>
  <dc:creator>Victor Tellez</dc:creator>
  <cp:lastModifiedBy>Victor Tellez</cp:lastModifiedBy>
  <cp:revision>8</cp:revision>
  <dcterms:created xsi:type="dcterms:W3CDTF">2018-04-26T12:28:03Z</dcterms:created>
  <dcterms:modified xsi:type="dcterms:W3CDTF">2018-04-26T14:11:12Z</dcterms:modified>
</cp:coreProperties>
</file>