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5" r:id="rId4"/>
    <p:sldId id="271" r:id="rId5"/>
    <p:sldId id="266" r:id="rId6"/>
    <p:sldId id="272" r:id="rId7"/>
    <p:sldId id="273" r:id="rId8"/>
    <p:sldId id="274" r:id="rId9"/>
    <p:sldId id="267" r:id="rId10"/>
    <p:sldId id="275" r:id="rId11"/>
    <p:sldId id="260" r:id="rId12"/>
    <p:sldId id="258" r:id="rId13"/>
    <p:sldId id="269" r:id="rId14"/>
    <p:sldId id="270" r:id="rId15"/>
    <p:sldId id="259" r:id="rId16"/>
    <p:sldId id="262" r:id="rId17"/>
    <p:sldId id="263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68" r:id="rId28"/>
    <p:sldId id="285" r:id="rId29"/>
    <p:sldId id="286" r:id="rId30"/>
    <p:sldId id="261" r:id="rId31"/>
    <p:sldId id="288" r:id="rId32"/>
    <p:sldId id="287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285"/>
    <a:srgbClr val="FBD858"/>
    <a:srgbClr val="6D6D6D"/>
    <a:srgbClr val="F6BF27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D721-F78E-4A02-9609-77488C5CEA24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5630-A090-43A6-8CB1-909745E41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04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D721-F78E-4A02-9609-77488C5CEA24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5630-A090-43A6-8CB1-909745E41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35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D721-F78E-4A02-9609-77488C5CEA24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5630-A090-43A6-8CB1-909745E41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40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D721-F78E-4A02-9609-77488C5CEA24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5630-A090-43A6-8CB1-909745E41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23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D721-F78E-4A02-9609-77488C5CEA24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5630-A090-43A6-8CB1-909745E41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20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D721-F78E-4A02-9609-77488C5CEA24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5630-A090-43A6-8CB1-909745E41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52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D721-F78E-4A02-9609-77488C5CEA24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5630-A090-43A6-8CB1-909745E41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37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D721-F78E-4A02-9609-77488C5CEA24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5630-A090-43A6-8CB1-909745E41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03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D721-F78E-4A02-9609-77488C5CEA24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5630-A090-43A6-8CB1-909745E41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10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D721-F78E-4A02-9609-77488C5CEA24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5630-A090-43A6-8CB1-909745E41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05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FD721-F78E-4A02-9609-77488C5CEA24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65630-A090-43A6-8CB1-909745E41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9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FD721-F78E-4A02-9609-77488C5CEA24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65630-A090-43A6-8CB1-909745E413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96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D54377E-02B4-4BD1-A987-59D0EFD8F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0" y="970548"/>
            <a:ext cx="4676274" cy="2889114"/>
          </a:xfrm>
        </p:spPr>
        <p:txBody>
          <a:bodyPr anchor="b">
            <a:noAutofit/>
          </a:bodyPr>
          <a:lstStyle/>
          <a:p>
            <a:pPr algn="r"/>
            <a:r>
              <a:rPr lang="fr-FR" dirty="0">
                <a:solidFill>
                  <a:schemeClr val="accent4"/>
                </a:solidFill>
                <a:latin typeface="+mn-lt"/>
              </a:rPr>
              <a:t>Visite virtuelle de l’IUT et Générateur de panorama</a:t>
            </a:r>
            <a:endParaRPr lang="fr-FR" dirty="0">
              <a:latin typeface="+mn-lt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CFBC4E-594C-49AC-B6A5-4A01BA1F8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4169" y="4129261"/>
            <a:ext cx="4087305" cy="2018875"/>
          </a:xfrm>
        </p:spPr>
        <p:txBody>
          <a:bodyPr anchor="t">
            <a:normAutofit fontScale="77500" lnSpcReduction="20000"/>
          </a:bodyPr>
          <a:lstStyle/>
          <a:p>
            <a:pPr algn="r"/>
            <a:endParaRPr lang="fr-FR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fr-FR" sz="2600" dirty="0">
                <a:solidFill>
                  <a:schemeClr val="accent4"/>
                </a:solidFill>
              </a:rPr>
              <a:t>Lucile Velut</a:t>
            </a:r>
          </a:p>
          <a:p>
            <a:pPr algn="r"/>
            <a:r>
              <a:rPr lang="fr-FR" sz="2600" dirty="0">
                <a:solidFill>
                  <a:schemeClr val="accent4"/>
                </a:solidFill>
              </a:rPr>
              <a:t>Clara Poncet-Taberlet</a:t>
            </a:r>
          </a:p>
          <a:p>
            <a:pPr algn="r"/>
            <a:r>
              <a:rPr lang="fr-FR" sz="2600" dirty="0">
                <a:solidFill>
                  <a:schemeClr val="accent4"/>
                </a:solidFill>
              </a:rPr>
              <a:t>Enzo Mazella</a:t>
            </a:r>
          </a:p>
          <a:p>
            <a:pPr algn="r"/>
            <a:r>
              <a:rPr lang="fr-FR" sz="2600" dirty="0">
                <a:solidFill>
                  <a:schemeClr val="accent4"/>
                </a:solidFill>
              </a:rPr>
              <a:t>Victor Mommalier</a:t>
            </a:r>
          </a:p>
          <a:p>
            <a:pPr algn="r"/>
            <a:r>
              <a:rPr lang="fr-FR" sz="2600" dirty="0">
                <a:solidFill>
                  <a:schemeClr val="accent4"/>
                </a:solidFill>
              </a:rPr>
              <a:t>Clément Ferrere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1B7BF9-50FD-4B80-A9EC-C299EF0CA9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8" r="13855" b="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8858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 txBox="1">
            <a:spLocks/>
          </p:cNvSpPr>
          <p:nvPr/>
        </p:nvSpPr>
        <p:spPr>
          <a:xfrm>
            <a:off x="1192161" y="3123483"/>
            <a:ext cx="10515600" cy="573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Présentation A frame (CLEMENT)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80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6300400-AE21-471A-B195-6FC709360802}"/>
              </a:ext>
            </a:extLst>
          </p:cNvPr>
          <p:cNvSpPr txBox="1">
            <a:spLocks/>
          </p:cNvSpPr>
          <p:nvPr/>
        </p:nvSpPr>
        <p:spPr>
          <a:xfrm>
            <a:off x="3546447" y="2713792"/>
            <a:ext cx="5558225" cy="12070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solidFill>
                  <a:srgbClr val="FFC000"/>
                </a:solidFill>
                <a:latin typeface="+mn-lt"/>
              </a:rPr>
              <a:t>LE PANORAMA</a:t>
            </a:r>
            <a:endParaRPr lang="en-US" sz="6000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-610258" y="1853432"/>
            <a:ext cx="1368000" cy="612000"/>
          </a:xfrm>
          <a:prstGeom prst="homePlate">
            <a:avLst/>
          </a:prstGeom>
          <a:solidFill>
            <a:srgbClr val="FBD858"/>
          </a:solidFill>
          <a:ln>
            <a:solidFill>
              <a:srgbClr val="F7E28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Pentagone 10"/>
          <p:cNvSpPr/>
          <p:nvPr/>
        </p:nvSpPr>
        <p:spPr>
          <a:xfrm>
            <a:off x="-610258" y="2734115"/>
            <a:ext cx="1368000" cy="612000"/>
          </a:xfrm>
          <a:prstGeom prst="homePlate">
            <a:avLst/>
          </a:prstGeom>
          <a:solidFill>
            <a:srgbClr val="F7E285"/>
          </a:solidFill>
          <a:ln>
            <a:solidFill>
              <a:srgbClr val="F7E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Pentagone 11"/>
          <p:cNvSpPr/>
          <p:nvPr/>
        </p:nvSpPr>
        <p:spPr>
          <a:xfrm>
            <a:off x="0" y="3614800"/>
            <a:ext cx="1368000" cy="6120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Pentagone 12"/>
          <p:cNvSpPr/>
          <p:nvPr/>
        </p:nvSpPr>
        <p:spPr>
          <a:xfrm>
            <a:off x="-610258" y="4495484"/>
            <a:ext cx="1368000" cy="612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Pentagone 13"/>
          <p:cNvSpPr/>
          <p:nvPr/>
        </p:nvSpPr>
        <p:spPr>
          <a:xfrm>
            <a:off x="-610258" y="5376168"/>
            <a:ext cx="1368000" cy="612000"/>
          </a:xfrm>
          <a:prstGeom prst="homePlate">
            <a:avLst/>
          </a:prstGeom>
          <a:solidFill>
            <a:srgbClr val="6D6D6D"/>
          </a:solidFill>
          <a:ln>
            <a:solidFill>
              <a:srgbClr val="6D6D6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82439" y="3536080"/>
            <a:ext cx="403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Bahnschrift Condensed" panose="020B0502040204020203" pitchFamily="34" charset="0"/>
              </a:rPr>
              <a:t>4</a:t>
            </a:r>
            <a:endParaRPr lang="fr-FR" sz="4400" dirty="0">
              <a:latin typeface="Bahnschrift Condensed" panose="020B0502040204020203" pitchFamily="34" charset="0"/>
            </a:endParaRPr>
          </a:p>
        </p:txBody>
      </p:sp>
      <p:sp>
        <p:nvSpPr>
          <p:cNvPr id="20" name="Pentagone 19"/>
          <p:cNvSpPr/>
          <p:nvPr/>
        </p:nvSpPr>
        <p:spPr>
          <a:xfrm>
            <a:off x="-610258" y="972749"/>
            <a:ext cx="1368000" cy="612000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72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r="23414" b="146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6300400-AE21-471A-B195-6FC70936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56" y="321211"/>
            <a:ext cx="10762488" cy="12070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smtClean="0">
                <a:solidFill>
                  <a:srgbClr val="FFC000"/>
                </a:solidFill>
                <a:latin typeface="+mn-lt"/>
              </a:rPr>
              <a:t>LES OBJECTIFS</a:t>
            </a:r>
            <a:endParaRPr lang="en-US" sz="6000" kern="1200" dirty="0">
              <a:solidFill>
                <a:srgbClr val="FFC000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FF1961-6032-49CC-82E4-B41DF7A3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8DFB1D4-2421-4D0B-B32A-595002F349BD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11" name="Imag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019" y="1695003"/>
            <a:ext cx="8205962" cy="418721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918155" y="5968823"/>
            <a:ext cx="435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Diagramme de cas d’utilisation du Panorama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51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92161" y="3123483"/>
            <a:ext cx="10515600" cy="57344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Diagramme objet + explication des groupes (VICTOR)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7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92161" y="3123483"/>
            <a:ext cx="10515600" cy="57344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Navigation (explication du script </a:t>
            </a:r>
            <a:r>
              <a:rPr lang="fr-FR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chelou</a:t>
            </a:r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) (CLARA)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43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6300400-AE21-471A-B195-6FC70936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56" y="321211"/>
            <a:ext cx="10762488" cy="12070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smtClean="0">
                <a:solidFill>
                  <a:srgbClr val="FFC000"/>
                </a:solidFill>
                <a:latin typeface="+mn-lt"/>
              </a:rPr>
              <a:t>LES PANNEAUX</a:t>
            </a:r>
            <a:endParaRPr lang="en-US" sz="6000" kern="1200" dirty="0">
              <a:solidFill>
                <a:srgbClr val="FFC000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76583" y="3244334"/>
            <a:ext cx="957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(LUCILE)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92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192161" y="3123483"/>
            <a:ext cx="10515600" cy="57344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La carte (CLEMENT)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47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6300400-AE21-471A-B195-6FC709360802}"/>
              </a:ext>
            </a:extLst>
          </p:cNvPr>
          <p:cNvSpPr txBox="1">
            <a:spLocks/>
          </p:cNvSpPr>
          <p:nvPr/>
        </p:nvSpPr>
        <p:spPr>
          <a:xfrm>
            <a:off x="3546447" y="2713792"/>
            <a:ext cx="5558225" cy="12070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solidFill>
                  <a:srgbClr val="FFC000"/>
                </a:solidFill>
                <a:latin typeface="+mn-lt"/>
              </a:rPr>
              <a:t>LE GÉNÉRATEUR</a:t>
            </a:r>
            <a:endParaRPr lang="en-US" sz="6000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-610258" y="1853432"/>
            <a:ext cx="1368000" cy="612000"/>
          </a:xfrm>
          <a:prstGeom prst="homePlate">
            <a:avLst/>
          </a:prstGeom>
          <a:solidFill>
            <a:srgbClr val="FBD858"/>
          </a:solidFill>
          <a:ln>
            <a:solidFill>
              <a:srgbClr val="F7E28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Pentagone 10"/>
          <p:cNvSpPr/>
          <p:nvPr/>
        </p:nvSpPr>
        <p:spPr>
          <a:xfrm>
            <a:off x="-610258" y="2734115"/>
            <a:ext cx="1368000" cy="612000"/>
          </a:xfrm>
          <a:prstGeom prst="homePlate">
            <a:avLst/>
          </a:prstGeom>
          <a:solidFill>
            <a:srgbClr val="F7E285"/>
          </a:solidFill>
          <a:ln>
            <a:solidFill>
              <a:srgbClr val="F7E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Pentagone 11"/>
          <p:cNvSpPr/>
          <p:nvPr/>
        </p:nvSpPr>
        <p:spPr>
          <a:xfrm>
            <a:off x="-610258" y="3614800"/>
            <a:ext cx="1368000" cy="6120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Pentagone 12"/>
          <p:cNvSpPr/>
          <p:nvPr/>
        </p:nvSpPr>
        <p:spPr>
          <a:xfrm>
            <a:off x="0" y="4495483"/>
            <a:ext cx="1368000" cy="612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Pentagone 13"/>
          <p:cNvSpPr/>
          <p:nvPr/>
        </p:nvSpPr>
        <p:spPr>
          <a:xfrm>
            <a:off x="-610258" y="5376168"/>
            <a:ext cx="1368000" cy="612000"/>
          </a:xfrm>
          <a:prstGeom prst="homePlate">
            <a:avLst/>
          </a:prstGeom>
          <a:solidFill>
            <a:srgbClr val="6D6D6D"/>
          </a:solidFill>
          <a:ln>
            <a:solidFill>
              <a:srgbClr val="6D6D6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Pentagone 19"/>
          <p:cNvSpPr/>
          <p:nvPr/>
        </p:nvSpPr>
        <p:spPr>
          <a:xfrm>
            <a:off x="-610258" y="972749"/>
            <a:ext cx="1368000" cy="612000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82439" y="4396026"/>
            <a:ext cx="403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ahnschrift Condensed" panose="020B0502040204020203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2209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6300400-AE21-471A-B195-6FC70936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56" y="321211"/>
            <a:ext cx="10762488" cy="12070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smtClean="0">
                <a:solidFill>
                  <a:srgbClr val="FFC000"/>
                </a:solidFill>
                <a:latin typeface="+mn-lt"/>
              </a:rPr>
              <a:t>LES OBJECTIFS</a:t>
            </a:r>
            <a:endParaRPr lang="en-US" sz="6000" kern="1200" dirty="0">
              <a:solidFill>
                <a:srgbClr val="FFC000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3" name="Imag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315742" y="1601705"/>
            <a:ext cx="7560515" cy="455328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006645" y="6228479"/>
            <a:ext cx="455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Diagramme de cas d’utilisation du générateur 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89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6300400-AE21-471A-B195-6FC70936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56" y="321211"/>
            <a:ext cx="10762488" cy="12070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smtClean="0">
                <a:solidFill>
                  <a:srgbClr val="FFC000"/>
                </a:solidFill>
                <a:latin typeface="+mn-lt"/>
              </a:rPr>
              <a:t>DIAGRAMME D’ACTIVITÉ</a:t>
            </a:r>
            <a:endParaRPr lang="en-US" sz="6000" kern="1200" dirty="0">
              <a:solidFill>
                <a:srgbClr val="FFC000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3" name="Imag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965257" y="1646412"/>
            <a:ext cx="4261485" cy="445008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186083" y="6214685"/>
            <a:ext cx="381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Diagramme d’activité du générateur 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67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6300400-AE21-471A-B195-6FC709360802}"/>
              </a:ext>
            </a:extLst>
          </p:cNvPr>
          <p:cNvSpPr txBox="1">
            <a:spLocks/>
          </p:cNvSpPr>
          <p:nvPr/>
        </p:nvSpPr>
        <p:spPr>
          <a:xfrm>
            <a:off x="901569" y="-104406"/>
            <a:ext cx="10762488" cy="12070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C000"/>
                </a:solidFill>
                <a:latin typeface="+mn-lt"/>
              </a:rPr>
              <a:t>SOMMAIRE</a:t>
            </a:r>
            <a:endParaRPr lang="en-US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6" name="Pentagone 5"/>
          <p:cNvSpPr/>
          <p:nvPr/>
        </p:nvSpPr>
        <p:spPr>
          <a:xfrm>
            <a:off x="2556384" y="2217227"/>
            <a:ext cx="1368000" cy="612000"/>
          </a:xfrm>
          <a:prstGeom prst="homePlate">
            <a:avLst/>
          </a:prstGeom>
          <a:solidFill>
            <a:srgbClr val="FBD858"/>
          </a:solidFill>
          <a:ln>
            <a:solidFill>
              <a:srgbClr val="F7E28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Pentagone 6"/>
          <p:cNvSpPr/>
          <p:nvPr/>
        </p:nvSpPr>
        <p:spPr>
          <a:xfrm>
            <a:off x="2556384" y="3097911"/>
            <a:ext cx="1368000" cy="612000"/>
          </a:xfrm>
          <a:prstGeom prst="homePlate">
            <a:avLst/>
          </a:prstGeom>
          <a:solidFill>
            <a:srgbClr val="F7E285"/>
          </a:solidFill>
          <a:ln>
            <a:solidFill>
              <a:srgbClr val="F7E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Pentagone 7"/>
          <p:cNvSpPr/>
          <p:nvPr/>
        </p:nvSpPr>
        <p:spPr>
          <a:xfrm>
            <a:off x="2556384" y="3978595"/>
            <a:ext cx="1368000" cy="6120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Pentagone 8"/>
          <p:cNvSpPr/>
          <p:nvPr/>
        </p:nvSpPr>
        <p:spPr>
          <a:xfrm>
            <a:off x="2556384" y="4859279"/>
            <a:ext cx="1368000" cy="612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Pentagone 9"/>
          <p:cNvSpPr/>
          <p:nvPr/>
        </p:nvSpPr>
        <p:spPr>
          <a:xfrm>
            <a:off x="2556384" y="5739963"/>
            <a:ext cx="1368000" cy="612000"/>
          </a:xfrm>
          <a:prstGeom prst="homePlate">
            <a:avLst/>
          </a:prstGeom>
          <a:solidFill>
            <a:srgbClr val="6D6D6D"/>
          </a:solidFill>
          <a:ln>
            <a:solidFill>
              <a:srgbClr val="6D6D6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3038823" y="2138506"/>
            <a:ext cx="403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ahnschrift Condensed" panose="020B0502040204020203" pitchFamily="34" charset="0"/>
              </a:rPr>
              <a:t>2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38823" y="2986668"/>
            <a:ext cx="403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Bahnschrift Condensed" panose="020B0502040204020203" pitchFamily="34" charset="0"/>
              </a:rPr>
              <a:t>3</a:t>
            </a:r>
            <a:endParaRPr lang="fr-FR" sz="4400" dirty="0">
              <a:latin typeface="Bahnschrift Condensed" panose="020B0502040204020203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038823" y="3877309"/>
            <a:ext cx="403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ahnschrift Condensed" panose="020B0502040204020203" pitchFamily="34" charset="0"/>
              </a:rPr>
              <a:t>4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038823" y="4746967"/>
            <a:ext cx="403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Bahnschrift Condensed" panose="020B0502040204020203" pitchFamily="34" charset="0"/>
              </a:rPr>
              <a:t>5</a:t>
            </a:r>
            <a:endParaRPr lang="fr-FR" sz="4400" dirty="0">
              <a:latin typeface="Bahnschrift Condensed" panose="020B0502040204020203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038823" y="5628720"/>
            <a:ext cx="403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ahnschrift Condensed" panose="020B0502040204020203" pitchFamily="34" charset="0"/>
              </a:rPr>
              <a:t>6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129547" y="2230838"/>
            <a:ext cx="5928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Gestion de projet</a:t>
            </a:r>
            <a:endParaRPr lang="fr-FR" sz="32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129547" y="3074831"/>
            <a:ext cx="5928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Présentation A-Frame</a:t>
            </a:r>
            <a:endParaRPr lang="fr-FR" sz="32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129547" y="3969641"/>
            <a:ext cx="5928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Panorama</a:t>
            </a:r>
            <a:endParaRPr lang="fr-FR" sz="32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129547" y="4839299"/>
            <a:ext cx="5928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Générateur</a:t>
            </a:r>
            <a:endParaRPr lang="fr-FR" sz="32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129547" y="5728622"/>
            <a:ext cx="6607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Bilan, perspectives et conclusion</a:t>
            </a:r>
            <a:endParaRPr lang="fr-FR" sz="32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Pentagone 20"/>
          <p:cNvSpPr/>
          <p:nvPr/>
        </p:nvSpPr>
        <p:spPr>
          <a:xfrm>
            <a:off x="2556384" y="1345575"/>
            <a:ext cx="1368000" cy="612000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3038823" y="1266854"/>
            <a:ext cx="403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Bahnschrift Condensed" panose="020B0502040204020203" pitchFamily="34" charset="0"/>
              </a:rPr>
              <a:t>1</a:t>
            </a:r>
            <a:endParaRPr lang="fr-FR" sz="4400" dirty="0">
              <a:latin typeface="Bahnschrift Condensed" panose="020B0502040204020203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4129547" y="1361180"/>
            <a:ext cx="5928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Introduction </a:t>
            </a:r>
            <a:endParaRPr lang="fr-FR" sz="32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07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6300400-AE21-471A-B195-6FC70936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56" y="321211"/>
            <a:ext cx="10762488" cy="12070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smtClean="0">
                <a:solidFill>
                  <a:srgbClr val="FFC000"/>
                </a:solidFill>
                <a:latin typeface="+mn-lt"/>
              </a:rPr>
              <a:t>INTERFACE UTILISATEUR</a:t>
            </a:r>
            <a:endParaRPr lang="en-US" sz="6000" kern="1200" dirty="0">
              <a:solidFill>
                <a:srgbClr val="FFC000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76583" y="3244334"/>
            <a:ext cx="957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(LUCILE)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192161" y="3123483"/>
            <a:ext cx="10515600" cy="57344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Diagramme de classe (VICTOR)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83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192161" y="3123483"/>
            <a:ext cx="10515600" cy="57344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Création d’une scène (VICTOR)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73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192161" y="3123483"/>
            <a:ext cx="10515600" cy="57344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Génération des éléments au clavier (CLARA)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74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6300400-AE21-471A-B195-6FC70936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56" y="321211"/>
            <a:ext cx="10762488" cy="12070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smtClean="0">
                <a:solidFill>
                  <a:srgbClr val="FFC000"/>
                </a:solidFill>
                <a:latin typeface="+mn-lt"/>
              </a:rPr>
              <a:t>CREATION DE LA CARTE</a:t>
            </a:r>
            <a:endParaRPr lang="en-US" sz="6000" kern="1200" dirty="0">
              <a:solidFill>
                <a:srgbClr val="FFC000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76583" y="3244334"/>
            <a:ext cx="957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(LUCILE)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09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192161" y="3123483"/>
            <a:ext cx="10515600" cy="57344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Génération du HTML (CLARA)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13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192161" y="3123483"/>
            <a:ext cx="10515600" cy="57344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Téléchargement du zip (VICTOR)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56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6300400-AE21-471A-B195-6FC709360802}"/>
              </a:ext>
            </a:extLst>
          </p:cNvPr>
          <p:cNvSpPr txBox="1">
            <a:spLocks/>
          </p:cNvSpPr>
          <p:nvPr/>
        </p:nvSpPr>
        <p:spPr>
          <a:xfrm>
            <a:off x="3821750" y="2088849"/>
            <a:ext cx="5558225" cy="24066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solidFill>
                  <a:srgbClr val="FFC000"/>
                </a:solidFill>
                <a:latin typeface="+mn-lt"/>
              </a:rPr>
              <a:t>BILAN ET PERSPECTIVES</a:t>
            </a:r>
            <a:endParaRPr lang="en-US" sz="6000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-610258" y="1853432"/>
            <a:ext cx="1368000" cy="612000"/>
          </a:xfrm>
          <a:prstGeom prst="homePlate">
            <a:avLst/>
          </a:prstGeom>
          <a:solidFill>
            <a:srgbClr val="FBD858"/>
          </a:solidFill>
          <a:ln>
            <a:solidFill>
              <a:srgbClr val="F7E28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Pentagone 10"/>
          <p:cNvSpPr/>
          <p:nvPr/>
        </p:nvSpPr>
        <p:spPr>
          <a:xfrm>
            <a:off x="-610258" y="2734115"/>
            <a:ext cx="1368000" cy="612000"/>
          </a:xfrm>
          <a:prstGeom prst="homePlate">
            <a:avLst/>
          </a:prstGeom>
          <a:solidFill>
            <a:srgbClr val="F7E285"/>
          </a:solidFill>
          <a:ln>
            <a:solidFill>
              <a:srgbClr val="F7E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Pentagone 11"/>
          <p:cNvSpPr/>
          <p:nvPr/>
        </p:nvSpPr>
        <p:spPr>
          <a:xfrm>
            <a:off x="-610258" y="3614800"/>
            <a:ext cx="1368000" cy="6120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Pentagone 12"/>
          <p:cNvSpPr/>
          <p:nvPr/>
        </p:nvSpPr>
        <p:spPr>
          <a:xfrm>
            <a:off x="-610258" y="4495481"/>
            <a:ext cx="1368000" cy="612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Pentagone 13"/>
          <p:cNvSpPr/>
          <p:nvPr/>
        </p:nvSpPr>
        <p:spPr>
          <a:xfrm>
            <a:off x="0" y="5376166"/>
            <a:ext cx="1368000" cy="612000"/>
          </a:xfrm>
          <a:prstGeom prst="homePlate">
            <a:avLst/>
          </a:prstGeom>
          <a:solidFill>
            <a:srgbClr val="6D6D6D"/>
          </a:solidFill>
          <a:ln>
            <a:solidFill>
              <a:srgbClr val="6D6D6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Pentagone 19"/>
          <p:cNvSpPr/>
          <p:nvPr/>
        </p:nvSpPr>
        <p:spPr>
          <a:xfrm>
            <a:off x="-610258" y="972749"/>
            <a:ext cx="1368000" cy="612000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82439" y="5297445"/>
            <a:ext cx="403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ahnschrift Condensed" panose="020B0502040204020203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2905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192161" y="3123483"/>
            <a:ext cx="10515600" cy="57344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Bilan technique et perspectives (CLEMENT)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00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192161" y="3123483"/>
            <a:ext cx="10515600" cy="57344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Conclusion + merci et au revoir (CLARA)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28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entagone 19"/>
          <p:cNvSpPr/>
          <p:nvPr/>
        </p:nvSpPr>
        <p:spPr>
          <a:xfrm>
            <a:off x="0" y="972748"/>
            <a:ext cx="1368000" cy="612000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6300400-AE21-471A-B195-6FC709360802}"/>
              </a:ext>
            </a:extLst>
          </p:cNvPr>
          <p:cNvSpPr txBox="1">
            <a:spLocks/>
          </p:cNvSpPr>
          <p:nvPr/>
        </p:nvSpPr>
        <p:spPr>
          <a:xfrm>
            <a:off x="3546447" y="2713792"/>
            <a:ext cx="5558225" cy="12070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solidFill>
                  <a:srgbClr val="FFC000"/>
                </a:solidFill>
                <a:latin typeface="+mn-lt"/>
              </a:rPr>
              <a:t>INTRODUCTION</a:t>
            </a:r>
            <a:endParaRPr lang="en-US" sz="6000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-610258" y="1853432"/>
            <a:ext cx="1368000" cy="612000"/>
          </a:xfrm>
          <a:prstGeom prst="homePlate">
            <a:avLst/>
          </a:prstGeom>
          <a:solidFill>
            <a:srgbClr val="FBD858"/>
          </a:solidFill>
          <a:ln>
            <a:solidFill>
              <a:srgbClr val="F7E28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Pentagone 10"/>
          <p:cNvSpPr/>
          <p:nvPr/>
        </p:nvSpPr>
        <p:spPr>
          <a:xfrm>
            <a:off x="-610258" y="2734115"/>
            <a:ext cx="1368000" cy="612000"/>
          </a:xfrm>
          <a:prstGeom prst="homePlate">
            <a:avLst/>
          </a:prstGeom>
          <a:solidFill>
            <a:srgbClr val="F7E285"/>
          </a:solidFill>
          <a:ln>
            <a:solidFill>
              <a:srgbClr val="F7E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Pentagone 11"/>
          <p:cNvSpPr/>
          <p:nvPr/>
        </p:nvSpPr>
        <p:spPr>
          <a:xfrm>
            <a:off x="-610258" y="3614800"/>
            <a:ext cx="1368000" cy="6120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Pentagone 12"/>
          <p:cNvSpPr/>
          <p:nvPr/>
        </p:nvSpPr>
        <p:spPr>
          <a:xfrm>
            <a:off x="-610258" y="4495484"/>
            <a:ext cx="1368000" cy="612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Pentagone 13"/>
          <p:cNvSpPr/>
          <p:nvPr/>
        </p:nvSpPr>
        <p:spPr>
          <a:xfrm>
            <a:off x="-610258" y="5376168"/>
            <a:ext cx="1368000" cy="612000"/>
          </a:xfrm>
          <a:prstGeom prst="homePlate">
            <a:avLst/>
          </a:prstGeom>
          <a:solidFill>
            <a:srgbClr val="6D6D6D"/>
          </a:solidFill>
          <a:ln>
            <a:solidFill>
              <a:srgbClr val="6D6D6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82439" y="894027"/>
            <a:ext cx="403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ahnschrift Condensed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6454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66300400-AE21-471A-B195-6FC709360802}"/>
              </a:ext>
            </a:extLst>
          </p:cNvPr>
          <p:cNvSpPr txBox="1">
            <a:spLocks/>
          </p:cNvSpPr>
          <p:nvPr/>
        </p:nvSpPr>
        <p:spPr>
          <a:xfrm>
            <a:off x="3251479" y="1508745"/>
            <a:ext cx="5558225" cy="24066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solidFill>
                  <a:srgbClr val="FFC000"/>
                </a:solidFill>
                <a:latin typeface="+mn-lt"/>
              </a:rPr>
              <a:t>ANNEXES</a:t>
            </a:r>
            <a:endParaRPr lang="en-US" sz="6000" dirty="0">
              <a:solidFill>
                <a:srgbClr val="FFC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941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6300400-AE21-471A-B195-6FC709360802}"/>
              </a:ext>
            </a:extLst>
          </p:cNvPr>
          <p:cNvSpPr txBox="1">
            <a:spLocks/>
          </p:cNvSpPr>
          <p:nvPr/>
        </p:nvSpPr>
        <p:spPr>
          <a:xfrm>
            <a:off x="1825801" y="245806"/>
            <a:ext cx="8301424" cy="12016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solidFill>
                  <a:srgbClr val="FFC000"/>
                </a:solidFill>
                <a:latin typeface="+mn-lt"/>
              </a:rPr>
              <a:t>RÉPARTITION DU TRAVAIL P1</a:t>
            </a:r>
            <a:endParaRPr lang="en-US" sz="60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90" y="2470815"/>
            <a:ext cx="10901854" cy="25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9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6300400-AE21-471A-B195-6FC709360802}"/>
              </a:ext>
            </a:extLst>
          </p:cNvPr>
          <p:cNvSpPr txBox="1">
            <a:spLocks/>
          </p:cNvSpPr>
          <p:nvPr/>
        </p:nvSpPr>
        <p:spPr>
          <a:xfrm>
            <a:off x="1825801" y="245806"/>
            <a:ext cx="8301424" cy="12016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solidFill>
                  <a:srgbClr val="FFC000"/>
                </a:solidFill>
                <a:latin typeface="+mn-lt"/>
              </a:rPr>
              <a:t>RÉPARTITION DU TRAVAIL P2</a:t>
            </a:r>
            <a:endParaRPr lang="en-US" sz="6000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999" y="2517059"/>
            <a:ext cx="8967016" cy="296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9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 txBox="1">
            <a:spLocks/>
          </p:cNvSpPr>
          <p:nvPr/>
        </p:nvSpPr>
        <p:spPr>
          <a:xfrm>
            <a:off x="1192161" y="3123483"/>
            <a:ext cx="10515600" cy="573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Présentation du projet plus détaillé (CLARA)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28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entagone 19"/>
          <p:cNvSpPr/>
          <p:nvPr/>
        </p:nvSpPr>
        <p:spPr>
          <a:xfrm>
            <a:off x="-610258" y="972745"/>
            <a:ext cx="1368000" cy="612000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6300400-AE21-471A-B195-6FC709360802}"/>
              </a:ext>
            </a:extLst>
          </p:cNvPr>
          <p:cNvSpPr txBox="1">
            <a:spLocks/>
          </p:cNvSpPr>
          <p:nvPr/>
        </p:nvSpPr>
        <p:spPr>
          <a:xfrm>
            <a:off x="3094163" y="2742611"/>
            <a:ext cx="6787256" cy="12070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solidFill>
                  <a:srgbClr val="FFC000"/>
                </a:solidFill>
                <a:latin typeface="+mn-lt"/>
              </a:rPr>
              <a:t>GESTION DE PROJET</a:t>
            </a:r>
            <a:endParaRPr lang="en-US" sz="6000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0" y="1853430"/>
            <a:ext cx="1368000" cy="612000"/>
          </a:xfrm>
          <a:prstGeom prst="homePlate">
            <a:avLst/>
          </a:prstGeom>
          <a:solidFill>
            <a:srgbClr val="FBD858"/>
          </a:solidFill>
          <a:ln>
            <a:solidFill>
              <a:srgbClr val="F7E28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Pentagone 10"/>
          <p:cNvSpPr/>
          <p:nvPr/>
        </p:nvSpPr>
        <p:spPr>
          <a:xfrm>
            <a:off x="-610258" y="2734115"/>
            <a:ext cx="1368000" cy="612000"/>
          </a:xfrm>
          <a:prstGeom prst="homePlate">
            <a:avLst/>
          </a:prstGeom>
          <a:solidFill>
            <a:srgbClr val="F7E285"/>
          </a:solidFill>
          <a:ln>
            <a:solidFill>
              <a:srgbClr val="F7E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Pentagone 11"/>
          <p:cNvSpPr/>
          <p:nvPr/>
        </p:nvSpPr>
        <p:spPr>
          <a:xfrm>
            <a:off x="-610258" y="3614800"/>
            <a:ext cx="1368000" cy="6120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Pentagone 12"/>
          <p:cNvSpPr/>
          <p:nvPr/>
        </p:nvSpPr>
        <p:spPr>
          <a:xfrm>
            <a:off x="-610258" y="4495484"/>
            <a:ext cx="1368000" cy="612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Pentagone 13"/>
          <p:cNvSpPr/>
          <p:nvPr/>
        </p:nvSpPr>
        <p:spPr>
          <a:xfrm>
            <a:off x="-610258" y="5376168"/>
            <a:ext cx="1368000" cy="612000"/>
          </a:xfrm>
          <a:prstGeom prst="homePlate">
            <a:avLst/>
          </a:prstGeom>
          <a:solidFill>
            <a:srgbClr val="6D6D6D"/>
          </a:solidFill>
          <a:ln>
            <a:solidFill>
              <a:srgbClr val="6D6D6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82439" y="1742394"/>
            <a:ext cx="403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Bahnschrift Condensed" panose="020B0502040204020203" pitchFamily="34" charset="0"/>
              </a:rPr>
              <a:t>2</a:t>
            </a:r>
            <a:endParaRPr lang="fr-FR" sz="44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83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 txBox="1">
            <a:spLocks/>
          </p:cNvSpPr>
          <p:nvPr/>
        </p:nvSpPr>
        <p:spPr>
          <a:xfrm>
            <a:off x="1192161" y="3123483"/>
            <a:ext cx="10515600" cy="573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WBS (CLARA)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6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 txBox="1">
            <a:spLocks/>
          </p:cNvSpPr>
          <p:nvPr/>
        </p:nvSpPr>
        <p:spPr>
          <a:xfrm>
            <a:off x="1192161" y="3123483"/>
            <a:ext cx="10515600" cy="573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Gantt prévisionnel (VICTOR)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21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 txBox="1">
            <a:spLocks/>
          </p:cNvSpPr>
          <p:nvPr/>
        </p:nvSpPr>
        <p:spPr>
          <a:xfrm>
            <a:off x="1192161" y="3123483"/>
            <a:ext cx="10515600" cy="573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Gantt </a:t>
            </a:r>
            <a:r>
              <a:rPr lang="fr-FR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réél</a:t>
            </a:r>
            <a:r>
              <a:rPr lang="fr-F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+ explications des écarts (VICTOR)</a:t>
            </a:r>
            <a:endParaRPr lang="fr-FR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86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entagone 19"/>
          <p:cNvSpPr/>
          <p:nvPr/>
        </p:nvSpPr>
        <p:spPr>
          <a:xfrm>
            <a:off x="-610258" y="972745"/>
            <a:ext cx="1368000" cy="612000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6300400-AE21-471A-B195-6FC709360802}"/>
              </a:ext>
            </a:extLst>
          </p:cNvPr>
          <p:cNvSpPr txBox="1">
            <a:spLocks/>
          </p:cNvSpPr>
          <p:nvPr/>
        </p:nvSpPr>
        <p:spPr>
          <a:xfrm>
            <a:off x="3202318" y="2159429"/>
            <a:ext cx="6787256" cy="22289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solidFill>
                  <a:srgbClr val="FFC000"/>
                </a:solidFill>
                <a:latin typeface="+mn-lt"/>
              </a:rPr>
              <a:t>PRÉSENTATION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  <a:latin typeface="+mn-lt"/>
              </a:rPr>
              <a:t>A-FRAME</a:t>
            </a:r>
            <a:endParaRPr lang="en-US" sz="6000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0" name="Pentagone 9"/>
          <p:cNvSpPr/>
          <p:nvPr/>
        </p:nvSpPr>
        <p:spPr>
          <a:xfrm>
            <a:off x="-610258" y="1853429"/>
            <a:ext cx="1368000" cy="612000"/>
          </a:xfrm>
          <a:prstGeom prst="homePlate">
            <a:avLst/>
          </a:prstGeom>
          <a:solidFill>
            <a:srgbClr val="FBD858"/>
          </a:solidFill>
          <a:ln>
            <a:solidFill>
              <a:srgbClr val="F7E28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Pentagone 10"/>
          <p:cNvSpPr/>
          <p:nvPr/>
        </p:nvSpPr>
        <p:spPr>
          <a:xfrm>
            <a:off x="0" y="2734115"/>
            <a:ext cx="1368000" cy="612000"/>
          </a:xfrm>
          <a:prstGeom prst="homePlate">
            <a:avLst/>
          </a:prstGeom>
          <a:solidFill>
            <a:srgbClr val="F7E285"/>
          </a:solidFill>
          <a:ln>
            <a:solidFill>
              <a:srgbClr val="F7E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Pentagone 11"/>
          <p:cNvSpPr/>
          <p:nvPr/>
        </p:nvSpPr>
        <p:spPr>
          <a:xfrm>
            <a:off x="-610258" y="3614800"/>
            <a:ext cx="1368000" cy="6120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Pentagone 12"/>
          <p:cNvSpPr/>
          <p:nvPr/>
        </p:nvSpPr>
        <p:spPr>
          <a:xfrm>
            <a:off x="-610258" y="4495484"/>
            <a:ext cx="1368000" cy="612000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Pentagone 13"/>
          <p:cNvSpPr/>
          <p:nvPr/>
        </p:nvSpPr>
        <p:spPr>
          <a:xfrm>
            <a:off x="-610258" y="5376168"/>
            <a:ext cx="1368000" cy="612000"/>
          </a:xfrm>
          <a:prstGeom prst="homePlate">
            <a:avLst/>
          </a:prstGeom>
          <a:solidFill>
            <a:srgbClr val="6D6D6D"/>
          </a:solidFill>
          <a:ln>
            <a:solidFill>
              <a:srgbClr val="6D6D6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82439" y="2655394"/>
            <a:ext cx="403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ahnschrift Condensed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2353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210</Words>
  <Application>Microsoft Office PowerPoint</Application>
  <PresentationFormat>Grand écran</PresentationFormat>
  <Paragraphs>64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8" baseType="lpstr">
      <vt:lpstr>Arial</vt:lpstr>
      <vt:lpstr>Bahnschrift</vt:lpstr>
      <vt:lpstr>Bahnschrift Condensed</vt:lpstr>
      <vt:lpstr>Calibri</vt:lpstr>
      <vt:lpstr>Calibri Light</vt:lpstr>
      <vt:lpstr>Thème Office</vt:lpstr>
      <vt:lpstr>Visite virtuelle de l’IUT et Générateur de panorama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LES OBJECTIFS</vt:lpstr>
      <vt:lpstr>Présentation PowerPoint</vt:lpstr>
      <vt:lpstr>Présentation PowerPoint</vt:lpstr>
      <vt:lpstr>LES PANNEAUX</vt:lpstr>
      <vt:lpstr>Présentation PowerPoint</vt:lpstr>
      <vt:lpstr>Présentation PowerPoint</vt:lpstr>
      <vt:lpstr>LES OBJECTIFS</vt:lpstr>
      <vt:lpstr>DIAGRAMME D’ACTIVITÉ</vt:lpstr>
      <vt:lpstr>INTERFACE UTILISATEUR</vt:lpstr>
      <vt:lpstr>Présentation PowerPoint</vt:lpstr>
      <vt:lpstr>Présentation PowerPoint</vt:lpstr>
      <vt:lpstr>Présentation PowerPoint</vt:lpstr>
      <vt:lpstr>CREATION DE LA CARTE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Visite virtuelle de l’IUT et Générateur de panorama</dc:title>
  <dc:creator>bjvcxdfghj xcvbn</dc:creator>
  <cp:lastModifiedBy>bjvcxdfghj xcvbn</cp:lastModifiedBy>
  <cp:revision>8</cp:revision>
  <dcterms:created xsi:type="dcterms:W3CDTF">2021-03-23T19:26:31Z</dcterms:created>
  <dcterms:modified xsi:type="dcterms:W3CDTF">2021-03-23T20:24:08Z</dcterms:modified>
</cp:coreProperties>
</file>