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306" r:id="rId9"/>
    <p:sldId id="301" r:id="rId10"/>
    <p:sldId id="294" r:id="rId11"/>
    <p:sldId id="300" r:id="rId12"/>
    <p:sldId id="307" r:id="rId13"/>
    <p:sldId id="302" r:id="rId14"/>
    <p:sldId id="295" r:id="rId15"/>
    <p:sldId id="303" r:id="rId16"/>
    <p:sldId id="296" r:id="rId17"/>
    <p:sldId id="297" r:id="rId18"/>
    <p:sldId id="298" r:id="rId19"/>
    <p:sldId id="304" r:id="rId20"/>
    <p:sldId id="299" r:id="rId21"/>
    <p:sldId id="305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/>
    <p:restoredTop sz="94740"/>
  </p:normalViewPr>
  <p:slideViewPr>
    <p:cSldViewPr snapToGrid="0" snapToObjects="1">
      <p:cViewPr varScale="1">
        <p:scale>
          <a:sx n="96" d="100"/>
          <a:sy n="96" d="100"/>
        </p:scale>
        <p:origin x="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s://en.wikipedia.org/wiki/Pigeonhole_so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en.wikipedia.org/wiki/Bucket_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sorting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ingcompiler.com/bubble-sort-program-in-c-using-func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rrt/msds689/blob/master/notes/sorting.ipynb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notes/sorting.ipyn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notes/sorting.ipynb" TargetMode="External"/><Relationship Id="rId2" Type="http://schemas.openxmlformats.org/officeDocument/2006/relationships/hyperlink" Target="https://www.youtube.com/watch?v=MZaf_9IZCrc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Dirty tricks to sort faster than </a:t>
            </a:r>
            <a:r>
              <a:rPr lang="en-US" i="1" dirty="0"/>
              <a:t>O(n log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Map each key to unique pigeonhole in an ordered</a:t>
            </a:r>
            <a:br>
              <a:rPr lang="en-US" dirty="0"/>
            </a:br>
            <a:r>
              <a:rPr lang="en-US" dirty="0"/>
              <a:t>range of holes; then just walk pigeonholes in order to</a:t>
            </a:r>
            <a:br>
              <a:rPr lang="en-US" dirty="0"/>
            </a:br>
            <a:r>
              <a:rPr lang="en-US" dirty="0"/>
              <a:t>get sorted elements</a:t>
            </a:r>
          </a:p>
          <a:p>
            <a:r>
              <a:rPr lang="en-US" dirty="0"/>
              <a:t>Works best when the range of keys, </a:t>
            </a:r>
            <a:r>
              <a:rPr lang="en-US" i="1" dirty="0"/>
              <a:t>m</a:t>
            </a:r>
            <a:r>
              <a:rPr lang="en-US" dirty="0"/>
              <a:t>, is similar to the</a:t>
            </a:r>
            <a:br>
              <a:rPr lang="en-US" dirty="0"/>
            </a:br>
            <a:r>
              <a:rPr lang="en-US" dirty="0"/>
              <a:t>number of elements, n; why is that?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+ m</a:t>
            </a:r>
          </a:p>
          <a:p>
            <a:r>
              <a:rPr lang="en-US" dirty="0"/>
              <a:t>This should smack of perfect hashing to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4217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https://en.wikipedia.org/wiki/Pigeonhole_sort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605-E4BF-3B45-9C0D-03FB0874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11" y="0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ED7-C5E5-7C4F-94CE-590C661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5E2B-EB04-8347-A545-EEFCE0E7ACE8}"/>
              </a:ext>
            </a:extLst>
          </p:cNvPr>
          <p:cNvSpPr txBox="1"/>
          <p:nvPr/>
        </p:nvSpPr>
        <p:spPr>
          <a:xfrm>
            <a:off x="1275944" y="1534972"/>
            <a:ext cx="371349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# fill holes</a:t>
            </a:r>
          </a:p>
          <a:p>
            <a:r>
              <a:rPr lang="en-US" sz="2400" dirty="0"/>
              <a:t>size = max(A) + 1</a:t>
            </a:r>
          </a:p>
          <a:p>
            <a:r>
              <a:rPr lang="en-US" sz="2400" dirty="0"/>
              <a:t>holes = [0] * size</a:t>
            </a:r>
          </a:p>
          <a:p>
            <a:r>
              <a:rPr lang="en-US" sz="2400" dirty="0"/>
              <a:t>for a in A:</a:t>
            </a:r>
          </a:p>
          <a:p>
            <a:r>
              <a:rPr lang="en-US" sz="2400" dirty="0"/>
              <a:t>    holes[a] += 1</a:t>
            </a:r>
          </a:p>
          <a:p>
            <a:endParaRPr lang="en-US" sz="2400" dirty="0"/>
          </a:p>
          <a:p>
            <a:r>
              <a:rPr lang="en-US" sz="2400" i="1" dirty="0"/>
              <a:t># pull out in order</a:t>
            </a:r>
          </a:p>
          <a:p>
            <a:r>
              <a:rPr lang="en-US" sz="2400" dirty="0"/>
              <a:t>A_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range(0,size):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A_.extend</a:t>
            </a:r>
            <a:r>
              <a:rPr lang="en-US" sz="2400" dirty="0"/>
              <a:t>([</a:t>
            </a:r>
            <a:r>
              <a:rPr lang="en-US" sz="2400" dirty="0" err="1"/>
              <a:t>i</a:t>
            </a:r>
            <a:r>
              <a:rPr lang="en-US" sz="2400" dirty="0"/>
              <a:t>] * holes[</a:t>
            </a:r>
            <a:r>
              <a:rPr lang="en-US" sz="2400" dirty="0" err="1"/>
              <a:t>i</a:t>
            </a:r>
            <a:r>
              <a:rPr lang="en-US" sz="2400" dirty="0"/>
              <a:t>])</a:t>
            </a:r>
            <a:endParaRPr lang="mr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1240B-5276-7B46-ABCC-ED70DC5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9" y="1534972"/>
            <a:ext cx="3466289" cy="4108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61001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97C-F55B-BB41-BF0D-E69B05B5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quicksort, pigeonhole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7AA52-8803-F04A-B37B-E0F9EE04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9" y="2172231"/>
            <a:ext cx="5060949" cy="37575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889B52-ADA2-2340-BC75-F8CED7B42198}"/>
              </a:ext>
            </a:extLst>
          </p:cNvPr>
          <p:cNvSpPr/>
          <p:nvPr/>
        </p:nvSpPr>
        <p:spPr>
          <a:xfrm>
            <a:off x="2486837" y="170062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Quicksort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08BC-16D6-C04B-A10B-9AD07E12B6B4}"/>
              </a:ext>
            </a:extLst>
          </p:cNvPr>
          <p:cNvSpPr/>
          <p:nvPr/>
        </p:nvSpPr>
        <p:spPr>
          <a:xfrm>
            <a:off x="8284663" y="1700627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Pigeonhole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A8C51-E710-0048-AACE-224E5B71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72231"/>
            <a:ext cx="5460453" cy="37575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3EBE1C-F99B-984F-9356-073627DD4BAD}"/>
              </a:ext>
            </a:extLst>
          </p:cNvPr>
          <p:cNvSpPr/>
          <p:nvPr/>
        </p:nvSpPr>
        <p:spPr>
          <a:xfrm>
            <a:off x="6391684" y="2482966"/>
            <a:ext cx="774429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2E7D1-DF5C-1747-BF84-62B8C2F66E25}"/>
              </a:ext>
            </a:extLst>
          </p:cNvPr>
          <p:cNvSpPr/>
          <p:nvPr/>
        </p:nvSpPr>
        <p:spPr>
          <a:xfrm>
            <a:off x="735496" y="2473027"/>
            <a:ext cx="539203" cy="240356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EB5-F7AA-8942-B34C-69BC67F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pigeonhole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7998-5783-D04D-8A6C-3CE185AA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532" cy="4351338"/>
          </a:xfrm>
        </p:spPr>
        <p:txBody>
          <a:bodyPr/>
          <a:lstStyle/>
          <a:p>
            <a:r>
              <a:rPr lang="en-US" dirty="0"/>
              <a:t>Super fast and simple but…</a:t>
            </a:r>
          </a:p>
          <a:p>
            <a:r>
              <a:rPr lang="en-US" dirty="0"/>
              <a:t>What do we do when </a:t>
            </a:r>
            <a:r>
              <a:rPr lang="en-US" i="1" dirty="0"/>
              <a:t>m</a:t>
            </a:r>
            <a:r>
              <a:rPr lang="en-US" dirty="0"/>
              <a:t> &gt;&gt; </a:t>
            </a:r>
            <a:r>
              <a:rPr lang="en-US" i="1" dirty="0"/>
              <a:t>n</a:t>
            </a:r>
            <a:r>
              <a:rPr lang="en-US" dirty="0"/>
              <a:t>? E.g., sort 2 numbers, 5 and 5 million. Takes T(</a:t>
            </a:r>
            <a:r>
              <a:rPr lang="en-US" dirty="0" err="1"/>
              <a:t>n,m</a:t>
            </a:r>
            <a:r>
              <a:rPr lang="en-US" dirty="0"/>
              <a:t>) = n + m = 5 + 5,000,000</a:t>
            </a:r>
          </a:p>
          <a:p>
            <a:r>
              <a:rPr lang="en-US" dirty="0"/>
              <a:t>How can we handle this case &amp; generalize to work for floats too?</a:t>
            </a:r>
          </a:p>
          <a:p>
            <a:r>
              <a:rPr lang="en-US" dirty="0"/>
              <a:t>Hint: compress </a:t>
            </a:r>
            <a:r>
              <a:rPr lang="en-US" i="1" dirty="0"/>
              <a:t>m</a:t>
            </a:r>
            <a:r>
              <a:rPr lang="en-US" dirty="0"/>
              <a:t> to some fixed number of buckets instead of range of numbers</a:t>
            </a:r>
          </a:p>
          <a:p>
            <a:r>
              <a:rPr lang="en-US" dirty="0"/>
              <a:t>Now we have hash table but with special hash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Bucket sort (also called bin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064"/>
            <a:ext cx="10515600" cy="4571899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distribute </a:t>
            </a:r>
            <a:r>
              <a:rPr lang="en-US" i="1" dirty="0"/>
              <a:t>n</a:t>
            </a:r>
            <a:r>
              <a:rPr lang="en-US" dirty="0"/>
              <a:t> elements across </a:t>
            </a:r>
            <a:r>
              <a:rPr lang="en-US" i="1" dirty="0"/>
              <a:t>m</a:t>
            </a:r>
            <a:r>
              <a:rPr lang="en-US" dirty="0"/>
              <a:t> buckets, sort elements within buckets, then concatenate elements from buckets in order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Hash must preserve order of values!</a:t>
            </a:r>
          </a:p>
          <a:p>
            <a:r>
              <a:rPr lang="en-US" dirty="0"/>
              <a:t>Similar to pigeonhole sort but pigeonhole has 1 key per bucket</a:t>
            </a:r>
          </a:p>
          <a:p>
            <a:r>
              <a:rPr lang="en-US" dirty="0"/>
              <a:t>Best when there is even distribution of values like hash table</a:t>
            </a:r>
          </a:p>
          <a:p>
            <a:r>
              <a:rPr lang="en-US" dirty="0"/>
              <a:t>Works for floats not just </a:t>
            </a:r>
            <a:r>
              <a:rPr lang="en-US" dirty="0" err="1"/>
              <a:t>ints</a:t>
            </a:r>
            <a:r>
              <a:rPr lang="en-US" dirty="0"/>
              <a:t>; see notebook for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-29817" y="6513393"/>
            <a:ext cx="690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sorting notebook and </a:t>
            </a:r>
            <a:r>
              <a:rPr lang="en-US" dirty="0">
                <a:hlinkClick r:id="rId2"/>
              </a:rPr>
              <a:t>https://en.wikipedia.org/wiki/Bucket_sort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89134" y="3059203"/>
            <a:ext cx="521785" cy="45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9B3E3-9305-B642-9989-9A9C5E3F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55" y="2386511"/>
            <a:ext cx="3835400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BF739-7BE5-F24D-B4F8-A2DBEEEB6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957" y="2888570"/>
            <a:ext cx="3860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376E-B2BB-3F46-8059-F190831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bucket sort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E87CF-0C9C-5B47-AA6F-8CAC80FA24BB}"/>
              </a:ext>
            </a:extLst>
          </p:cNvPr>
          <p:cNvSpPr txBox="1"/>
          <p:nvPr/>
        </p:nvSpPr>
        <p:spPr>
          <a:xfrm>
            <a:off x="731194" y="1690688"/>
            <a:ext cx="10406975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mx = max(A)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a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= a / mx # get into 0..1</a:t>
            </a:r>
          </a:p>
          <a:p>
            <a:r>
              <a:rPr lang="en-US" sz="2200" dirty="0">
                <a:latin typeface="Monaco" pitchFamily="2" charset="77"/>
              </a:rPr>
              <a:t>    # spread across buckets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int(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* (nbuckets-1)) </a:t>
            </a:r>
          </a:p>
          <a:p>
            <a:r>
              <a:rPr lang="en-US" sz="2200" dirty="0">
                <a:latin typeface="Monaco" pitchFamily="2" charset="77"/>
              </a:rPr>
              <a:t>    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</a:t>
            </a:r>
            <a:r>
              <a:rPr lang="en-US" sz="2200" dirty="0" err="1">
                <a:latin typeface="Monaco" pitchFamily="2" charset="77"/>
              </a:rPr>
              <a:t>nbuckets</a:t>
            </a:r>
            <a:r>
              <a:rPr lang="en-US" sz="2200" dirty="0">
                <a:latin typeface="Monaco" pitchFamily="2" charset="77"/>
              </a:rPr>
              <a:t>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</p:spTree>
    <p:extLst>
      <p:ext uri="{BB962C8B-B14F-4D97-AF65-F5344CB8AC3E}">
        <p14:creationId xmlns:p14="http://schemas.microsoft.com/office/powerpoint/2010/main" val="33769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BBC87-A945-514A-AA76-FB3F4CBB7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22" y="0"/>
            <a:ext cx="4210878" cy="2931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worst-case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121"/>
            <a:ext cx="10515600" cy="3910841"/>
          </a:xfrm>
        </p:spPr>
        <p:txBody>
          <a:bodyPr>
            <a:normAutofit/>
          </a:bodyPr>
          <a:lstStyle/>
          <a:p>
            <a:r>
              <a:rPr lang="en-US" dirty="0"/>
              <a:t>What is T(</a:t>
            </a:r>
            <a:r>
              <a:rPr lang="en-US" dirty="0" err="1"/>
              <a:t>n,m</a:t>
            </a:r>
            <a:r>
              <a:rPr lang="en-US" dirty="0"/>
              <a:t>) worst-case?</a:t>
            </a:r>
          </a:p>
          <a:p>
            <a:r>
              <a:rPr lang="en-US" dirty="0"/>
              <a:t>What if all values are the same? All go into 1 bucket!</a:t>
            </a:r>
          </a:p>
          <a:p>
            <a:r>
              <a:rPr lang="en-US" dirty="0"/>
              <a:t>Sorting one bucket at best costs us O(k log k) for bucket size k</a:t>
            </a:r>
          </a:p>
          <a:p>
            <a:r>
              <a:rPr lang="en-US" dirty="0" err="1"/>
              <a:t>Bubblesort</a:t>
            </a:r>
            <a:r>
              <a:rPr lang="en-US" dirty="0"/>
              <a:t> might be faster for small buckets but that’s O(k^2) worst-case in theory</a:t>
            </a:r>
          </a:p>
          <a:p>
            <a:r>
              <a:rPr lang="en-US" dirty="0"/>
              <a:t>Can use insertion sort is O(k^2) for adding to bucket or leave unsorted and sort later</a:t>
            </a:r>
          </a:p>
        </p:txBody>
      </p:sp>
    </p:spTree>
    <p:extLst>
      <p:ext uri="{BB962C8B-B14F-4D97-AF65-F5344CB8AC3E}">
        <p14:creationId xmlns:p14="http://schemas.microsoft.com/office/powerpoint/2010/main" val="10157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best-case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3630" cy="4351338"/>
          </a:xfrm>
        </p:spPr>
        <p:txBody>
          <a:bodyPr/>
          <a:lstStyle/>
          <a:p>
            <a:r>
              <a:rPr lang="en-US" dirty="0"/>
              <a:t>What does the best case or average case look like?</a:t>
            </a:r>
          </a:p>
          <a:p>
            <a:r>
              <a:rPr lang="en-US" dirty="0"/>
              <a:t>Assume even distribution of elements across m buckets</a:t>
            </a:r>
          </a:p>
          <a:p>
            <a:r>
              <a:rPr lang="en-US" dirty="0"/>
              <a:t>Choose m always so k=n/m is some small fixed constant size k</a:t>
            </a:r>
          </a:p>
          <a:p>
            <a:r>
              <a:rPr lang="en-US" dirty="0"/>
              <a:t>Sort k elements m times (</a:t>
            </a:r>
            <a:r>
              <a:rPr lang="en-US" dirty="0" err="1"/>
              <a:t>bubblesort</a:t>
            </a:r>
            <a:r>
              <a:rPr lang="en-US" dirty="0"/>
              <a:t> O(k^2)), merge m sorted lists</a:t>
            </a:r>
          </a:p>
          <a:p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=n/m) = m * k^2 + n</a:t>
            </a:r>
          </a:p>
          <a:p>
            <a:r>
              <a:rPr lang="en-US" dirty="0"/>
              <a:t>Replace m=n/k: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n,k</a:t>
            </a:r>
            <a:r>
              <a:rPr lang="en-US" dirty="0"/>
              <a:t>) = n/k * k^2 + n = n*k + n = n(k+1)   (choose small k)</a:t>
            </a:r>
          </a:p>
          <a:p>
            <a:r>
              <a:rPr lang="en-US" dirty="0"/>
              <a:t>That gives us O(n)</a:t>
            </a:r>
          </a:p>
        </p:txBody>
      </p:sp>
    </p:spTree>
    <p:extLst>
      <p:ext uri="{BB962C8B-B14F-4D97-AF65-F5344CB8AC3E}">
        <p14:creationId xmlns:p14="http://schemas.microsoft.com/office/powerpoint/2010/main" val="1030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letter as bucket key</a:t>
            </a:r>
          </a:p>
          <a:p>
            <a:r>
              <a:rPr lang="en-US" dirty="0"/>
              <a:t>Add strings to buckets</a:t>
            </a:r>
          </a:p>
          <a:p>
            <a:r>
              <a:rPr lang="en-US" dirty="0"/>
              <a:t>Sort within bucket</a:t>
            </a:r>
          </a:p>
          <a:p>
            <a:r>
              <a:rPr lang="en-US" dirty="0"/>
              <a:t>Walk </a:t>
            </a:r>
            <a:r>
              <a:rPr lang="en-US" dirty="0" err="1"/>
              <a:t>a..z</a:t>
            </a:r>
            <a:r>
              <a:rPr lang="en-US" dirty="0"/>
              <a:t> buckets, concatenating</a:t>
            </a:r>
            <a:br>
              <a:rPr lang="en-US" dirty="0"/>
            </a:br>
            <a:r>
              <a:rPr lang="en-US" dirty="0"/>
              <a:t>those sorted lists into single list</a:t>
            </a:r>
          </a:p>
          <a:p>
            <a:r>
              <a:rPr lang="en-US" dirty="0"/>
              <a:t>See sorting notebook for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CE5F-8BAE-5542-ACDC-BE45814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70" y="1264190"/>
            <a:ext cx="6111026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878E-D1EC-F240-A84D-8161A2A4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string bucket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9CE07-300F-B24B-9AEE-88C867AF75EC}"/>
              </a:ext>
            </a:extLst>
          </p:cNvPr>
          <p:cNvSpPr txBox="1"/>
          <p:nvPr/>
        </p:nvSpPr>
        <p:spPr>
          <a:xfrm>
            <a:off x="478275" y="2055149"/>
            <a:ext cx="6661827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for s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(s[0])-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('a’)</a:t>
            </a:r>
          </a:p>
          <a:p>
            <a:r>
              <a:rPr lang="en-US" sz="2200" dirty="0">
                <a:latin typeface="Monaco" pitchFamily="2" charset="77"/>
              </a:rPr>
              <a:t>    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].append(s)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('z')-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('a') + 1):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62904-A7EF-1043-B577-3830636E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02" y="1690687"/>
            <a:ext cx="4160053" cy="3124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B6146F-832A-6549-8EC9-8F4580F9D08F}"/>
              </a:ext>
            </a:extLst>
          </p:cNvPr>
          <p:cNvSpPr/>
          <p:nvPr/>
        </p:nvSpPr>
        <p:spPr>
          <a:xfrm>
            <a:off x="478275" y="5413602"/>
            <a:ext cx="6976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Exercise</a:t>
            </a:r>
            <a:r>
              <a:rPr lang="en-US" sz="2400" dirty="0"/>
              <a:t>: What if all words start with same letter?</a:t>
            </a:r>
          </a:p>
        </p:txBody>
      </p:sp>
    </p:spTree>
    <p:extLst>
      <p:ext uri="{BB962C8B-B14F-4D97-AF65-F5344CB8AC3E}">
        <p14:creationId xmlns:p14="http://schemas.microsoft.com/office/powerpoint/2010/main" val="153413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3"/>
            <a:ext cx="10757170" cy="4656974"/>
          </a:xfrm>
        </p:spPr>
        <p:txBody>
          <a:bodyPr>
            <a:normAutofit/>
          </a:bodyPr>
          <a:lstStyle/>
          <a:p>
            <a:r>
              <a:rPr lang="en-US" dirty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/>
              <a:t>Traditional sorting algorithms: bubble sort, merge sort, quicksort</a:t>
            </a:r>
          </a:p>
          <a:p>
            <a:r>
              <a:rPr lang="en-US" dirty="0"/>
              <a:t>Dirty tricks: pigeonhole sort, bucket sort can often sort in O(n)</a:t>
            </a:r>
          </a:p>
          <a:p>
            <a:r>
              <a:rPr lang="en-US" dirty="0"/>
              <a:t>Really dirty trick: nested bucket sort</a:t>
            </a:r>
          </a:p>
          <a:p>
            <a:r>
              <a:rPr lang="en-US" dirty="0"/>
              <a:t>What’s the fastest we could ever sort </a:t>
            </a:r>
            <a:r>
              <a:rPr lang="en-US" i="1" dirty="0"/>
              <a:t>n</a:t>
            </a:r>
            <a:r>
              <a:rPr lang="en-US" dirty="0"/>
              <a:t> numbers?</a:t>
            </a:r>
          </a:p>
          <a:p>
            <a:pPr lvl="1"/>
            <a:r>
              <a:rPr lang="en-US" dirty="0"/>
              <a:t>It depends on whether we’re stuck using comparisons only</a:t>
            </a:r>
          </a:p>
          <a:p>
            <a:r>
              <a:rPr lang="en-US" dirty="0"/>
              <a:t>Sorting notebook </a:t>
            </a:r>
            <a:r>
              <a:rPr lang="en-US" dirty="0">
                <a:hlinkClick r:id="rId2"/>
              </a:rPr>
              <a:t>https://github.com/parrt/msds689/blob/master/notes/sorting.ipynb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B449-10BC-684B-ADCB-D32CD7F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532" cy="1325563"/>
          </a:xfrm>
        </p:spPr>
        <p:txBody>
          <a:bodyPr/>
          <a:lstStyle/>
          <a:p>
            <a:r>
              <a:rPr lang="en-US" dirty="0"/>
              <a:t>Nested or recursive string bucket sort</a:t>
            </a:r>
            <a:br>
              <a:rPr lang="en-US" dirty="0"/>
            </a:br>
            <a:r>
              <a:rPr lang="en-US" sz="2200" i="1" dirty="0"/>
              <a:t>(Called TRIEs and we’ll see 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DDEA-903D-C342-B00C-0D8860C2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3329" cy="4351338"/>
          </a:xfrm>
        </p:spPr>
        <p:txBody>
          <a:bodyPr>
            <a:normAutofit/>
          </a:bodyPr>
          <a:lstStyle/>
          <a:p>
            <a:r>
              <a:rPr lang="en-US" dirty="0"/>
              <a:t>Nested indexes based upon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With nesting k deep, words are</a:t>
            </a:r>
            <a:br>
              <a:rPr lang="en-US" dirty="0"/>
            </a:br>
            <a:r>
              <a:rPr lang="en-US" dirty="0"/>
              <a:t>sorted uniquely to first k letters,</a:t>
            </a:r>
            <a:br>
              <a:rPr lang="en-US" dirty="0"/>
            </a:br>
            <a:r>
              <a:rPr lang="en-US" dirty="0"/>
              <a:t>giving nested bucket sort</a:t>
            </a:r>
          </a:p>
          <a:p>
            <a:r>
              <a:rPr lang="en-US" dirty="0"/>
              <a:t>Nested dynamically to full </a:t>
            </a:r>
            <a:r>
              <a:rPr lang="en-US" dirty="0" err="1"/>
              <a:t>len</a:t>
            </a:r>
            <a:br>
              <a:rPr lang="en-US" dirty="0"/>
            </a:br>
            <a:r>
              <a:rPr lang="en-US" dirty="0"/>
              <a:t>of string gives nested pigeonhole</a:t>
            </a:r>
            <a:br>
              <a:rPr lang="en-US" dirty="0"/>
            </a:br>
            <a:r>
              <a:rPr lang="en-US" dirty="0"/>
              <a:t>sort</a:t>
            </a:r>
          </a:p>
          <a:p>
            <a:r>
              <a:rPr lang="en-US" dirty="0"/>
              <a:t>Walk all edges in alpha order</a:t>
            </a:r>
            <a:br>
              <a:rPr lang="en-US" dirty="0"/>
            </a:br>
            <a:r>
              <a:rPr lang="en-US" dirty="0"/>
              <a:t>to collect words in leaves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CE41-DC8A-3D4C-9B23-CB9A1512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7EFA-2E53-D34A-BCEE-17B93844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B41-6B9C-9246-B33F-7B7BE6CD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asked, sorting is O(n log n) (via comparisons)</a:t>
            </a:r>
          </a:p>
          <a:p>
            <a:r>
              <a:rPr lang="en-US" dirty="0"/>
              <a:t>Divide and conquer, merge and quicksort, are primary algorithms</a:t>
            </a:r>
          </a:p>
          <a:p>
            <a:pPr lvl="1"/>
            <a:r>
              <a:rPr lang="en-US" dirty="0" err="1"/>
              <a:t>Mergesort</a:t>
            </a:r>
            <a:r>
              <a:rPr lang="en-US" dirty="0"/>
              <a:t> merges two sorted halves recursively; takes extra memory</a:t>
            </a:r>
          </a:p>
          <a:p>
            <a:pPr lvl="1"/>
            <a:r>
              <a:rPr lang="en-US" dirty="0"/>
              <a:t>Quicksort partitions instead of sorting halves; works in-place (usually better)</a:t>
            </a:r>
          </a:p>
          <a:p>
            <a:r>
              <a:rPr lang="en-US" dirty="0"/>
              <a:t>But, we can do better with pigeonhole sort, mapping each element to unique bucket based on the key; O(n)</a:t>
            </a:r>
          </a:p>
          <a:p>
            <a:r>
              <a:rPr lang="en-US" dirty="0"/>
              <a:t>If mapping to unique bucket is hard, as with floating-point numbers, use bin/bucket sort like a hash table; O(n) if reasonably evenly distributed and enough buckets</a:t>
            </a:r>
          </a:p>
          <a:p>
            <a:r>
              <a:rPr lang="en-US" dirty="0"/>
              <a:t>Use </a:t>
            </a:r>
            <a:r>
              <a:rPr lang="en-US" dirty="0" err="1"/>
              <a:t>ord</a:t>
            </a:r>
            <a:r>
              <a:rPr lang="en-US" dirty="0"/>
              <a:t>(char) for strings to bucket sort</a:t>
            </a:r>
          </a:p>
          <a:p>
            <a:r>
              <a:rPr lang="en-US" dirty="0"/>
              <a:t>Use all letters in strings to get nested bucket sort (called a TRIE)</a:t>
            </a:r>
          </a:p>
        </p:txBody>
      </p:sp>
    </p:spTree>
    <p:extLst>
      <p:ext uri="{BB962C8B-B14F-4D97-AF65-F5344CB8AC3E}">
        <p14:creationId xmlns:p14="http://schemas.microsoft.com/office/powerpoint/2010/main" val="163712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660" y="1825625"/>
                <a:ext cx="348250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Stable</a:t>
                </a:r>
                <a:r>
                  <a:rPr lang="en-US" dirty="0"/>
                  <a:t>: order of</a:t>
                </a:r>
                <a:br>
                  <a:rPr lang="en-US" dirty="0"/>
                </a:br>
                <a:r>
                  <a:rPr lang="en-US" dirty="0"/>
                  <a:t>equal elements</a:t>
                </a:r>
                <a:br>
                  <a:rPr lang="en-US" dirty="0"/>
                </a:br>
                <a:r>
                  <a:rPr lang="en-US" dirty="0"/>
                  <a:t>doesn’t change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look for out-of-order elements and then keep</a:t>
                </a:r>
                <a:br>
                  <a:rPr lang="en-US" dirty="0"/>
                </a:br>
                <a:r>
                  <a:rPr lang="en-US" dirty="0"/>
                  <a:t>swapping until</a:t>
                </a:r>
                <a:br>
                  <a:rPr lang="en-US" dirty="0"/>
                </a:br>
                <a:r>
                  <a:rPr lang="en-US" dirty="0"/>
                  <a:t>nothing changes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660" y="1825625"/>
                <a:ext cx="3482502" cy="4351338"/>
              </a:xfrm>
              <a:blipFill>
                <a:blip r:embed="rId2"/>
                <a:stretch>
                  <a:fillRect l="-327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944" y="6492875"/>
            <a:ext cx="760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Image credit </a:t>
            </a:r>
            <a:r>
              <a:rPr lang="en-US" sz="1400" dirty="0">
                <a:hlinkClick r:id="rId4"/>
              </a:rPr>
              <a:t>https://codingcompiler.com/bubble-sort-program-in-c-using-function/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838200" y="1690688"/>
            <a:ext cx="681493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second_to_last_idx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(A)-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changed: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  for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range(second_to_last_idx+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&gt;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True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28" y="2669106"/>
            <a:ext cx="2412172" cy="36780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38200" y="5184026"/>
                <a:ext cx="572785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Why is this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(hint: What is worst case order in array?)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4026"/>
                <a:ext cx="5727850" cy="830997"/>
              </a:xfrm>
              <a:prstGeom prst="rect">
                <a:avLst/>
              </a:prstGeom>
              <a:blipFill>
                <a:blip r:embed="rId3"/>
                <a:stretch>
                  <a:fillRect l="-1774" t="-6061" r="-887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615238-03F3-5C4D-BDFC-2F7FC82A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185" y="0"/>
            <a:ext cx="3566643" cy="2576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5B962-AEE5-6B4E-88F6-B0AD64CE2331}"/>
              </a:ext>
            </a:extLst>
          </p:cNvPr>
          <p:cNvSpPr txBox="1"/>
          <p:nvPr/>
        </p:nvSpPr>
        <p:spPr>
          <a:xfrm>
            <a:off x="0" y="6461373"/>
            <a:ext cx="775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Sorting notebook </a:t>
            </a:r>
            <a:r>
              <a:rPr lang="en-US" sz="1600" dirty="0">
                <a:hlinkClick r:id="rId5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</a:t>
            </a:r>
            <a:r>
              <a:rPr lang="en-US" dirty="0" err="1"/>
              <a:t>bubblesort</a:t>
            </a:r>
            <a:r>
              <a:rPr lang="en-US" dirty="0"/>
              <a:t>: </a:t>
            </a:r>
            <a:r>
              <a:rPr lang="en-US" i="1" dirty="0"/>
              <a:t>O(n log n)</a:t>
            </a:r>
          </a:p>
          <a:p>
            <a:r>
              <a:rPr lang="en-US" dirty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storage (sort halves)</a:t>
            </a:r>
          </a:p>
          <a:p>
            <a:r>
              <a:rPr lang="en-US" b="1" dirty="0"/>
              <a:t>Idea</a:t>
            </a:r>
            <a:r>
              <a:rPr lang="en-US" dirty="0"/>
              <a:t>: split currently active region in half, sorting 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/>
              <a:t>subregions</a:t>
            </a:r>
            <a:r>
              <a:rPr lang="en-US" dirty="0"/>
              <a:t>, then 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constant time;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/>
              <a:t>Quicksort, another divide and conquer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322"/>
                <a:ext cx="10515600" cy="459664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worst-case behavior but O(</a:t>
                </a:r>
                <a:r>
                  <a:rPr lang="en-US" i="1" dirty="0"/>
                  <a:t>n log n</a:t>
                </a:r>
                <a:r>
                  <a:rPr lang="en-US" dirty="0"/>
                  <a:t>) typical behavior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pick pivot, partition so elements left of pivot are less than pivot and elements right are greater (not sorting here); recursively partition the left and right until small enough to sort trivially</a:t>
                </a:r>
              </a:p>
              <a:p>
                <a:r>
                  <a:rPr lang="en-US" dirty="0"/>
                  <a:t>Picks a pivot element, rather than just split in half like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Faster than bubble because it moves elements more than just one spot in the array</a:t>
                </a:r>
              </a:p>
              <a:p>
                <a:r>
                  <a:rPr lang="en-US" dirty="0"/>
                  <a:t>Quicksort is in-place whereas merge sort makes lots of temporary arrays, which can get expensive</a:t>
                </a:r>
              </a:p>
              <a:p>
                <a:r>
                  <a:rPr lang="en-US" dirty="0"/>
                  <a:t>Quicksort is mostly faster than merge sort due to the constant in front of the complexity (memory allocation, hardware efficiencies, </a:t>
                </a:r>
                <a:r>
                  <a:rPr lang="mr-IN" dirty="0"/>
                  <a:t>…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322"/>
                <a:ext cx="10515600" cy="4596641"/>
              </a:xfrm>
              <a:blipFill>
                <a:blip r:embed="rId2"/>
                <a:stretch>
                  <a:fillRect l="-965" t="-2755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393A41-BAED-EC46-A96B-DCF390412358}"/>
              </a:ext>
            </a:extLst>
          </p:cNvPr>
          <p:cNvSpPr txBox="1"/>
          <p:nvPr/>
        </p:nvSpPr>
        <p:spPr>
          <a:xfrm>
            <a:off x="97277" y="6342435"/>
            <a:ext cx="775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Sorting notebook </a:t>
            </a:r>
            <a:r>
              <a:rPr lang="en-US" sz="1600" dirty="0">
                <a:hlinkClick r:id="rId3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85790" y="1951412"/>
            <a:ext cx="500304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lo=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hi=</a:t>
            </a:r>
            <a:r>
              <a:rPr lang="en-US" sz="2000" dirty="0" err="1">
                <a:solidFill>
                  <a:srgbClr val="00006D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 &gt;= hi: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pivot_idx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partition(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A,lo,hi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lo, pivot_idx-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pivot_idx+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hi)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194567" y="1951412"/>
            <a:ext cx="6643286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many ways to do this; here’s a slow O(n) one</a:t>
            </a:r>
          </a:p>
          <a:p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breaks idea of in-place for </a:t>
            </a:r>
            <a:r>
              <a:rPr lang="en-US" sz="20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qsort</a:t>
            </a:r>
            <a:endParaRPr lang="en-US" sz="20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partition(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A,lo,hi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pivot = A[hi] 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pick last element as pivot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left = [a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a&lt;pivot]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right = [a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a&gt;pivot]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A[lo:hi+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left+[pivot]+right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copy back 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  return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(left)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return index of pivot</a:t>
            </a:r>
            <a:endParaRPr lang="en-US" sz="2400" i="1" dirty="0">
              <a:solidFill>
                <a:srgbClr val="6D6D6D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598" y="6550223"/>
            <a:ext cx="5757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Video on partitioning: </a:t>
            </a:r>
            <a:r>
              <a:rPr lang="en-US" sz="1400" dirty="0">
                <a:hlinkClick r:id="rId2"/>
              </a:rPr>
              <a:t>https://www.youtube.com/watch?v=MZaf_9IZCrc</a:t>
            </a:r>
            <a:r>
              <a:rPr 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5391-4490-994C-9869-3E432E774C17}"/>
              </a:ext>
            </a:extLst>
          </p:cNvPr>
          <p:cNvSpPr txBox="1"/>
          <p:nvPr/>
        </p:nvSpPr>
        <p:spPr>
          <a:xfrm>
            <a:off x="3385645" y="0"/>
            <a:ext cx="901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In-place quicksort in notebook </a:t>
            </a:r>
            <a:r>
              <a:rPr lang="en-US" sz="1600" dirty="0">
                <a:hlinkClick r:id="rId3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97C-F55B-BB41-BF0D-E69B05B5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bubble, quicksort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7AA52-8803-F04A-B37B-E0F9EE04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80" y="2136913"/>
            <a:ext cx="5060949" cy="3757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7172A9-FD29-1A4A-9C49-9CBA79F8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1" y="2136913"/>
            <a:ext cx="5091908" cy="36782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F15A01-D189-3D4C-9DA9-D1B4C313080A}"/>
              </a:ext>
            </a:extLst>
          </p:cNvPr>
          <p:cNvSpPr/>
          <p:nvPr/>
        </p:nvSpPr>
        <p:spPr>
          <a:xfrm>
            <a:off x="4949686" y="5275679"/>
            <a:ext cx="437323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EBE1C-F99B-984F-9356-073627DD4BAD}"/>
              </a:ext>
            </a:extLst>
          </p:cNvPr>
          <p:cNvSpPr/>
          <p:nvPr/>
        </p:nvSpPr>
        <p:spPr>
          <a:xfrm>
            <a:off x="10658060" y="5298871"/>
            <a:ext cx="570669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B6C8AA-5C11-7549-87EE-02088B9FF05D}"/>
              </a:ext>
            </a:extLst>
          </p:cNvPr>
          <p:cNvCxnSpPr>
            <a:cxnSpLocks/>
          </p:cNvCxnSpPr>
          <p:nvPr/>
        </p:nvCxnSpPr>
        <p:spPr>
          <a:xfrm flipH="1" flipV="1">
            <a:off x="1311966" y="2335697"/>
            <a:ext cx="5615608" cy="187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89B52-ADA2-2340-BC75-F8CED7B42198}"/>
              </a:ext>
            </a:extLst>
          </p:cNvPr>
          <p:cNvSpPr/>
          <p:nvPr/>
        </p:nvSpPr>
        <p:spPr>
          <a:xfrm>
            <a:off x="2486837" y="1700627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08BC-16D6-C04B-A10B-9AD07E12B6B4}"/>
              </a:ext>
            </a:extLst>
          </p:cNvPr>
          <p:cNvSpPr/>
          <p:nvPr/>
        </p:nvSpPr>
        <p:spPr>
          <a:xfrm>
            <a:off x="8284663" y="170062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30783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BA6-0A82-5A4F-935E-68B7DAC6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for traditional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31A-7E62-9E4A-B8EA-3FC46F49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says we can’t beat O(n log n)…</a:t>
            </a:r>
          </a:p>
          <a:p>
            <a:r>
              <a:rPr lang="en-US" dirty="0"/>
              <a:t>…for generic elements and doing comparisons</a:t>
            </a:r>
          </a:p>
          <a:p>
            <a:r>
              <a:rPr lang="en-US" dirty="0"/>
              <a:t>But, what if we know the elements are </a:t>
            </a:r>
            <a:r>
              <a:rPr lang="en-US" dirty="0" err="1"/>
              <a:t>ints</a:t>
            </a:r>
            <a:r>
              <a:rPr lang="en-US" dirty="0"/>
              <a:t> or strings or floats?</a:t>
            </a:r>
          </a:p>
          <a:p>
            <a:r>
              <a:rPr lang="en-US" dirty="0"/>
              <a:t>What if we know something about the values?</a:t>
            </a:r>
          </a:p>
          <a:p>
            <a:r>
              <a:rPr lang="en-US" dirty="0"/>
              <a:t>E.g., what if we know the elements are </a:t>
            </a:r>
            <a:r>
              <a:rPr lang="en-US" dirty="0" err="1"/>
              <a:t>ints</a:t>
            </a:r>
            <a:r>
              <a:rPr lang="en-US" dirty="0"/>
              <a:t> in range 0..99?</a:t>
            </a:r>
          </a:p>
          <a:p>
            <a:r>
              <a:rPr lang="en-US" dirty="0"/>
              <a:t>How can we sort those numbers in less than O(n log n)?</a:t>
            </a:r>
          </a:p>
        </p:txBody>
      </p:sp>
    </p:spTree>
    <p:extLst>
      <p:ext uri="{BB962C8B-B14F-4D97-AF65-F5344CB8AC3E}">
        <p14:creationId xmlns:p14="http://schemas.microsoft.com/office/powerpoint/2010/main" val="357575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4697</TotalTime>
  <Words>1769</Words>
  <Application>Microsoft Macintosh PowerPoint</Application>
  <PresentationFormat>Widescreen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Monaco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Compare bubble, quicksort</vt:lpstr>
      <vt:lpstr>So much for traditional sorts</vt:lpstr>
      <vt:lpstr>Pigeonhole sort</vt:lpstr>
      <vt:lpstr>Pigeonhole sort algorithm</vt:lpstr>
      <vt:lpstr>Compare quicksort, pigeonhole</vt:lpstr>
      <vt:lpstr>Issue with pigeonhole sort</vt:lpstr>
      <vt:lpstr> Bucket sort (also called bin sort)</vt:lpstr>
      <vt:lpstr>Key bits of bucket sort algorithm</vt:lpstr>
      <vt:lpstr>Bucket sort worst-case analysis</vt:lpstr>
      <vt:lpstr>Bucket sort best-case analysis</vt:lpstr>
      <vt:lpstr>Bucket sort on strings</vt:lpstr>
      <vt:lpstr>Key bits of string bucket sort</vt:lpstr>
      <vt:lpstr>Nested or recursive string bucket sort (Called TRIEs and we’ll see again)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Terence Parr</cp:lastModifiedBy>
  <cp:revision>138</cp:revision>
  <cp:lastPrinted>2021-04-14T21:37:18Z</cp:lastPrinted>
  <dcterms:created xsi:type="dcterms:W3CDTF">2019-02-19T17:07:16Z</dcterms:created>
  <dcterms:modified xsi:type="dcterms:W3CDTF">2021-04-16T19:01:38Z</dcterms:modified>
</cp:coreProperties>
</file>