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C4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1166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451772-D0F1-DB5C-84BF-C6B5B96F1F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DA466D9-71E4-7919-3BD7-04D419E48C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071704E-5A64-B387-935E-C91E7091D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04B88-AD4E-448E-9F6F-9C46CC457A9B}" type="datetimeFigureOut">
              <a:rPr lang="pt-BR" smtClean="0"/>
              <a:t>18/05/2025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C2BD772-FD5A-65B1-8080-46A2C90A1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35E6B57-468D-5511-8192-C1C14E9A7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E4F05-7728-4E9E-A528-EFB27E76FD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4394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69CAA4-EFBF-7311-2C92-88F48381E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0ACA3BA-5678-A3FF-27E2-ED1677DA5D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E1A6725-7D44-89D8-524E-370FA555A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04B88-AD4E-448E-9F6F-9C46CC457A9B}" type="datetimeFigureOut">
              <a:rPr lang="pt-BR" smtClean="0"/>
              <a:t>18/05/2025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6CFE2B1-2B69-5890-3DDD-13B5BCF9E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F45EBB6-199A-0014-A63F-F1C25C382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E4F05-7728-4E9E-A528-EFB27E76FD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9896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2670F30-A6F0-D0F4-666B-EC9F085868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26AFEB2-4977-D2F9-6173-2A0A426A62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05EFC6D-9C23-B423-6F6D-0EB5183C9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04B88-AD4E-448E-9F6F-9C46CC457A9B}" type="datetimeFigureOut">
              <a:rPr lang="pt-BR" smtClean="0"/>
              <a:t>18/05/2025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A38EC54-14C0-D25C-31C7-372587B64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AC6FD37-3148-9B5E-6809-AEF2DECD2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E4F05-7728-4E9E-A528-EFB27E76FD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5764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DCB13D-F51A-09A3-5109-017067B93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68F4E51-E3EF-EBE1-70F5-862831EFFB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697B3AC-575F-0098-3CAB-2DB84156A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04B88-AD4E-448E-9F6F-9C46CC457A9B}" type="datetimeFigureOut">
              <a:rPr lang="pt-BR" smtClean="0"/>
              <a:t>18/05/2025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5A3776E-C30B-DEF5-8A16-D0FC84A92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FC51F25-7C21-D79F-AEB1-37B79F88A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E4F05-7728-4E9E-A528-EFB27E76FD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9406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C664F6-83DA-E3B7-E1C3-18C8E70FF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34BF78C-D8D2-A84D-8395-01329B12A9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FCFC710-9DB2-5F22-616E-15490B13C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04B88-AD4E-448E-9F6F-9C46CC457A9B}" type="datetimeFigureOut">
              <a:rPr lang="pt-BR" smtClean="0"/>
              <a:t>18/05/2025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4F26595-78E8-20D0-7E16-6DCEF13C8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03C7AB3-10B5-E4C4-058B-54A8C7843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E4F05-7728-4E9E-A528-EFB27E76FD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4182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00E362-D10D-D8F4-24DE-959749C65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4F57BA2-0007-7E79-C2B0-E7182EA15E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6EF01E3-1EFB-4687-0EEE-4E7BC6EB79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D0298BB-73C6-FBE0-8159-D5209111B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04B88-AD4E-448E-9F6F-9C46CC457A9B}" type="datetimeFigureOut">
              <a:rPr lang="pt-BR" smtClean="0"/>
              <a:t>18/05/2025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BBB0471-F18E-E4BC-5F55-2A6F59A4C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890FE8C-061C-2E54-F6A2-3E6893F45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E4F05-7728-4E9E-A528-EFB27E76FD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588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DAE516-D138-73C6-58E8-BF8E5B77D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96E906D-B90E-CE98-2ED7-E428A17EA9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B33E1E6-EAEA-1770-DBEF-8EB1EE64C4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CB1BE84-D6F5-1037-4853-83C8D74592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24DFB00-EA7E-FBBE-662F-114A5C9873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3AF30E5-07A7-54F7-B893-BE3561B44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04B88-AD4E-448E-9F6F-9C46CC457A9B}" type="datetimeFigureOut">
              <a:rPr lang="pt-BR" smtClean="0"/>
              <a:t>18/05/2025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11704A1-ECD2-1B86-65FC-10E28E787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58BC784-B040-704D-C00B-1365E10EB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E4F05-7728-4E9E-A528-EFB27E76FD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3069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061EF0-1FB0-D399-E209-D95102D5D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3C1FFFE-188B-3B59-B588-32DC75416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04B88-AD4E-448E-9F6F-9C46CC457A9B}" type="datetimeFigureOut">
              <a:rPr lang="pt-BR" smtClean="0"/>
              <a:t>18/05/2025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3F7331C-06D5-0A28-2B70-6D832CE1A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8584352-7491-0C99-9362-0F8489467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E4F05-7728-4E9E-A528-EFB27E76FD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3421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9FD6BEE-A91F-2146-3DB6-DBE0EEC70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04B88-AD4E-448E-9F6F-9C46CC457A9B}" type="datetimeFigureOut">
              <a:rPr lang="pt-BR" smtClean="0"/>
              <a:t>18/05/2025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4D9E456-84BB-6182-5364-D42ABF22F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3CF8A38-760E-F622-D175-CA4647996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E4F05-7728-4E9E-A528-EFB27E76FD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446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428A02-289C-EE54-98A7-06B83315A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7537ED6-FED1-6D4F-AB60-6E43401064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877A7FC-B75B-373C-3DDC-8C97E9576E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6F3DC27-88F4-E4FE-0C74-CB23857FC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04B88-AD4E-448E-9F6F-9C46CC457A9B}" type="datetimeFigureOut">
              <a:rPr lang="pt-BR" smtClean="0"/>
              <a:t>18/05/2025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589E9D9-3838-6799-B650-CEE23459B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2F6B4E3-CDFC-FDAF-9DD7-F4B8E456F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E4F05-7728-4E9E-A528-EFB27E76FD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8741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98AFFF-2A68-BFB5-F607-1711CE6C1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0A39174-D595-93C6-E29F-CA9D18AE67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AC50798-5F4B-5C31-589C-2D86F97B00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8B31AB3-4CCE-DE67-EB05-12062D3E9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04B88-AD4E-448E-9F6F-9C46CC457A9B}" type="datetimeFigureOut">
              <a:rPr lang="pt-BR" smtClean="0"/>
              <a:t>18/05/2025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30C5E6E-5992-827B-2706-E7E7090E1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DC86601-E8DB-C54E-D778-374D9F7CF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E4F05-7728-4E9E-A528-EFB27E76FD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9398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21234AB-97C9-1CCA-6284-5C414C95C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FD70DAD-D6E1-7305-F055-B91FE3E207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E3C61C2-08A4-56C3-BCD7-05230A3321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5004B88-AD4E-448E-9F6F-9C46CC457A9B}" type="datetimeFigureOut">
              <a:rPr lang="pt-BR" smtClean="0"/>
              <a:t>18/05/2025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57F7161-82BD-155E-D85F-D06259F8BE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C00BBAA-ECA4-C781-BE42-85DB909BAE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0FE4F05-7728-4E9E-A528-EFB27E76FD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4912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9C26DC-068F-BB93-0E15-9F4A0DD8D9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Agrupar 18">
            <a:extLst>
              <a:ext uri="{FF2B5EF4-FFF2-40B4-BE49-F238E27FC236}">
                <a16:creationId xmlns:a16="http://schemas.microsoft.com/office/drawing/2014/main" id="{C36C5A83-5B3C-C518-9D01-390A7D3C0B6D}"/>
              </a:ext>
            </a:extLst>
          </p:cNvPr>
          <p:cNvGrpSpPr/>
          <p:nvPr/>
        </p:nvGrpSpPr>
        <p:grpSpPr>
          <a:xfrm>
            <a:off x="549048" y="391885"/>
            <a:ext cx="11040837" cy="3789724"/>
            <a:chOff x="549048" y="315684"/>
            <a:chExt cx="11040837" cy="3789724"/>
          </a:xfrm>
        </p:grpSpPr>
        <p:sp>
          <p:nvSpPr>
            <p:cNvPr id="2" name="Retângulo 1">
              <a:extLst>
                <a:ext uri="{FF2B5EF4-FFF2-40B4-BE49-F238E27FC236}">
                  <a16:creationId xmlns:a16="http://schemas.microsoft.com/office/drawing/2014/main" id="{5581B7BF-5522-B5C2-54A6-82AB7B9B5970}"/>
                </a:ext>
              </a:extLst>
            </p:cNvPr>
            <p:cNvSpPr/>
            <p:nvPr/>
          </p:nvSpPr>
          <p:spPr>
            <a:xfrm>
              <a:off x="549048" y="315684"/>
              <a:ext cx="11040836" cy="80429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0" lang="pt-BR" sz="3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ptos" panose="020B0004020202020204" pitchFamily="34" charset="0"/>
                  <a:ea typeface="+mn-ea"/>
                  <a:cs typeface="+mn-cs"/>
                </a:rPr>
                <a:t>Motivação</a:t>
              </a:r>
              <a:endParaRPr lang="pt-BR" dirty="0"/>
            </a:p>
          </p:txBody>
        </p: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E2942F53-6375-3AB8-7C47-7972356A4E62}"/>
                </a:ext>
              </a:extLst>
            </p:cNvPr>
            <p:cNvSpPr txBox="1"/>
            <p:nvPr/>
          </p:nvSpPr>
          <p:spPr>
            <a:xfrm>
              <a:off x="549049" y="1119975"/>
              <a:ext cx="11040836" cy="2985433"/>
            </a:xfrm>
            <a:prstGeom prst="rect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ptos" panose="020B0004020202020204" pitchFamily="34" charset="0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ptos" panose="020B0004020202020204" pitchFamily="34" charset="0"/>
                  <a:ea typeface="+mn-ea"/>
                  <a:cs typeface="+mn-cs"/>
                </a:rPr>
                <a:t>O AWS </a:t>
              </a:r>
              <a:r>
                <a:rPr kumimoji="0" lang="pt-BR" sz="20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ptos" panose="020B0004020202020204" pitchFamily="34" charset="0"/>
                  <a:ea typeface="+mn-ea"/>
                  <a:cs typeface="+mn-cs"/>
                </a:rPr>
                <a:t>Glue</a:t>
              </a:r>
              <a:r>
                <a:rPr kumimoji="0" lang="pt-BR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ptos" panose="020B0004020202020204" pitchFamily="34" charset="0"/>
                  <a:ea typeface="+mn-ea"/>
                  <a:cs typeface="+mn-cs"/>
                </a:rPr>
                <a:t> é uma ferramenta robusta para Big Data, mas devemos aplicá-la em todas as circunstâncias?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ptos" panose="020B0004020202020204" pitchFamily="34" charset="0"/>
                  <a:ea typeface="+mn-ea"/>
                  <a:cs typeface="+mn-cs"/>
                </a:rPr>
                <a:t>Há processos que não necessitam da manipulação de grandes quantidades de dados.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pt-BR" dirty="0">
                <a:solidFill>
                  <a:srgbClr val="000000"/>
                </a:solidFill>
                <a:latin typeface="Aptos" panose="020B0004020202020204" pitchFamily="34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br>
                <a: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ptos" panose="020B0004020202020204" pitchFamily="34" charset="0"/>
                  <a:ea typeface="+mn-ea"/>
                  <a:cs typeface="+mn-cs"/>
                </a:rPr>
              </a:br>
              <a:r>
                <a:rPr kumimoji="0" lang="pt-BR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ptos" panose="020B0004020202020204" pitchFamily="34" charset="0"/>
                  <a:ea typeface="+mn-ea"/>
                  <a:cs typeface="+mn-cs"/>
                </a:rPr>
                <a:t>Não haveria uma chance de economizar custos?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ptos" panose="020B0004020202020204" pitchFamily="34" charset="0"/>
                  <a:ea typeface="+mn-ea"/>
                  <a:cs typeface="+mn-cs"/>
                </a:rPr>
                <a:t>Não precisamos pensar em provisionar um cluster para processos bastante simples, que podem ser facilmente realizados no Athena.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ptos" panose="020B0004020202020204" pitchFamily="34" charset="0"/>
                <a:ea typeface="+mn-ea"/>
                <a:cs typeface="+mn-cs"/>
              </a:endParaRPr>
            </a:p>
          </p:txBody>
        </p:sp>
      </p:grp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4F38A663-367F-04C3-89B1-3DC26C864F18}"/>
              </a:ext>
            </a:extLst>
          </p:cNvPr>
          <p:cNvSpPr txBox="1"/>
          <p:nvPr/>
        </p:nvSpPr>
        <p:spPr>
          <a:xfrm>
            <a:off x="1533933" y="4676938"/>
            <a:ext cx="10055951" cy="98488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ptos" panose="020B0004020202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srgbClr val="8C4FFF"/>
                </a:solidFill>
                <a:effectLst/>
                <a:uLnTx/>
                <a:uFillTx/>
                <a:latin typeface="Aptos" panose="020B0004020202020204" pitchFamily="34" charset="0"/>
                <a:ea typeface="+mn-ea"/>
                <a:cs typeface="+mn-cs"/>
              </a:rPr>
              <a:t>Será que não conseguimos usar o Athena para alguns </a:t>
            </a:r>
            <a:r>
              <a:rPr kumimoji="0" lang="pt-BR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8C4FFF"/>
                </a:solidFill>
                <a:effectLst/>
                <a:uLnTx/>
                <a:uFillTx/>
                <a:latin typeface="Aptos" panose="020B0004020202020204" pitchFamily="34" charset="0"/>
                <a:ea typeface="+mn-ea"/>
                <a:cs typeface="+mn-cs"/>
              </a:rPr>
              <a:t>ETLs</a:t>
            </a: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srgbClr val="8C4FFF"/>
                </a:solidFill>
                <a:effectLst/>
                <a:uLnTx/>
                <a:uFillTx/>
                <a:latin typeface="Aptos" panose="020B0004020202020204" pitchFamily="34" charset="0"/>
                <a:ea typeface="+mn-ea"/>
                <a:cs typeface="+mn-cs"/>
              </a:rPr>
              <a:t>?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srgbClr val="8C4FFF"/>
              </a:solidFill>
              <a:effectLst/>
              <a:uLnTx/>
              <a:uFillTx/>
              <a:latin typeface="Aptos" panose="020B0004020202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ptos" panose="020B0004020202020204" pitchFamily="34" charset="0"/>
              <a:ea typeface="+mn-ea"/>
              <a:cs typeface="+mn-cs"/>
            </a:endParaRPr>
          </a:p>
        </p:txBody>
      </p:sp>
      <p:pic>
        <p:nvPicPr>
          <p:cNvPr id="18" name="Graphic 14" descr="Amazon Athena service icon.">
            <a:extLst>
              <a:ext uri="{FF2B5EF4-FFF2-40B4-BE49-F238E27FC236}">
                <a16:creationId xmlns:a16="http://schemas.microsoft.com/office/drawing/2014/main" id="{396DAAA0-B2D5-4276-98CA-63696F5DF2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 bwMode="auto">
          <a:xfrm>
            <a:off x="549048" y="4676938"/>
            <a:ext cx="984885" cy="984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0296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99391F-3771-E5CB-510C-4FA4EAEB07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Agrupar 2">
            <a:extLst>
              <a:ext uri="{FF2B5EF4-FFF2-40B4-BE49-F238E27FC236}">
                <a16:creationId xmlns:a16="http://schemas.microsoft.com/office/drawing/2014/main" id="{473A2A72-4274-B29A-D629-4E8DD65B1663}"/>
              </a:ext>
            </a:extLst>
          </p:cNvPr>
          <p:cNvGrpSpPr/>
          <p:nvPr/>
        </p:nvGrpSpPr>
        <p:grpSpPr>
          <a:xfrm>
            <a:off x="570820" y="402776"/>
            <a:ext cx="11040837" cy="4666887"/>
            <a:chOff x="549048" y="391886"/>
            <a:chExt cx="11040837" cy="4666887"/>
          </a:xfrm>
        </p:grpSpPr>
        <p:sp>
          <p:nvSpPr>
            <p:cNvPr id="2" name="Retângulo 1">
              <a:extLst>
                <a:ext uri="{FF2B5EF4-FFF2-40B4-BE49-F238E27FC236}">
                  <a16:creationId xmlns:a16="http://schemas.microsoft.com/office/drawing/2014/main" id="{7DF0B64C-CF49-D503-1FD8-F9AC71259722}"/>
                </a:ext>
              </a:extLst>
            </p:cNvPr>
            <p:cNvSpPr/>
            <p:nvPr/>
          </p:nvSpPr>
          <p:spPr>
            <a:xfrm>
              <a:off x="549048" y="391886"/>
              <a:ext cx="11040836" cy="80429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0" lang="pt-BR" sz="3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ptos" panose="020B0004020202020204" pitchFamily="34" charset="0"/>
                  <a:ea typeface="+mn-ea"/>
                  <a:cs typeface="+mn-cs"/>
                </a:rPr>
                <a:t>Desafios</a:t>
              </a:r>
              <a:endParaRPr lang="pt-BR" dirty="0"/>
            </a:p>
          </p:txBody>
        </p: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AD46BAFB-73BD-98C3-751A-7C348419A30D}"/>
                </a:ext>
              </a:extLst>
            </p:cNvPr>
            <p:cNvSpPr txBox="1"/>
            <p:nvPr/>
          </p:nvSpPr>
          <p:spPr>
            <a:xfrm>
              <a:off x="549049" y="1196177"/>
              <a:ext cx="11040836" cy="3862596"/>
            </a:xfrm>
            <a:prstGeom prst="rect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ptos" panose="020B0004020202020204" pitchFamily="34" charset="0"/>
                  <a:ea typeface="+mn-ea"/>
                  <a:cs typeface="+mn-cs"/>
                </a:rPr>
                <a:t>Deve ser compatível com a arquitetura SAF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ptos" panose="020B0004020202020204" pitchFamily="34" charset="0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ptos" panose="020B0004020202020204" pitchFamily="34" charset="0"/>
                  <a:ea typeface="+mn-ea"/>
                  <a:cs typeface="+mn-cs"/>
                </a:rPr>
                <a:t>Arquivos</a:t>
              </a:r>
            </a:p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pt-BR" dirty="0">
                  <a:solidFill>
                    <a:srgbClr val="000000"/>
                  </a:solidFill>
                  <a:latin typeface="Aptos" panose="020B0004020202020204" pitchFamily="34" charset="0"/>
                </a:rPr>
                <a:t>Script (.</a:t>
              </a:r>
              <a:r>
                <a:rPr lang="pt-BR" dirty="0" err="1">
                  <a:solidFill>
                    <a:srgbClr val="000000"/>
                  </a:solidFill>
                  <a:latin typeface="Aptos" panose="020B0004020202020204" pitchFamily="34" charset="0"/>
                </a:rPr>
                <a:t>sql</a:t>
              </a:r>
              <a:r>
                <a:rPr lang="pt-BR" dirty="0">
                  <a:solidFill>
                    <a:srgbClr val="000000"/>
                  </a:solidFill>
                  <a:latin typeface="Aptos" panose="020B0004020202020204" pitchFamily="34" charset="0"/>
                </a:rPr>
                <a:t>)</a:t>
              </a:r>
              <a:r>
                <a: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ptos" panose="020B0004020202020204" pitchFamily="34" charset="0"/>
                  <a:ea typeface="+mn-ea"/>
                  <a:cs typeface="+mn-cs"/>
                </a:rPr>
                <a:t> </a:t>
              </a:r>
            </a:p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pt-BR" sz="18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ptos" panose="020B0004020202020204" pitchFamily="34" charset="0"/>
                  <a:ea typeface="+mn-ea"/>
                  <a:cs typeface="+mn-cs"/>
                </a:rPr>
                <a:t>Orchestration</a:t>
              </a:r>
              <a:r>
                <a: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ptos" panose="020B0004020202020204" pitchFamily="34" charset="0"/>
                  <a:ea typeface="+mn-ea"/>
                  <a:cs typeface="+mn-cs"/>
                </a:rPr>
                <a:t> (.</a:t>
              </a:r>
              <a:r>
                <a:rPr kumimoji="0" lang="pt-BR" sz="18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ptos" panose="020B0004020202020204" pitchFamily="34" charset="0"/>
                  <a:ea typeface="+mn-ea"/>
                  <a:cs typeface="+mn-cs"/>
                </a:rPr>
                <a:t>json</a:t>
              </a:r>
              <a:r>
                <a: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ptos" panose="020B0004020202020204" pitchFamily="34" charset="0"/>
                  <a:ea typeface="+mn-ea"/>
                  <a:cs typeface="+mn-cs"/>
                </a:rPr>
                <a:t>)</a:t>
              </a:r>
              <a:endParaRPr lang="pt-BR" dirty="0">
                <a:solidFill>
                  <a:srgbClr val="000000"/>
                </a:solidFill>
                <a:latin typeface="Aptos" panose="020B0004020202020204" pitchFamily="34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ptos" panose="020B0004020202020204" pitchFamily="34" charset="0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ptos" panose="020B0004020202020204" pitchFamily="34" charset="0"/>
                  <a:ea typeface="+mn-ea"/>
                  <a:cs typeface="+mn-cs"/>
                </a:rPr>
                <a:t>Pipeline </a:t>
              </a:r>
            </a:p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ptos" panose="020B0004020202020204" pitchFamily="34" charset="0"/>
                  <a:ea typeface="+mn-ea"/>
                  <a:cs typeface="+mn-cs"/>
                </a:rPr>
                <a:t>Validação de Metadados</a:t>
              </a:r>
            </a:p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ptos" panose="020B0004020202020204" pitchFamily="34" charset="0"/>
                  <a:ea typeface="+mn-ea"/>
                  <a:cs typeface="+mn-cs"/>
                </a:rPr>
                <a:t>Adição de colunas de controle de processamento</a:t>
              </a:r>
            </a:p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ptos" panose="020B0004020202020204" pitchFamily="34" charset="0"/>
                  <a:ea typeface="+mn-ea"/>
                  <a:cs typeface="+mn-cs"/>
                </a:rPr>
                <a:t>Validar </a:t>
              </a:r>
              <a:r>
                <a:rPr kumimoji="0" lang="pt-BR" sz="18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ptos" panose="020B0004020202020204" pitchFamily="34" charset="0"/>
                  <a:ea typeface="+mn-ea"/>
                  <a:cs typeface="+mn-cs"/>
                </a:rPr>
                <a:t>DataQuality</a:t>
              </a:r>
              <a:endPara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ptos" panose="020B0004020202020204" pitchFamily="34" charset="0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br>
                <a: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ptos" panose="020B0004020202020204" pitchFamily="34" charset="0"/>
                  <a:ea typeface="+mn-ea"/>
                  <a:cs typeface="+mn-cs"/>
                </a:rPr>
              </a:br>
              <a:r>
                <a:rPr kumimoji="0" lang="pt-BR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ptos" panose="020B0004020202020204" pitchFamily="34" charset="0"/>
                  <a:ea typeface="+mn-ea"/>
                  <a:cs typeface="+mn-cs"/>
                </a:rPr>
                <a:t>Deve permitir transição entre serviços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BR" dirty="0">
                  <a:solidFill>
                    <a:srgbClr val="000000"/>
                  </a:solidFill>
                  <a:latin typeface="Aptos" panose="020B0004020202020204" pitchFamily="34" charset="0"/>
                </a:rPr>
                <a:t>O usuário deve conseguir facilmente migrar um processo que hoje está rodando no serviço </a:t>
              </a:r>
              <a:r>
                <a:rPr lang="pt-BR" dirty="0" err="1">
                  <a:solidFill>
                    <a:srgbClr val="000000"/>
                  </a:solidFill>
                  <a:latin typeface="Aptos" panose="020B0004020202020204" pitchFamily="34" charset="0"/>
                </a:rPr>
                <a:t>glue</a:t>
              </a:r>
              <a:r>
                <a:rPr lang="pt-BR" dirty="0">
                  <a:solidFill>
                    <a:srgbClr val="000000"/>
                  </a:solidFill>
                  <a:latin typeface="Aptos" panose="020B0004020202020204" pitchFamily="34" charset="0"/>
                </a:rPr>
                <a:t>, para o serviço </a:t>
              </a:r>
              <a:r>
                <a:rPr lang="pt-BR" dirty="0" err="1">
                  <a:solidFill>
                    <a:srgbClr val="000000"/>
                  </a:solidFill>
                  <a:latin typeface="Aptos" panose="020B0004020202020204" pitchFamily="34" charset="0"/>
                </a:rPr>
                <a:t>athena</a:t>
              </a:r>
              <a:r>
                <a:rPr lang="pt-BR" dirty="0">
                  <a:solidFill>
                    <a:srgbClr val="000000"/>
                  </a:solidFill>
                  <a:latin typeface="Aptos" panose="020B0004020202020204" pitchFamily="34" charset="0"/>
                </a:rPr>
                <a:t>, e vice-versa.</a:t>
              </a:r>
              <a:endPara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ptos" panose="020B0004020202020204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4" name="Agrupar 3">
            <a:extLst>
              <a:ext uri="{FF2B5EF4-FFF2-40B4-BE49-F238E27FC236}">
                <a16:creationId xmlns:a16="http://schemas.microsoft.com/office/drawing/2014/main" id="{79E1BEC1-C9DF-4498-2683-19BD54BE2B25}"/>
              </a:ext>
            </a:extLst>
          </p:cNvPr>
          <p:cNvGrpSpPr/>
          <p:nvPr/>
        </p:nvGrpSpPr>
        <p:grpSpPr>
          <a:xfrm>
            <a:off x="570820" y="5279572"/>
            <a:ext cx="11040836" cy="1173623"/>
            <a:chOff x="549048" y="5148938"/>
            <a:chExt cx="11040836" cy="1173623"/>
          </a:xfrm>
        </p:grpSpPr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9C2F27BE-9486-DB40-1F74-CF2C9A0CDF78}"/>
                </a:ext>
              </a:extLst>
            </p:cNvPr>
            <p:cNvSpPr/>
            <p:nvPr/>
          </p:nvSpPr>
          <p:spPr>
            <a:xfrm>
              <a:off x="549048" y="5148938"/>
              <a:ext cx="11040836" cy="80429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0" lang="pt-BR" sz="3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ptos" panose="020B0004020202020204" pitchFamily="34" charset="0"/>
                  <a:ea typeface="+mn-ea"/>
                  <a:cs typeface="+mn-cs"/>
                </a:rPr>
                <a:t>Oportunidade</a:t>
              </a:r>
              <a:endParaRPr lang="pt-BR" dirty="0"/>
            </a:p>
          </p:txBody>
        </p:sp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A8F1A7EC-E8C4-8765-E249-13D9DF2FD425}"/>
                </a:ext>
              </a:extLst>
            </p:cNvPr>
            <p:cNvSpPr txBox="1"/>
            <p:nvPr/>
          </p:nvSpPr>
          <p:spPr>
            <a:xfrm>
              <a:off x="549048" y="5953229"/>
              <a:ext cx="11040836" cy="369332"/>
            </a:xfrm>
            <a:prstGeom prst="rect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ptos" panose="020B0004020202020204" pitchFamily="34" charset="0"/>
                  <a:ea typeface="+mn-ea"/>
                  <a:cs typeface="+mn-cs"/>
                </a:rPr>
                <a:t>Adicionar controle de fluxo em scripts SQL.</a:t>
              </a:r>
              <a:endPara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81051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F03834FB-DFB9-7411-8767-15B7E50AC5FD}"/>
              </a:ext>
            </a:extLst>
          </p:cNvPr>
          <p:cNvSpPr/>
          <p:nvPr/>
        </p:nvSpPr>
        <p:spPr>
          <a:xfrm>
            <a:off x="516391" y="1153885"/>
            <a:ext cx="4327752" cy="80429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0" lang="pt-BR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ptos" panose="020B0004020202020204" pitchFamily="34" charset="0"/>
                <a:ea typeface="+mn-ea"/>
                <a:cs typeface="+mn-cs"/>
              </a:rPr>
              <a:t>Ponto de partida</a:t>
            </a:r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9854916-5003-79BC-1038-D824D378B6E3}"/>
              </a:ext>
            </a:extLst>
          </p:cNvPr>
          <p:cNvSpPr txBox="1"/>
          <p:nvPr/>
        </p:nvSpPr>
        <p:spPr>
          <a:xfrm>
            <a:off x="516391" y="1958176"/>
            <a:ext cx="4327752" cy="4216539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ptos" panose="020B0004020202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ptos" panose="020B0004020202020204" pitchFamily="34" charset="0"/>
                <a:ea typeface="+mn-ea"/>
                <a:cs typeface="+mn-cs"/>
              </a:rPr>
              <a:t>Módulos-orquestrados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ptos" panose="020B0004020202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ptos" panose="020B0004020202020204" pitchFamily="34" charset="0"/>
                <a:ea typeface="+mn-ea"/>
                <a:cs typeface="+mn-cs"/>
              </a:rPr>
              <a:t>Solução em </a:t>
            </a:r>
            <a:r>
              <a:rPr kumimoji="0" lang="pt-BR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ptos" panose="020B0004020202020204" pitchFamily="34" charset="0"/>
                <a:ea typeface="+mn-ea"/>
                <a:cs typeface="+mn-cs"/>
              </a:rPr>
              <a:t>consumer</a:t>
            </a: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ptos" panose="020B0004020202020204" pitchFamily="34" charset="0"/>
                <a:ea typeface="+mn-ea"/>
                <a:cs typeface="+mn-cs"/>
              </a:rPr>
              <a:t> para controle de execução de pipelines extensos.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500" dirty="0">
              <a:solidFill>
                <a:srgbClr val="000000"/>
              </a:solidFill>
              <a:latin typeface="Aptos" panose="020B00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ptos" panose="020B0004020202020204" pitchFamily="34" charset="0"/>
                <a:ea typeface="+mn-ea"/>
                <a:cs typeface="+mn-cs"/>
              </a:rPr>
              <a:t>Permite que o usuário defina a sequência de execução de todas as tabelas intermediarias, até obter a tabela com resultado final do seu processo.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ptos" panose="020B0004020202020204" pitchFamily="34" charset="0"/>
                <a:ea typeface="+mn-ea"/>
                <a:cs typeface="+mn-cs"/>
              </a:rPr>
            </a:b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ptos" panose="020B0004020202020204" pitchFamily="34" charset="0"/>
                <a:ea typeface="+mn-ea"/>
                <a:cs typeface="+mn-cs"/>
              </a:rPr>
              <a:t>O usuário deve conseguir escolher o serviço que executará a query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5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ptos" panose="020B0004020202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ptos" panose="020B0004020202020204" pitchFamily="34" charset="0"/>
                <a:ea typeface="+mn-ea"/>
                <a:cs typeface="+mn-cs"/>
              </a:rPr>
              <a:t>Ele deve ser capaz de fazer isso, apenas passando alguns argumentos na definição do seu projeto.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51AD180-B672-23AF-29E2-AC3194FAA645}"/>
              </a:ext>
            </a:extLst>
          </p:cNvPr>
          <p:cNvSpPr/>
          <p:nvPr/>
        </p:nvSpPr>
        <p:spPr>
          <a:xfrm>
            <a:off x="5018314" y="1153885"/>
            <a:ext cx="2329545" cy="50208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Imagem passos no </a:t>
            </a:r>
            <a:r>
              <a:rPr lang="pt-BR" dirty="0" err="1"/>
              <a:t>arquivo.json</a:t>
            </a:r>
            <a:endParaRPr lang="pt-BR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4BFB0A28-4BE1-5289-0A0E-83886592CEF7}"/>
              </a:ext>
            </a:extLst>
          </p:cNvPr>
          <p:cNvSpPr/>
          <p:nvPr/>
        </p:nvSpPr>
        <p:spPr>
          <a:xfrm>
            <a:off x="7467600" y="1153885"/>
            <a:ext cx="4208009" cy="50208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Imagem da definição do step-</a:t>
            </a:r>
            <a:r>
              <a:rPr lang="pt-BR" dirty="0" err="1"/>
              <a:t>functions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8517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Agrupar 10">
            <a:extLst>
              <a:ext uri="{FF2B5EF4-FFF2-40B4-BE49-F238E27FC236}">
                <a16:creationId xmlns:a16="http://schemas.microsoft.com/office/drawing/2014/main" id="{BCB63CB2-E7A3-CAFB-2DB9-4E353DAF40B0}"/>
              </a:ext>
            </a:extLst>
          </p:cNvPr>
          <p:cNvGrpSpPr/>
          <p:nvPr/>
        </p:nvGrpSpPr>
        <p:grpSpPr>
          <a:xfrm>
            <a:off x="827314" y="568128"/>
            <a:ext cx="4055609" cy="4805386"/>
            <a:chOff x="549048" y="391885"/>
            <a:chExt cx="4055609" cy="4805386"/>
          </a:xfrm>
        </p:grpSpPr>
        <p:sp>
          <p:nvSpPr>
            <p:cNvPr id="3" name="Retângulo 2">
              <a:extLst>
                <a:ext uri="{FF2B5EF4-FFF2-40B4-BE49-F238E27FC236}">
                  <a16:creationId xmlns:a16="http://schemas.microsoft.com/office/drawing/2014/main" id="{ADBE99AE-931B-E414-DE0F-40FF38A316D0}"/>
                </a:ext>
              </a:extLst>
            </p:cNvPr>
            <p:cNvSpPr/>
            <p:nvPr/>
          </p:nvSpPr>
          <p:spPr>
            <a:xfrm>
              <a:off x="549048" y="391885"/>
              <a:ext cx="4055609" cy="80429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0" lang="pt-BR" sz="3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ptos" panose="020B0004020202020204" pitchFamily="34" charset="0"/>
                  <a:ea typeface="+mn-ea"/>
                  <a:cs typeface="+mn-cs"/>
                </a:rPr>
                <a:t>Solução adotada</a:t>
              </a:r>
              <a:endParaRPr lang="pt-BR" dirty="0"/>
            </a:p>
          </p:txBody>
        </p:sp>
        <p:sp>
          <p:nvSpPr>
            <p:cNvPr id="4" name="CaixaDeTexto 3">
              <a:extLst>
                <a:ext uri="{FF2B5EF4-FFF2-40B4-BE49-F238E27FC236}">
                  <a16:creationId xmlns:a16="http://schemas.microsoft.com/office/drawing/2014/main" id="{00E9CD6C-8424-ED06-5AFE-9C0CCF164327}"/>
                </a:ext>
              </a:extLst>
            </p:cNvPr>
            <p:cNvSpPr txBox="1"/>
            <p:nvPr/>
          </p:nvSpPr>
          <p:spPr>
            <a:xfrm>
              <a:off x="549048" y="1196176"/>
              <a:ext cx="4055609" cy="4001095"/>
            </a:xfrm>
            <a:prstGeom prst="rect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ptos" panose="020B0004020202020204" pitchFamily="34" charset="0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000" b="1" i="0" strike="noStrike" kern="1200" cap="none" spc="0" normalizeH="0" baseline="0" noProof="0" dirty="0">
                  <a:ln>
                    <a:noFill/>
                  </a:ln>
                  <a:solidFill>
                    <a:srgbClr val="8C4FFF"/>
                  </a:solidFill>
                  <a:effectLst/>
                  <a:uLnTx/>
                  <a:uFillTx/>
                  <a:latin typeface="Aptos" panose="020B0004020202020204" pitchFamily="34" charset="0"/>
                  <a:ea typeface="+mn-ea"/>
                  <a:cs typeface="+mn-cs"/>
                </a:rPr>
                <a:t>Motor de </a:t>
              </a:r>
              <a:r>
                <a:rPr kumimoji="0" lang="pt-BR" sz="2000" b="1" i="0" strike="noStrike" kern="1200" cap="none" spc="0" normalizeH="0" baseline="0" noProof="0" dirty="0" err="1">
                  <a:ln>
                    <a:noFill/>
                  </a:ln>
                  <a:solidFill>
                    <a:srgbClr val="8C4FFF"/>
                  </a:solidFill>
                  <a:effectLst/>
                  <a:uLnTx/>
                  <a:uFillTx/>
                  <a:latin typeface="Aptos" panose="020B0004020202020204" pitchFamily="34" charset="0"/>
                  <a:ea typeface="+mn-ea"/>
                  <a:cs typeface="+mn-cs"/>
                </a:rPr>
                <a:t>templates</a:t>
              </a:r>
              <a:r>
                <a:rPr kumimoji="0" lang="pt-BR" sz="2000" b="1" i="0" strike="noStrike" kern="1200" cap="none" spc="0" normalizeH="0" baseline="0" noProof="0" dirty="0">
                  <a:ln>
                    <a:noFill/>
                  </a:ln>
                  <a:solidFill>
                    <a:srgbClr val="8C4FFF"/>
                  </a:solidFill>
                  <a:effectLst/>
                  <a:uLnTx/>
                  <a:uFillTx/>
                  <a:latin typeface="Aptos" panose="020B0004020202020204" pitchFamily="34" charset="0"/>
                  <a:ea typeface="+mn-ea"/>
                  <a:cs typeface="+mn-cs"/>
                </a:rPr>
                <a:t> Jinja2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ptos" panose="020B0004020202020204" pitchFamily="34" charset="0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ptos" panose="020B0004020202020204" pitchFamily="34" charset="0"/>
                  <a:ea typeface="+mn-ea"/>
                  <a:cs typeface="+mn-cs"/>
                </a:rPr>
                <a:t>A biblioteca </a:t>
              </a:r>
              <a:r>
                <a:rPr kumimoji="0" lang="pt-BR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ptos" panose="020B0004020202020204" pitchFamily="34" charset="0"/>
                  <a:ea typeface="+mn-ea"/>
                  <a:cs typeface="+mn-cs"/>
                </a:rPr>
                <a:t>Jinja2 é um motor de </a:t>
              </a:r>
              <a:r>
                <a:rPr kumimoji="0" lang="pt-BR" sz="18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ptos" panose="020B0004020202020204" pitchFamily="34" charset="0"/>
                  <a:ea typeface="+mn-ea"/>
                  <a:cs typeface="+mn-cs"/>
                </a:rPr>
                <a:t>templates</a:t>
              </a:r>
              <a:r>
                <a:rPr kumimoji="0" lang="pt-BR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ptos" panose="020B0004020202020204" pitchFamily="34" charset="0"/>
                  <a:ea typeface="+mn-ea"/>
                  <a:cs typeface="+mn-cs"/>
                </a:rPr>
                <a:t> para Python</a:t>
              </a:r>
              <a:r>
                <a: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ptos" panose="020B0004020202020204" pitchFamily="34" charset="0"/>
                  <a:ea typeface="+mn-ea"/>
                  <a:cs typeface="+mn-cs"/>
                </a:rPr>
                <a:t>. 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pt-BR" dirty="0">
                <a:solidFill>
                  <a:srgbClr val="000000"/>
                </a:solidFill>
                <a:latin typeface="Aptos" panose="020B0004020202020204" pitchFamily="34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ptos" panose="020B0004020202020204" pitchFamily="34" charset="0"/>
                  <a:ea typeface="+mn-ea"/>
                  <a:cs typeface="+mn-cs"/>
                </a:rPr>
                <a:t>Ela permite a separação clara entre a </a:t>
              </a:r>
              <a:r>
                <a:rPr kumimoji="0" lang="pt-BR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ptos" panose="020B0004020202020204" pitchFamily="34" charset="0"/>
                  <a:ea typeface="+mn-ea"/>
                  <a:cs typeface="+mn-cs"/>
                </a:rPr>
                <a:t>lógica da aplicação e a apresentação (HTML, texto, etc.)</a:t>
              </a:r>
              <a:r>
                <a: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ptos" panose="020B0004020202020204" pitchFamily="34" charset="0"/>
                  <a:ea typeface="+mn-ea"/>
                  <a:cs typeface="+mn-cs"/>
                </a:rPr>
                <a:t>, sendo muito usada em aplicações web.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pt-BR" dirty="0">
                <a:solidFill>
                  <a:srgbClr val="000000"/>
                </a:solidFill>
                <a:latin typeface="Aptos" panose="020B0004020202020204" pitchFamily="34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BR" dirty="0">
                  <a:solidFill>
                    <a:srgbClr val="000000"/>
                  </a:solidFill>
                  <a:latin typeface="Aptos" panose="020B0004020202020204" pitchFamily="34" charset="0"/>
                </a:rPr>
                <a:t>M</a:t>
              </a:r>
              <a:r>
                <a: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ptos" panose="020B0004020202020204" pitchFamily="34" charset="0"/>
                  <a:ea typeface="+mn-ea"/>
                  <a:cs typeface="+mn-cs"/>
                </a:rPr>
                <a:t>as também útil para </a:t>
              </a:r>
              <a:r>
                <a:rPr kumimoji="0" lang="pt-BR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ptos" panose="020B0004020202020204" pitchFamily="34" charset="0"/>
                  <a:ea typeface="+mn-ea"/>
                  <a:cs typeface="+mn-cs"/>
                </a:rPr>
                <a:t>gerar qualquer tipo de texto com base em </a:t>
              </a:r>
              <a:r>
                <a:rPr kumimoji="0" lang="pt-BR" sz="18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ptos" panose="020B0004020202020204" pitchFamily="34" charset="0"/>
                  <a:ea typeface="+mn-ea"/>
                  <a:cs typeface="+mn-cs"/>
                </a:rPr>
                <a:t>templates</a:t>
              </a:r>
              <a:r>
                <a:rPr kumimoji="0" lang="pt-BR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ptos" panose="020B0004020202020204" pitchFamily="34" charset="0"/>
                  <a:ea typeface="+mn-ea"/>
                  <a:cs typeface="+mn-cs"/>
                </a:rPr>
                <a:t> dinâmicos</a:t>
              </a:r>
              <a:r>
                <a: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ptos" panose="020B0004020202020204" pitchFamily="34" charset="0"/>
                  <a:ea typeface="+mn-ea"/>
                  <a:cs typeface="+mn-cs"/>
                </a:rPr>
                <a:t>.</a:t>
              </a:r>
            </a:p>
          </p:txBody>
        </p:sp>
      </p:grp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24682124-2D09-7520-36BF-38ED4EACA849}"/>
              </a:ext>
            </a:extLst>
          </p:cNvPr>
          <p:cNvGrpSpPr/>
          <p:nvPr/>
        </p:nvGrpSpPr>
        <p:grpSpPr>
          <a:xfrm>
            <a:off x="5657342" y="568128"/>
            <a:ext cx="5707344" cy="5721744"/>
            <a:chOff x="5711770" y="491769"/>
            <a:chExt cx="5707344" cy="5721744"/>
          </a:xfrm>
        </p:grpSpPr>
        <p:pic>
          <p:nvPicPr>
            <p:cNvPr id="10" name="Imagem 9">
              <a:extLst>
                <a:ext uri="{FF2B5EF4-FFF2-40B4-BE49-F238E27FC236}">
                  <a16:creationId xmlns:a16="http://schemas.microsoft.com/office/drawing/2014/main" id="{75DCB404-9213-7514-9D35-2EB00730F79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11770" y="2306523"/>
              <a:ext cx="5707344" cy="3906990"/>
            </a:xfrm>
            <a:prstGeom prst="rect">
              <a:avLst/>
            </a:prstGeom>
          </p:spPr>
        </p:pic>
        <p:pic>
          <p:nvPicPr>
            <p:cNvPr id="8" name="Imagem 7">
              <a:extLst>
                <a:ext uri="{FF2B5EF4-FFF2-40B4-BE49-F238E27FC236}">
                  <a16:creationId xmlns:a16="http://schemas.microsoft.com/office/drawing/2014/main" id="{5A622601-F01D-21AE-B472-347CCD2820B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11770" y="491769"/>
              <a:ext cx="5707344" cy="2061815"/>
            </a:xfrm>
            <a:prstGeom prst="rect">
              <a:avLst/>
            </a:prstGeom>
          </p:spPr>
        </p:pic>
      </p:grpSp>
      <p:sp>
        <p:nvSpPr>
          <p:cNvPr id="13" name="Retângulo 12">
            <a:extLst>
              <a:ext uri="{FF2B5EF4-FFF2-40B4-BE49-F238E27FC236}">
                <a16:creationId xmlns:a16="http://schemas.microsoft.com/office/drawing/2014/main" id="{0CF0886A-8734-4C28-8D3A-2CF858EA0815}"/>
              </a:ext>
            </a:extLst>
          </p:cNvPr>
          <p:cNvSpPr/>
          <p:nvPr/>
        </p:nvSpPr>
        <p:spPr>
          <a:xfrm>
            <a:off x="827313" y="5671456"/>
            <a:ext cx="4055610" cy="61841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Permite controle de fluxo</a:t>
            </a:r>
          </a:p>
        </p:txBody>
      </p:sp>
    </p:spTree>
    <p:extLst>
      <p:ext uri="{BB962C8B-B14F-4D97-AF65-F5344CB8AC3E}">
        <p14:creationId xmlns:p14="http://schemas.microsoft.com/office/powerpoint/2010/main" val="1969482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>
            <a:extLst>
              <a:ext uri="{FF2B5EF4-FFF2-40B4-BE49-F238E27FC236}">
                <a16:creationId xmlns:a16="http://schemas.microsoft.com/office/drawing/2014/main" id="{CA461288-177B-3D9C-AB1F-233407EF264F}"/>
              </a:ext>
            </a:extLst>
          </p:cNvPr>
          <p:cNvGrpSpPr/>
          <p:nvPr/>
        </p:nvGrpSpPr>
        <p:grpSpPr>
          <a:xfrm>
            <a:off x="549048" y="152398"/>
            <a:ext cx="11040837" cy="2958727"/>
            <a:chOff x="549048" y="315684"/>
            <a:chExt cx="11040837" cy="2958727"/>
          </a:xfrm>
        </p:grpSpPr>
        <p:sp>
          <p:nvSpPr>
            <p:cNvPr id="3" name="Retângulo 2">
              <a:extLst>
                <a:ext uri="{FF2B5EF4-FFF2-40B4-BE49-F238E27FC236}">
                  <a16:creationId xmlns:a16="http://schemas.microsoft.com/office/drawing/2014/main" id="{62DDDE87-AD9D-5C68-718A-0F254E23C627}"/>
                </a:ext>
              </a:extLst>
            </p:cNvPr>
            <p:cNvSpPr/>
            <p:nvPr/>
          </p:nvSpPr>
          <p:spPr>
            <a:xfrm>
              <a:off x="549048" y="315684"/>
              <a:ext cx="11040836" cy="80429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3600" b="1" dirty="0">
                  <a:solidFill>
                    <a:srgbClr val="000000"/>
                  </a:solidFill>
                  <a:latin typeface="Aptos" panose="020B0004020202020204" pitchFamily="34" charset="0"/>
                </a:rPr>
                <a:t>Aplicando a solução</a:t>
              </a:r>
              <a:endParaRPr lang="pt-BR" dirty="0"/>
            </a:p>
          </p:txBody>
        </p:sp>
        <p:sp>
          <p:nvSpPr>
            <p:cNvPr id="4" name="CaixaDeTexto 3">
              <a:extLst>
                <a:ext uri="{FF2B5EF4-FFF2-40B4-BE49-F238E27FC236}">
                  <a16:creationId xmlns:a16="http://schemas.microsoft.com/office/drawing/2014/main" id="{50CD5FAE-9A58-3E99-D337-3E778DF74AEC}"/>
                </a:ext>
              </a:extLst>
            </p:cNvPr>
            <p:cNvSpPr txBox="1"/>
            <p:nvPr/>
          </p:nvSpPr>
          <p:spPr>
            <a:xfrm>
              <a:off x="549049" y="1119975"/>
              <a:ext cx="11040836" cy="2154436"/>
            </a:xfrm>
            <a:prstGeom prst="rect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ptos" panose="020B0004020202020204" pitchFamily="34" charset="0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ptos" panose="020B0004020202020204" pitchFamily="34" charset="0"/>
                  <a:ea typeface="+mn-ea"/>
                  <a:cs typeface="+mn-cs"/>
                </a:rPr>
                <a:t>AWS </a:t>
              </a:r>
              <a:r>
                <a:rPr kumimoji="0" lang="pt-BR" sz="20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ptos" panose="020B0004020202020204" pitchFamily="34" charset="0"/>
                  <a:ea typeface="+mn-ea"/>
                  <a:cs typeface="+mn-cs"/>
                </a:rPr>
                <a:t>Glue</a:t>
              </a:r>
              <a:r>
                <a:rPr kumimoji="0" lang="pt-BR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ptos" panose="020B0004020202020204" pitchFamily="34" charset="0"/>
                  <a:ea typeface="+mn-ea"/>
                  <a:cs typeface="+mn-cs"/>
                </a:rPr>
                <a:t> com quantidade mínimas de </a:t>
              </a:r>
              <a:r>
                <a:rPr kumimoji="0" lang="pt-BR" sz="20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ptos" panose="020B0004020202020204" pitchFamily="34" charset="0"/>
                  <a:ea typeface="+mn-ea"/>
                  <a:cs typeface="+mn-cs"/>
                </a:rPr>
                <a:t>DPUs</a:t>
              </a:r>
              <a:endPara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ptos" panose="020B0004020202020204" pitchFamily="34" charset="0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ptos" panose="020B0004020202020204" pitchFamily="34" charset="0"/>
                <a:ea typeface="+mn-ea"/>
                <a:cs typeface="+mn-cs"/>
              </a:endParaRPr>
            </a:p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ptos" panose="020B0004020202020204" pitchFamily="34" charset="0"/>
                  <a:ea typeface="+mn-ea"/>
                  <a:cs typeface="+mn-cs"/>
                </a:rPr>
                <a:t>Lê arquivo o</a:t>
              </a:r>
              <a:r>
                <a:rPr lang="pt-BR" dirty="0" err="1">
                  <a:solidFill>
                    <a:srgbClr val="000000"/>
                  </a:solidFill>
                  <a:latin typeface="Aptos" panose="020B0004020202020204" pitchFamily="34" charset="0"/>
                </a:rPr>
                <a:t>rchestration</a:t>
              </a:r>
              <a:r>
                <a:rPr lang="pt-BR" dirty="0">
                  <a:solidFill>
                    <a:srgbClr val="000000"/>
                  </a:solidFill>
                  <a:latin typeface="Aptos" panose="020B0004020202020204" pitchFamily="34" charset="0"/>
                </a:rPr>
                <a:t> e r</a:t>
              </a:r>
              <a:r>
                <a:rPr kumimoji="0" lang="pt-BR" sz="18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ptos" panose="020B0004020202020204" pitchFamily="34" charset="0"/>
                  <a:ea typeface="+mn-ea"/>
                  <a:cs typeface="+mn-cs"/>
                </a:rPr>
                <a:t>enderiza</a:t>
              </a:r>
              <a:r>
                <a: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ptos" panose="020B0004020202020204" pitchFamily="34" charset="0"/>
                  <a:ea typeface="+mn-ea"/>
                  <a:cs typeface="+mn-cs"/>
                </a:rPr>
                <a:t> “queries de leitura de origens” no arquivo </a:t>
              </a:r>
              <a:r>
                <a:rPr kumimoji="0" lang="pt-BR" sz="18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ptos" panose="020B0004020202020204" pitchFamily="34" charset="0"/>
                  <a:ea typeface="+mn-ea"/>
                  <a:cs typeface="+mn-cs"/>
                </a:rPr>
                <a:t>sql</a:t>
              </a:r>
              <a:r>
                <a: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ptos" panose="020B0004020202020204" pitchFamily="34" charset="0"/>
                  <a:ea typeface="+mn-ea"/>
                  <a:cs typeface="+mn-cs"/>
                </a:rPr>
                <a:t>.</a:t>
              </a:r>
            </a:p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ptos" panose="020B0004020202020204" pitchFamily="34" charset="0"/>
                  <a:ea typeface="+mn-ea"/>
                  <a:cs typeface="+mn-cs"/>
                </a:rPr>
                <a:t>Faz chamada no Athena para execução da query.</a:t>
              </a:r>
            </a:p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pt-BR" dirty="0">
                  <a:solidFill>
                    <a:srgbClr val="000000"/>
                  </a:solidFill>
                  <a:latin typeface="Aptos" panose="020B0004020202020204" pitchFamily="34" charset="0"/>
                </a:rPr>
                <a:t>Faz validação de metadados</a:t>
              </a:r>
            </a:p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pt-BR" dirty="0">
                  <a:solidFill>
                    <a:srgbClr val="000000"/>
                  </a:solidFill>
                  <a:latin typeface="Aptos" panose="020B0004020202020204" pitchFamily="34" charset="0"/>
                </a:rPr>
                <a:t>Adição de colunas de processamento</a:t>
              </a:r>
            </a:p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pt-BR" dirty="0">
                  <a:solidFill>
                    <a:srgbClr val="000000"/>
                  </a:solidFill>
                  <a:latin typeface="Aptos" panose="020B0004020202020204" pitchFamily="34" charset="0"/>
                </a:rPr>
                <a:t>Validação de Data </a:t>
              </a:r>
              <a:r>
                <a:rPr lang="pt-BR" dirty="0" err="1">
                  <a:solidFill>
                    <a:srgbClr val="000000"/>
                  </a:solidFill>
                  <a:latin typeface="Aptos" panose="020B0004020202020204" pitchFamily="34" charset="0"/>
                </a:rPr>
                <a:t>Quality</a:t>
              </a:r>
              <a:endParaRPr lang="pt-BR" dirty="0">
                <a:solidFill>
                  <a:srgbClr val="000000"/>
                </a:solidFill>
                <a:latin typeface="Aptos" panose="020B0004020202020204" pitchFamily="34" charset="0"/>
              </a:endParaRPr>
            </a:p>
          </p:txBody>
        </p:sp>
      </p:grpSp>
      <p:sp>
        <p:nvSpPr>
          <p:cNvPr id="5" name="Retângulo 4">
            <a:extLst>
              <a:ext uri="{FF2B5EF4-FFF2-40B4-BE49-F238E27FC236}">
                <a16:creationId xmlns:a16="http://schemas.microsoft.com/office/drawing/2014/main" id="{DB0C6147-1F86-41FF-200E-D9FC8B8DC506}"/>
              </a:ext>
            </a:extLst>
          </p:cNvPr>
          <p:cNvSpPr/>
          <p:nvPr/>
        </p:nvSpPr>
        <p:spPr>
          <a:xfrm>
            <a:off x="549048" y="3243943"/>
            <a:ext cx="3282723" cy="306977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Imagem </a:t>
            </a:r>
            <a:r>
              <a:rPr lang="pt-BR" dirty="0" err="1"/>
              <a:t>orchestration</a:t>
            </a:r>
            <a:endParaRPr lang="pt-BR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97A9BC23-33C8-8DA5-4A36-89F2DE12B616}"/>
              </a:ext>
            </a:extLst>
          </p:cNvPr>
          <p:cNvSpPr/>
          <p:nvPr/>
        </p:nvSpPr>
        <p:spPr>
          <a:xfrm>
            <a:off x="4030095" y="3243943"/>
            <a:ext cx="3282723" cy="306977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Imagem </a:t>
            </a:r>
            <a:r>
              <a:rPr lang="pt-BR" dirty="0" err="1"/>
              <a:t>template</a:t>
            </a:r>
            <a:r>
              <a:rPr lang="pt-BR" dirty="0"/>
              <a:t> </a:t>
            </a:r>
            <a:r>
              <a:rPr lang="pt-BR" dirty="0" err="1"/>
              <a:t>sql</a:t>
            </a:r>
            <a:endParaRPr lang="pt-BR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A6160AE2-8836-9A16-D505-178E4E1E7FB5}"/>
              </a:ext>
            </a:extLst>
          </p:cNvPr>
          <p:cNvSpPr/>
          <p:nvPr/>
        </p:nvSpPr>
        <p:spPr>
          <a:xfrm>
            <a:off x="7511143" y="3243943"/>
            <a:ext cx="4078742" cy="306977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Imagem query realizada</a:t>
            </a:r>
          </a:p>
        </p:txBody>
      </p:sp>
    </p:spTree>
    <p:extLst>
      <p:ext uri="{BB962C8B-B14F-4D97-AF65-F5344CB8AC3E}">
        <p14:creationId xmlns:p14="http://schemas.microsoft.com/office/powerpoint/2010/main" val="3951019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3D4BFEFC-B48C-9097-A953-182005663764}"/>
              </a:ext>
            </a:extLst>
          </p:cNvPr>
          <p:cNvSpPr/>
          <p:nvPr/>
        </p:nvSpPr>
        <p:spPr>
          <a:xfrm>
            <a:off x="562995" y="489856"/>
            <a:ext cx="11066009" cy="80429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0" lang="pt-BR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ptos" panose="020B0004020202020204" pitchFamily="34" charset="0"/>
                <a:ea typeface="+mn-ea"/>
                <a:cs typeface="+mn-cs"/>
              </a:rPr>
              <a:t>Resultados Esperados</a:t>
            </a:r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9C0D5B5-9E9A-8F0E-04AB-46C36A6EC5FF}"/>
              </a:ext>
            </a:extLst>
          </p:cNvPr>
          <p:cNvSpPr txBox="1"/>
          <p:nvPr/>
        </p:nvSpPr>
        <p:spPr>
          <a:xfrm>
            <a:off x="562996" y="1294147"/>
            <a:ext cx="11066010" cy="272382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ptos" panose="020B0004020202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ptos" panose="020B0004020202020204" pitchFamily="34" charset="0"/>
                <a:ea typeface="+mn-ea"/>
                <a:cs typeface="+mn-cs"/>
              </a:rPr>
              <a:t>Redução do tempo no desenvolvimento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ptos" panose="020B0004020202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ptos" panose="020B0004020202020204" pitchFamily="34" charset="0"/>
                <a:ea typeface="+mn-ea"/>
                <a:cs typeface="+mn-cs"/>
              </a:rPr>
              <a:t>Espera-se que a solução via Athena ajude o time de negócios na modernização de processos, uma vez que é mais fácil de testar e validar.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ptos" panose="020B0004020202020204" pitchFamily="34" charset="0"/>
                <a:ea typeface="+mn-ea"/>
                <a:cs typeface="+mn-cs"/>
              </a:rPr>
            </a:b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ptos" panose="020B0004020202020204" pitchFamily="34" charset="0"/>
                <a:ea typeface="+mn-ea"/>
                <a:cs typeface="+mn-cs"/>
              </a:rPr>
              <a:t>Redução de custos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5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ptos" panose="020B0004020202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Aptos" panose="020B0004020202020204" pitchFamily="34" charset="0"/>
                <a:ea typeface="+mn-ea"/>
                <a:cs typeface="+mn-cs"/>
              </a:rPr>
              <a:t>Tempo e dinheiro.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>
                <a:solidFill>
                  <a:srgbClr val="000000"/>
                </a:solidFill>
                <a:latin typeface="Aptos" panose="020B0004020202020204" pitchFamily="34" charset="0"/>
              </a:rPr>
              <a:t>Deixamos o esforço de execução da transformação para o Athena. E reduzimos perdas de eficiência com escolha errônea de </a:t>
            </a:r>
            <a:r>
              <a:rPr lang="pt-BR" i="1" dirty="0" err="1">
                <a:solidFill>
                  <a:srgbClr val="000000"/>
                </a:solidFill>
                <a:latin typeface="Aptos" panose="020B0004020202020204" pitchFamily="34" charset="0"/>
              </a:rPr>
              <a:t>tier</a:t>
            </a:r>
            <a:r>
              <a:rPr lang="pt-BR" dirty="0">
                <a:solidFill>
                  <a:srgbClr val="000000"/>
                </a:solidFill>
                <a:latin typeface="Aptos" panose="020B0004020202020204" pitchFamily="34" charset="0"/>
              </a:rPr>
              <a:t> de processamento.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ptos" panose="020B0004020202020204" pitchFamily="34" charset="0"/>
              <a:ea typeface="+mn-ea"/>
              <a:cs typeface="+mn-cs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75855E2-7AA9-5FED-C95D-47700C4D50C3}"/>
              </a:ext>
            </a:extLst>
          </p:cNvPr>
          <p:cNvSpPr/>
          <p:nvPr/>
        </p:nvSpPr>
        <p:spPr>
          <a:xfrm>
            <a:off x="562994" y="4224909"/>
            <a:ext cx="11066009" cy="80429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0" lang="pt-BR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ptos" panose="020B0004020202020204" pitchFamily="34" charset="0"/>
                <a:ea typeface="+mn-ea"/>
                <a:cs typeface="+mn-cs"/>
              </a:rPr>
              <a:t>Objetivos impactados</a:t>
            </a:r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9896516-8781-C19D-39E8-2E09AA3CF997}"/>
              </a:ext>
            </a:extLst>
          </p:cNvPr>
          <p:cNvSpPr txBox="1"/>
          <p:nvPr/>
        </p:nvSpPr>
        <p:spPr>
          <a:xfrm>
            <a:off x="562996" y="5029200"/>
            <a:ext cx="11066007" cy="113877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000" b="1" dirty="0">
              <a:solidFill>
                <a:srgbClr val="000000"/>
              </a:solidFill>
              <a:latin typeface="Aptos" panose="020B00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ptos" panose="020B0004020202020204" pitchFamily="34" charset="0"/>
                <a:ea typeface="+mn-ea"/>
                <a:cs typeface="+mn-cs"/>
              </a:rPr>
              <a:t>OKR 1: </a:t>
            </a:r>
            <a:r>
              <a:rPr kumimoji="0" lang="pt-BR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ptos" panose="020B0004020202020204" pitchFamily="34" charset="0"/>
                <a:ea typeface="+mn-ea"/>
                <a:cs typeface="+mn-cs"/>
              </a:rPr>
              <a:t>Bla</a:t>
            </a: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kumimoji="0" lang="pt-BR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ptos" panose="020B0004020202020204" pitchFamily="34" charset="0"/>
                <a:ea typeface="+mn-ea"/>
                <a:cs typeface="+mn-cs"/>
              </a:rPr>
              <a:t>bla</a:t>
            </a: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kumimoji="0" lang="pt-BR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ptos" panose="020B0004020202020204" pitchFamily="34" charset="0"/>
                <a:ea typeface="+mn-ea"/>
                <a:cs typeface="+mn-cs"/>
              </a:rPr>
              <a:t>bla</a:t>
            </a:r>
            <a:b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ptos" panose="020B0004020202020204" pitchFamily="34" charset="0"/>
                <a:ea typeface="+mn-ea"/>
                <a:cs typeface="+mn-cs"/>
              </a:rPr>
            </a:b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ptos" panose="020B0004020202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ptos" panose="020B0004020202020204" pitchFamily="34" charset="0"/>
                <a:ea typeface="+mn-ea"/>
                <a:cs typeface="+mn-cs"/>
              </a:rPr>
              <a:t>OKR 2: </a:t>
            </a:r>
            <a:r>
              <a:rPr kumimoji="0" lang="pt-BR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ptos" panose="020B0004020202020204" pitchFamily="34" charset="0"/>
                <a:ea typeface="+mn-ea"/>
                <a:cs typeface="+mn-cs"/>
              </a:rPr>
              <a:t>Bla</a:t>
            </a:r>
            <a:r>
              <a:rPr lang="pt-BR" sz="2000" b="1" dirty="0">
                <a:solidFill>
                  <a:srgbClr val="000000"/>
                </a:solidFill>
                <a:latin typeface="Aptos" panose="020B0004020202020204" pitchFamily="34" charset="0"/>
              </a:rPr>
              <a:t> </a:t>
            </a:r>
            <a:r>
              <a:rPr lang="pt-BR" sz="2000" b="1" dirty="0" err="1">
                <a:solidFill>
                  <a:srgbClr val="000000"/>
                </a:solidFill>
                <a:latin typeface="Aptos" panose="020B0004020202020204" pitchFamily="34" charset="0"/>
              </a:rPr>
              <a:t>bla</a:t>
            </a:r>
            <a:r>
              <a:rPr lang="pt-BR" sz="2000" b="1" dirty="0">
                <a:solidFill>
                  <a:srgbClr val="000000"/>
                </a:solidFill>
                <a:latin typeface="Aptos" panose="020B0004020202020204" pitchFamily="34" charset="0"/>
              </a:rPr>
              <a:t> </a:t>
            </a:r>
            <a:r>
              <a:rPr lang="pt-BR" sz="2000" b="1" dirty="0" err="1">
                <a:solidFill>
                  <a:srgbClr val="000000"/>
                </a:solidFill>
                <a:latin typeface="Aptos" panose="020B0004020202020204" pitchFamily="34" charset="0"/>
              </a:rPr>
              <a:t>bla</a:t>
            </a: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ptos" panose="020B00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917130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424</Words>
  <Application>Microsoft Office PowerPoint</Application>
  <PresentationFormat>Widescreen</PresentationFormat>
  <Paragraphs>71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Victor Pasqualotti Baptista</dc:creator>
  <cp:lastModifiedBy>Victor Pasqualotti Baptista</cp:lastModifiedBy>
  <cp:revision>1</cp:revision>
  <dcterms:created xsi:type="dcterms:W3CDTF">2025-05-18T20:35:17Z</dcterms:created>
  <dcterms:modified xsi:type="dcterms:W3CDTF">2025-05-18T21:58:39Z</dcterms:modified>
</cp:coreProperties>
</file>