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Pattern Classification Chapter 2(Part 3)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85C00B-400C-4055-B637-88A5DAD920F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2016/11/28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简单总结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最小错误贝叶斯分类为概率论知识的直接应用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9215" y="4624754"/>
            <a:ext cx="10972800" cy="1371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i="1" dirty="0" smtClean="0"/>
              <a:t>鉴别</a:t>
            </a:r>
            <a:r>
              <a:rPr lang="zh-CN" altLang="en-US" i="1" dirty="0" smtClean="0"/>
              <a:t>函数</a:t>
            </a:r>
            <a:endParaRPr lang="en-US" altLang="zh-CN" i="1" dirty="0" smtClean="0"/>
          </a:p>
          <a:p>
            <a:endParaRPr lang="en-US" altLang="zh-CN" i="1" dirty="0" smtClean="0"/>
          </a:p>
          <a:p>
            <a:endParaRPr lang="en-US" altLang="zh-CN" i="1" dirty="0" smtClean="0"/>
          </a:p>
          <a:p>
            <a:endParaRPr lang="en-US" altLang="zh-CN" i="1" dirty="0" smtClean="0"/>
          </a:p>
          <a:p>
            <a:r>
              <a:rPr lang="zh-CN" altLang="en-US" i="1" dirty="0" smtClean="0"/>
              <a:t>在特殊情况下还可简化。第一种简化如下：</a:t>
            </a:r>
            <a:endParaRPr lang="en-US" altLang="zh-CN" i="1" dirty="0" smtClean="0"/>
          </a:p>
          <a:p>
            <a:endParaRPr lang="en-US" altLang="zh-CN" i="1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12290" name="Object 2" descr="ppt/media/image2.wmf"/>
          <p:cNvGraphicFramePr>
            <a:graphicFrameLocks/>
          </p:cNvGraphicFramePr>
          <p:nvPr/>
        </p:nvGraphicFramePr>
        <p:xfrm>
          <a:off x="908538" y="2476623"/>
          <a:ext cx="10109200" cy="904875"/>
        </p:xfrm>
        <a:graphic>
          <a:graphicData uri="http://schemas.openxmlformats.org/presentationml/2006/ole">
            <p:oleObj spid="_x0000_s12290" r:id="rId3" imgW="3936960" imgH="469800" progId="Equation.3">
              <p:embed/>
            </p:oleObj>
          </a:graphicData>
        </a:graphic>
      </p:graphicFrame>
      <p:sp>
        <p:nvSpPr>
          <p:cNvPr id="6" name="Rectangle 2"/>
          <p:cNvSpPr txBox="1">
            <a:spLocks/>
          </p:cNvSpPr>
          <p:nvPr/>
        </p:nvSpPr>
        <p:spPr>
          <a:xfrm>
            <a:off x="926124" y="4641606"/>
            <a:ext cx="10835217" cy="1095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818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Case 1: </a:t>
            </a:r>
            <a:r>
              <a:rPr kumimoji="0" lang="en-US" altLang="zh-CN" sz="4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818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</a:t>
            </a:r>
            <a:r>
              <a:rPr kumimoji="0" lang="en-US" altLang="zh-CN" sz="4400" b="0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1818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i</a:t>
            </a:r>
            <a:r>
              <a:rPr kumimoji="0" lang="en-US" altLang="zh-CN" sz="4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818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 = </a:t>
            </a:r>
            <a:r>
              <a:rPr kumimoji="0" lang="en-US" altLang="zh-CN" sz="44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1818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2</a:t>
            </a:r>
            <a:r>
              <a:rPr kumimoji="0" lang="en-US" altLang="zh-CN" sz="4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818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.</a:t>
            </a:r>
            <a:r>
              <a:rPr kumimoji="0" lang="en-US" altLang="zh-CN" sz="4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1818FF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  <a:sym typeface="Symbol" panose="05050102010706020507" pitchFamily="18" charset="2"/>
              </a:rPr>
              <a:t>I</a:t>
            </a:r>
            <a:r>
              <a:rPr kumimoji="0" lang="en-US" altLang="zh-CN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kumimoji="0" lang="en-US" altLang="zh-CN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r>
              <a:rPr kumimoji="0" lang="en-US" altLang="zh-CN" sz="4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 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(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+mj-cs"/>
                <a:sym typeface="Symbol" panose="05050102010706020507" pitchFamily="18" charset="2"/>
              </a:rPr>
              <a:t>I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stands for the identity matrix)</a:t>
            </a:r>
            <a:r>
              <a:rPr kumimoji="0" lang="en-US" altLang="zh-CN" sz="3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 </a:t>
            </a:r>
            <a:br>
              <a:rPr kumimoji="0" lang="en-US" altLang="zh-CN" sz="36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</a:br>
            <a:endParaRPr kumimoji="0" lang="zh-CN" altLang="en-US" sz="3600" b="0" i="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  <a:sym typeface="Symbol" panose="05050102010706020507" pitchFamily="18" charset="2"/>
            </a:endParaRPr>
          </a:p>
        </p:txBody>
      </p:sp>
      <p:graphicFrame>
        <p:nvGraphicFramePr>
          <p:cNvPr id="7" name="Object 11"/>
          <p:cNvGraphicFramePr>
            <a:graphicFrameLocks/>
          </p:cNvGraphicFramePr>
          <p:nvPr/>
        </p:nvGraphicFramePr>
        <p:xfrm>
          <a:off x="928892" y="5525966"/>
          <a:ext cx="7914216" cy="1093788"/>
        </p:xfrm>
        <a:graphic>
          <a:graphicData uri="http://schemas.openxmlformats.org/presentationml/2006/ole">
            <p:oleObj spid="_x0000_s12291" r:id="rId4" imgW="18540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599" y="1981200"/>
            <a:ext cx="10451123" cy="38862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Case 2</a:t>
            </a:r>
            <a:r>
              <a:rPr lang="zh-CN" altLang="en-US" dirty="0" smtClean="0">
                <a:solidFill>
                  <a:schemeClr val="accent5">
                    <a:lumMod val="50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</a:t>
            </a:r>
            <a:r>
              <a:rPr lang="en-US" altLang="zh-CN" baseline="-25000" dirty="0" err="1" smtClean="0">
                <a:sym typeface="Symbol" panose="05050102010706020507" pitchFamily="18" charset="2"/>
              </a:rPr>
              <a:t>i</a:t>
            </a:r>
            <a:r>
              <a:rPr lang="en-US" altLang="zh-CN" dirty="0" smtClean="0">
                <a:sym typeface="Symbol" panose="05050102010706020507" pitchFamily="18" charset="2"/>
              </a:rPr>
              <a:t> =  (covariance of all classes are identical but arbitrary!)</a:t>
            </a:r>
          </a:p>
          <a:p>
            <a:endParaRPr lang="zh-CN" altLang="en-US" dirty="0"/>
          </a:p>
        </p:txBody>
      </p:sp>
      <p:graphicFrame>
        <p:nvGraphicFramePr>
          <p:cNvPr id="13314" name="Object 2" descr="ppt/media/image27.wmf"/>
          <p:cNvGraphicFramePr>
            <a:graphicFrameLocks/>
          </p:cNvGraphicFramePr>
          <p:nvPr/>
        </p:nvGraphicFramePr>
        <p:xfrm>
          <a:off x="936136" y="3182816"/>
          <a:ext cx="6748341" cy="746003"/>
        </p:xfrm>
        <a:graphic>
          <a:graphicData uri="http://schemas.openxmlformats.org/presentationml/2006/ole">
            <p:oleObj spid="_x0000_s13314" r:id="rId3" imgW="257796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035050" y="474785"/>
          <a:ext cx="9383894" cy="5684715"/>
        </p:xfrm>
        <a:graphic>
          <a:graphicData uri="http://schemas.openxmlformats.org/presentationml/2006/ole">
            <p:oleObj spid="_x0000_s1026" name="Document" r:id="rId3" imgW="10548321" imgH="638956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1300</a:t>
            </a:r>
            <a:r>
              <a:rPr lang="zh-CN" altLang="en-US" sz="3600" dirty="0" smtClean="0"/>
              <a:t>个学生中男生与女生的人数分别为</a:t>
            </a:r>
            <a:r>
              <a:rPr lang="en-US" altLang="zh-CN" sz="3600" dirty="0" smtClean="0"/>
              <a:t>1000</a:t>
            </a:r>
            <a:r>
              <a:rPr lang="zh-CN" altLang="en-US" sz="3600" dirty="0" smtClean="0"/>
              <a:t>与</a:t>
            </a:r>
            <a:r>
              <a:rPr lang="en-US" altLang="zh-CN" sz="3600" dirty="0" smtClean="0"/>
              <a:t>300</a:t>
            </a:r>
            <a:r>
              <a:rPr lang="zh-CN" altLang="en-US" sz="3600" dirty="0" smtClean="0"/>
              <a:t>。其中身高为</a:t>
            </a:r>
            <a:r>
              <a:rPr lang="en-US" altLang="zh-CN" sz="3600" dirty="0" smtClean="0"/>
              <a:t>175cm</a:t>
            </a:r>
            <a:r>
              <a:rPr lang="zh-CN" altLang="en-US" sz="3600" dirty="0" smtClean="0"/>
              <a:t>的男生有</a:t>
            </a:r>
            <a:r>
              <a:rPr lang="en-US" altLang="zh-CN" sz="3600" dirty="0" smtClean="0"/>
              <a:t>200</a:t>
            </a:r>
            <a:r>
              <a:rPr lang="zh-CN" altLang="en-US" sz="3600" dirty="0" smtClean="0"/>
              <a:t>个，</a:t>
            </a:r>
            <a:r>
              <a:rPr lang="zh-CN" altLang="en-US" sz="3600" dirty="0" smtClean="0"/>
              <a:t>身高为</a:t>
            </a:r>
            <a:r>
              <a:rPr lang="en-US" altLang="zh-CN" sz="3600" dirty="0" smtClean="0"/>
              <a:t>175cm</a:t>
            </a:r>
            <a:r>
              <a:rPr lang="zh-CN" altLang="en-US" sz="3600" dirty="0" smtClean="0"/>
              <a:t>的女生有</a:t>
            </a:r>
            <a:r>
              <a:rPr lang="en-US" altLang="zh-CN" sz="3600" dirty="0" smtClean="0"/>
              <a:t>15</a:t>
            </a:r>
            <a:r>
              <a:rPr lang="zh-CN" altLang="en-US" sz="3600" dirty="0" smtClean="0"/>
              <a:t>个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73285" y="1890276"/>
          <a:ext cx="1314938" cy="816168"/>
        </p:xfrm>
        <a:graphic>
          <a:graphicData uri="http://schemas.openxmlformats.org/presentationml/2006/ole">
            <p:oleObj spid="_x0000_s4099" name="Equation" r:id="rId3" imgW="736560" imgH="457200" progId="Equation.3">
              <p:embed/>
            </p:oleObj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1078523" y="2698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: </a:t>
            </a:r>
            <a:r>
              <a:rPr kumimoji="0" lang="zh-CN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身高为</a:t>
            </a:r>
            <a:r>
              <a:rPr kumimoji="0" lang="en-US" altLang="zh-CN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175cm</a:t>
            </a:r>
            <a:r>
              <a:rPr kumimoji="0" lang="zh-CN" alt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的事件</a:t>
            </a:r>
            <a:endParaRPr kumimoji="0" lang="en-US" altLang="zh-CN" sz="2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267081" y="2675789"/>
          <a:ext cx="5415574" cy="3835420"/>
        </p:xfrm>
        <a:graphic>
          <a:graphicData uri="http://schemas.openxmlformats.org/presentationml/2006/ole">
            <p:oleObj spid="_x0000_s4100" name="Equation" r:id="rId4" imgW="2044440" imgH="1447560" progId="Equation.3">
              <p:embed/>
            </p:oleObj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1131743" y="2889965"/>
          <a:ext cx="213480" cy="380774"/>
        </p:xfrm>
        <a:graphic>
          <a:graphicData uri="http://schemas.openxmlformats.org/presentationml/2006/ole">
            <p:oleObj spid="_x0000_s4101" name="Equation" r:id="rId5" imgW="12672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011238" y="1420813"/>
          <a:ext cx="8351837" cy="4748212"/>
        </p:xfrm>
        <a:graphic>
          <a:graphicData uri="http://schemas.openxmlformats.org/presentationml/2006/ole">
            <p:oleObj spid="_x0000_s5122" name="Document" r:id="rId3" imgW="10517630" imgH="5979836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09538" y="150813"/>
          <a:ext cx="10509250" cy="6877050"/>
        </p:xfrm>
        <a:graphic>
          <a:graphicData uri="http://schemas.openxmlformats.org/presentationml/2006/ole">
            <p:oleObj spid="_x0000_s6146" name="Document" r:id="rId3" imgW="11831206" imgH="774200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</p:nvPr>
        </p:nvGraphicFramePr>
        <p:xfrm>
          <a:off x="1335088" y="766763"/>
          <a:ext cx="8804275" cy="5280025"/>
        </p:xfrm>
        <a:graphic>
          <a:graphicData uri="http://schemas.openxmlformats.org/presentationml/2006/ole">
            <p:oleObj spid="_x0000_s7171" name="Document" r:id="rId3" imgW="11399004" imgH="6836415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页脚占位符 4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b"/>
          <a:lstStyle/>
          <a:p>
            <a:pPr indent="0"/>
            <a:r>
              <a:rPr lang="zh-CN" altLang="en-US" dirty="0"/>
              <a:t>Pattern Classification Chapter 2(Part 3)</a:t>
            </a:r>
            <a:endParaRPr lang="en-US" altLang="zh-CN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b"/>
          <a:lstStyle/>
          <a:p>
            <a:pPr indent="0"/>
            <a:fld id="{9A0DB2DC-4C9A-4742-B13C-FB6460FD3503}" type="slidenum">
              <a:rPr lang="zh-CN" altLang="en-US" dirty="0">
                <a:latin typeface="Arial Black" panose="020B0A04020102020204" pitchFamily="34" charset="0"/>
              </a:rPr>
              <a:pPr indent="0"/>
              <a:t>8</a:t>
            </a:fld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6147" name="Rectangle 5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/>
          <a:lstStyle/>
          <a:p>
            <a:r>
              <a:rPr lang="zh-CN" altLang="en-US" sz="4000" dirty="0" smtClean="0"/>
              <a:t>                      关于概率密度函数的假设</a:t>
            </a:r>
            <a:endParaRPr lang="en-US" altLang="zh-CN" sz="4000" dirty="0"/>
          </a:p>
        </p:txBody>
      </p:sp>
      <p:sp>
        <p:nvSpPr>
          <p:cNvPr id="6148" name="Rectangle 6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10670117" cy="3886200"/>
          </a:xfrm>
        </p:spPr>
        <p:txBody>
          <a:bodyPr wrap="square" lIns="91440" tIns="45720" rIns="91440" bIns="45720" anchor="t"/>
          <a:lstStyle/>
          <a:p>
            <a:r>
              <a:rPr lang="zh-CN" altLang="en-US" sz="2800" kern="1200" dirty="0" smtClean="0"/>
              <a:t>由于难以估计每一个类别的概率密度函数，所以</a:t>
            </a:r>
            <a:r>
              <a:rPr lang="zh-CN" altLang="en-US" dirty="0" smtClean="0"/>
              <a:t>可假设每一个类别的</a:t>
            </a:r>
            <a:r>
              <a:rPr lang="zh-CN" altLang="en-US" dirty="0" smtClean="0"/>
              <a:t>概率密度函数均服从正态分布：</a:t>
            </a:r>
            <a:endParaRPr lang="zh-CN" altLang="en-US" sz="2800" kern="1200" dirty="0"/>
          </a:p>
        </p:txBody>
      </p:sp>
      <p:graphicFrame>
        <p:nvGraphicFramePr>
          <p:cNvPr id="6149" name="Object 4"/>
          <p:cNvGraphicFramePr>
            <a:graphicFrameLocks/>
          </p:cNvGraphicFramePr>
          <p:nvPr/>
        </p:nvGraphicFramePr>
        <p:xfrm>
          <a:off x="953054" y="5088330"/>
          <a:ext cx="10109200" cy="904875"/>
        </p:xfrm>
        <a:graphic>
          <a:graphicData uri="http://schemas.openxmlformats.org/presentationml/2006/ole">
            <p:oleObj spid="_x0000_s8194" r:id="rId3" imgW="3936960" imgH="469800" progId="Equation.3">
              <p:embed/>
            </p:oleObj>
          </a:graphicData>
        </a:graphic>
      </p:graphicFrame>
      <p:graphicFrame>
        <p:nvGraphicFramePr>
          <p:cNvPr id="6150" name="Object 8"/>
          <p:cNvGraphicFramePr>
            <a:graphicFrameLocks/>
          </p:cNvGraphicFramePr>
          <p:nvPr>
            <p:ph sz="half" idx="2"/>
          </p:nvPr>
        </p:nvGraphicFramePr>
        <p:xfrm>
          <a:off x="1012581" y="2971313"/>
          <a:ext cx="7020983" cy="758825"/>
        </p:xfrm>
        <a:graphic>
          <a:graphicData uri="http://schemas.openxmlformats.org/presentationml/2006/ole">
            <p:oleObj spid="_x0000_s8195" r:id="rId4" imgW="3263900" imgH="469900" progId="Equation.3">
              <p:embed/>
            </p:oleObj>
          </a:graphicData>
        </a:graphic>
      </p:graphicFrame>
      <p:sp>
        <p:nvSpPr>
          <p:cNvPr id="9" name="矩形 8"/>
          <p:cNvSpPr/>
          <p:nvPr/>
        </p:nvSpPr>
        <p:spPr>
          <a:xfrm>
            <a:off x="997405" y="4220280"/>
            <a:ext cx="453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 smtClean="0"/>
              <a:t>采用鉴别函数</a:t>
            </a:r>
            <a:r>
              <a:rPr lang="en-US" altLang="zh-CN" i="1" dirty="0" err="1" smtClean="0">
                <a:solidFill>
                  <a:srgbClr val="FF0000"/>
                </a:solidFill>
              </a:rPr>
              <a:t>g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(x</a:t>
            </a:r>
            <a:r>
              <a:rPr lang="en-US" altLang="zh-CN" i="1" dirty="0" smtClean="0">
                <a:solidFill>
                  <a:srgbClr val="FF0000"/>
                </a:solidFill>
              </a:rPr>
              <a:t>) =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ln</a:t>
            </a:r>
            <a:r>
              <a:rPr lang="en-US" altLang="zh-CN" i="1" dirty="0" smtClean="0">
                <a:solidFill>
                  <a:srgbClr val="FF0000"/>
                </a:solidFill>
              </a:rPr>
              <a:t> p(x | 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) +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ln</a:t>
            </a:r>
            <a:r>
              <a:rPr lang="en-US" altLang="zh-CN" i="1" dirty="0" smtClean="0">
                <a:solidFill>
                  <a:srgbClr val="FF0000"/>
                </a:solidFill>
              </a:rPr>
              <a:t> P(</a:t>
            </a:r>
            <a:r>
              <a:rPr lang="en-US" altLang="zh-CN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)</a:t>
            </a:r>
            <a:r>
              <a:rPr lang="zh-CN" altLang="en-US" i="1" dirty="0" smtClean="0"/>
              <a:t>，则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7313" y="7620"/>
            <a:ext cx="10972800" cy="1371600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Tips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3552"/>
            <a:ext cx="10612120" cy="4291965"/>
          </a:xfrm>
        </p:spPr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       </a:t>
            </a:r>
          </a:p>
          <a:p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dirty="0" smtClean="0">
                <a:latin typeface="Times New Roman" panose="02020603050405020304" pitchFamily="18" charset="0"/>
              </a:rPr>
              <a:t>为指数（常量）</a:t>
            </a:r>
            <a:endParaRPr lang="en-US" altLang="zh-CN" sz="2000" dirty="0">
              <a:solidFill>
                <a:srgbClr val="FF3300"/>
              </a:solidFill>
              <a:uFillTx/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86400" y="3321050"/>
          <a:ext cx="1219200" cy="215900"/>
        </p:xfrm>
        <a:graphic>
          <a:graphicData uri="http://schemas.openxmlformats.org/presentationml/2006/ole">
            <p:oleObj spid="_x0000_s9220" r:id="rId3" imgW="914400" imgH="215640" progId="Equation.3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/>
          </p:cNvGraphicFramePr>
          <p:nvPr/>
        </p:nvGraphicFramePr>
        <p:xfrm>
          <a:off x="1010138" y="1667119"/>
          <a:ext cx="2722563" cy="441325"/>
        </p:xfrm>
        <a:graphic>
          <a:graphicData uri="http://schemas.openxmlformats.org/presentationml/2006/ole">
            <p:oleObj spid="_x0000_s9221" name="Equation" r:id="rId4" imgW="952200" imgH="279360" progId="Equation.3">
              <p:embed/>
            </p:oleObj>
          </a:graphicData>
        </a:graphic>
      </p:graphicFrame>
      <p:graphicFrame>
        <p:nvGraphicFramePr>
          <p:cNvPr id="9222" name="Object 6" descr="ppt/media/image8.wmf"/>
          <p:cNvGraphicFramePr>
            <a:graphicFrameLocks/>
          </p:cNvGraphicFramePr>
          <p:nvPr/>
        </p:nvGraphicFramePr>
        <p:xfrm>
          <a:off x="923925" y="2430463"/>
          <a:ext cx="3013075" cy="1404937"/>
        </p:xfrm>
        <a:graphic>
          <a:graphicData uri="http://schemas.openxmlformats.org/presentationml/2006/ole">
            <p:oleObj spid="_x0000_s9222" name="Equation" r:id="rId5" imgW="1054080" imgH="888840" progId="Equation.3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861279" y="4462799"/>
          <a:ext cx="598244" cy="448683"/>
        </p:xfrm>
        <a:graphic>
          <a:graphicData uri="http://schemas.openxmlformats.org/presentationml/2006/ole">
            <p:oleObj spid="_x0000_s9223" name="Equation" r:id="rId6" imgW="25380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165</Words>
  <Application>WPS 演示</Application>
  <PresentationFormat>自定义</PresentationFormat>
  <Paragraphs>25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Office 主题</vt:lpstr>
      <vt:lpstr>Microsoft Office Word 97 - 2003 文档</vt:lpstr>
      <vt:lpstr>Microsoft Equation 3.0</vt:lpstr>
      <vt:lpstr>简单总结</vt:lpstr>
      <vt:lpstr>幻灯片 2</vt:lpstr>
      <vt:lpstr>1300个学生中男生与女生的人数分别为1000与300。其中身高为175cm的男生有200个，身高为175cm的女生有15个</vt:lpstr>
      <vt:lpstr>幻灯片 4</vt:lpstr>
      <vt:lpstr>幻灯片 5</vt:lpstr>
      <vt:lpstr>幻灯片 6</vt:lpstr>
      <vt:lpstr>幻灯片 7</vt:lpstr>
      <vt:lpstr>                      关于概率密度函数的假设</vt:lpstr>
      <vt:lpstr>Tips：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USER-</cp:lastModifiedBy>
  <cp:revision>26</cp:revision>
  <dcterms:created xsi:type="dcterms:W3CDTF">2016-11-28T01:05:54Z</dcterms:created>
  <dcterms:modified xsi:type="dcterms:W3CDTF">2016-11-28T02:38:20Z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