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45"/>
  </p:notesMasterIdLst>
  <p:sldIdLst>
    <p:sldId id="278" r:id="rId2"/>
    <p:sldId id="258" r:id="rId3"/>
    <p:sldId id="259" r:id="rId4"/>
    <p:sldId id="305" r:id="rId5"/>
    <p:sldId id="315" r:id="rId6"/>
    <p:sldId id="279" r:id="rId7"/>
    <p:sldId id="316" r:id="rId8"/>
    <p:sldId id="353" r:id="rId9"/>
    <p:sldId id="396" r:id="rId10"/>
    <p:sldId id="397" r:id="rId11"/>
    <p:sldId id="304" r:id="rId12"/>
    <p:sldId id="306" r:id="rId13"/>
    <p:sldId id="303" r:id="rId14"/>
    <p:sldId id="307" r:id="rId15"/>
    <p:sldId id="318" r:id="rId16"/>
    <p:sldId id="312" r:id="rId17"/>
    <p:sldId id="323" r:id="rId18"/>
    <p:sldId id="282" r:id="rId19"/>
    <p:sldId id="283" r:id="rId20"/>
    <p:sldId id="398" r:id="rId21"/>
    <p:sldId id="287" r:id="rId22"/>
    <p:sldId id="288" r:id="rId23"/>
    <p:sldId id="290" r:id="rId24"/>
    <p:sldId id="309" r:id="rId25"/>
    <p:sldId id="262" r:id="rId26"/>
    <p:sldId id="310" r:id="rId27"/>
    <p:sldId id="263" r:id="rId28"/>
    <p:sldId id="311" r:id="rId29"/>
    <p:sldId id="324" r:id="rId30"/>
    <p:sldId id="264" r:id="rId31"/>
    <p:sldId id="313" r:id="rId32"/>
    <p:sldId id="265" r:id="rId33"/>
    <p:sldId id="266" r:id="rId34"/>
    <p:sldId id="267" r:id="rId35"/>
    <p:sldId id="268" r:id="rId36"/>
    <p:sldId id="289" r:id="rId37"/>
    <p:sldId id="269" r:id="rId38"/>
    <p:sldId id="270" r:id="rId39"/>
    <p:sldId id="321" r:id="rId40"/>
    <p:sldId id="320" r:id="rId41"/>
    <p:sldId id="280" r:id="rId42"/>
    <p:sldId id="319" r:id="rId43"/>
    <p:sldId id="322" r:id="rId4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070"/>
    <a:srgbClr val="0066FF"/>
    <a:srgbClr val="800000"/>
    <a:srgbClr val="FF0000"/>
    <a:srgbClr val="CC3300"/>
    <a:srgbClr val="FF3300"/>
    <a:srgbClr val="FFFF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74" y="84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r>
              <a:rPr lang="zh-CN" altLang="en-US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hbvhmbm</a:t>
            </a:r>
            <a:endParaRPr lang="zh-CN" altLang="en-US" sz="1200" strike="noStrike" noProof="1">
              <a:latin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zh-CN" altLang="en-US" sz="1200" strike="noStrike" noProof="1">
              <a:latin typeface="Times New Roman" panose="02020603050405020304" pitchFamily="18" charset="0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en-US" altLang="zh-CN" dirty="0"/>
              <a:t>Click to edit Master text styles</a:t>
            </a:r>
          </a:p>
          <a:p>
            <a:pPr lvl="1" indent="0"/>
            <a:r>
              <a:rPr lang="en-US" altLang="zh-CN" dirty="0"/>
              <a:t>Second level</a:t>
            </a:r>
          </a:p>
          <a:p>
            <a:pPr lvl="2" indent="0"/>
            <a:r>
              <a:rPr lang="en-US" altLang="zh-CN" dirty="0"/>
              <a:t>Third level</a:t>
            </a:r>
          </a:p>
          <a:p>
            <a:pPr lvl="3" indent="0"/>
            <a:r>
              <a:rPr lang="en-US" altLang="zh-CN" dirty="0"/>
              <a:t>Fourth level</a:t>
            </a:r>
          </a:p>
          <a:p>
            <a:pPr lvl="4" indent="0"/>
            <a:r>
              <a:rPr lang="en-US" altLang="zh-CN" dirty="0"/>
              <a:t>Fifth level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zh-CN" altLang="en-US" sz="1200" strike="noStrike" noProof="1">
              <a:latin typeface="Times New Roman" panose="02020603050405020304" pitchFamily="18" charset="0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1200" strike="noStrike" noProof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272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-2003_____1.ppt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6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0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Rectangle 1028"/>
          <p:cNvSpPr>
            <a:spLocks noGrp="1"/>
          </p:cNvSpPr>
          <p:nvPr>
            <p:ph type="ctrTitle"/>
          </p:nvPr>
        </p:nvSpPr>
        <p:spPr>
          <a:xfrm>
            <a:off x="395288" y="0"/>
            <a:ext cx="7772400" cy="2663825"/>
          </a:xfrm>
        </p:spPr>
        <p:txBody>
          <a:bodyPr wrap="square" anchor="ctr"/>
          <a:lstStyle>
            <a:lvl1pPr lvl="0">
              <a:defRPr/>
            </a:lvl1pPr>
          </a:lstStyle>
          <a:p>
            <a:pPr lvl="0" indent="0"/>
            <a:r>
              <a:rPr lang="en-US" altLang="zh-CN"/>
              <a:t>Chapter 2 (Part 1): </a:t>
            </a:r>
            <a:br>
              <a:rPr lang="en-US" altLang="zh-CN"/>
            </a:br>
            <a:r>
              <a:rPr lang="en-US" altLang="zh-CN"/>
              <a:t>Bayesian Decision Theory</a:t>
            </a:r>
            <a:br>
              <a:rPr lang="en-US" altLang="zh-CN"/>
            </a:br>
            <a:r>
              <a:rPr lang="en-US" altLang="zh-CN"/>
              <a:t>(Sections 2.1-2.2)  </a:t>
            </a:r>
          </a:p>
        </p:txBody>
      </p:sp>
      <p:sp>
        <p:nvSpPr>
          <p:cNvPr id="3077" name="Rectangle 1029"/>
          <p:cNvSpPr>
            <a:spLocks noGrp="1"/>
          </p:cNvSpPr>
          <p:nvPr>
            <p:ph type="subTitle"/>
          </p:nvPr>
        </p:nvSpPr>
        <p:spPr>
          <a:xfrm>
            <a:off x="681038" y="3516313"/>
            <a:ext cx="7929562" cy="2606675"/>
          </a:xfrm>
        </p:spPr>
        <p:txBody>
          <a:bodyPr wrap="square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l"/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br>
              <a:rPr lang="en-US" altLang="zh-CN" dirty="0"/>
            </a:br>
            <a:endParaRPr lang="en-US" altLang="zh-CN" dirty="0"/>
          </a:p>
          <a:p>
            <a:pPr marL="0" lvl="0" indent="0" algn="l"/>
            <a:r>
              <a:rPr lang="en-US" altLang="zh-CN" dirty="0"/>
              <a:t> Bayesian Decision Theory–Continuous Features</a:t>
            </a:r>
          </a:p>
        </p:txBody>
      </p:sp>
      <p:pic>
        <p:nvPicPr>
          <p:cNvPr id="2" name="图片 3077" descr="Bay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88" y="1917700"/>
            <a:ext cx="2159000" cy="25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 build="p" advAuto="100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0485" y="3305175"/>
            <a:ext cx="3214370" cy="181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2800">
                <a:solidFill>
                  <a:srgbClr val="00B050"/>
                </a:solidFill>
                <a:latin typeface="Arial Unicode MS" panose="020B0604020202020204" charset="-122"/>
                <a:ea typeface="+mn-ea"/>
                <a:sym typeface="+mn-ea"/>
              </a:rPr>
              <a:t> </a:t>
            </a:r>
            <a:r>
              <a:rPr lang="en-US" altLang="zh-CN" sz="2800" i="1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charset="-122"/>
                <a:ea typeface="+mn-ea"/>
                <a:sym typeface="+mn-ea"/>
              </a:rPr>
              <a:t>p(+ |</a:t>
            </a:r>
            <a:r>
              <a:rPr lang="en-US" altLang="zh-CN" sz="2800" i="1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charset="-122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sz="2800" i="1" baseline="-2500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charset="-122"/>
                <a:ea typeface="+mn-ea"/>
                <a:sym typeface="+mn-ea"/>
              </a:rPr>
              <a:t>1</a:t>
            </a:r>
            <a:r>
              <a:rPr lang="en-US" altLang="zh-CN" sz="2800" i="1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charset="-122"/>
                <a:ea typeface="+mn-ea"/>
                <a:sym typeface="+mn-ea"/>
              </a:rPr>
              <a:t>)+</a:t>
            </a:r>
            <a:r>
              <a:rPr lang="en-US" sz="2800" i="1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charset="-122"/>
                <a:ea typeface="+mn-ea"/>
                <a:sym typeface="+mn-ea"/>
              </a:rPr>
              <a:t> </a:t>
            </a:r>
            <a:r>
              <a:rPr lang="en-US" altLang="zh-CN" sz="2800" i="1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charset="-122"/>
                <a:ea typeface="+mn-ea"/>
                <a:sym typeface="+mn-ea"/>
              </a:rPr>
              <a:t>p(-|</a:t>
            </a:r>
            <a:r>
              <a:rPr lang="en-US" altLang="zh-CN" sz="2800" i="1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charset="-122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sz="2800" i="1" baseline="-25000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charset="-122"/>
                <a:ea typeface="+mn-ea"/>
                <a:sym typeface="+mn-ea"/>
              </a:rPr>
              <a:t>1</a:t>
            </a:r>
            <a:r>
              <a:rPr lang="en-US" altLang="zh-CN" sz="2800" i="1">
                <a:solidFill>
                  <a:schemeClr val="accent6">
                    <a:lumMod val="60000"/>
                    <a:lumOff val="40000"/>
                  </a:schemeClr>
                </a:solidFill>
                <a:latin typeface="Arial Unicode MS" panose="020B0604020202020204" charset="-122"/>
                <a:ea typeface="+mn-ea"/>
                <a:sym typeface="+mn-ea"/>
              </a:rPr>
              <a:t>)=1</a:t>
            </a:r>
          </a:p>
          <a:p>
            <a:pPr algn="l"/>
            <a:endParaRPr lang="en-US" altLang="zh-CN" sz="2800" i="1">
              <a:solidFill>
                <a:srgbClr val="0070C0"/>
              </a:solidFill>
              <a:latin typeface="Arial Unicode MS" panose="020B0604020202020204" charset="-122"/>
              <a:ea typeface="+mn-ea"/>
              <a:sym typeface="+mn-ea"/>
            </a:endParaRPr>
          </a:p>
          <a:p>
            <a:pPr algn="l"/>
            <a:endParaRPr lang="en-US" altLang="zh-CN" sz="2800" i="1">
              <a:solidFill>
                <a:srgbClr val="0070C0"/>
              </a:solidFill>
              <a:latin typeface="Arial Unicode MS" panose="020B0604020202020204" charset="-122"/>
              <a:ea typeface="+mn-ea"/>
              <a:sym typeface="+mn-ea"/>
            </a:endParaRPr>
          </a:p>
          <a:p>
            <a:pPr algn="l"/>
            <a:r>
              <a:rPr lang="en-US" altLang="zh-CN" sz="2800" i="1" err="1">
                <a:solidFill>
                  <a:srgbClr val="E00070"/>
                </a:solidFill>
                <a:latin typeface="Arial Unicode MS" panose="020B0604020202020204" charset="-122"/>
                <a:ea typeface="+mn-ea"/>
                <a:sym typeface="+mn-ea"/>
              </a:rPr>
              <a:t>p(+ |</a:t>
            </a:r>
            <a:r>
              <a:rPr lang="en-US" altLang="zh-CN" sz="2800" i="1">
                <a:solidFill>
                  <a:srgbClr val="E00070"/>
                </a:solidFill>
                <a:latin typeface="Arial Unicode MS" panose="020B0604020202020204" charset="-122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sz="2800" i="1" baseline="-25000">
                <a:solidFill>
                  <a:srgbClr val="E00070"/>
                </a:solidFill>
                <a:latin typeface="Arial Unicode MS" panose="020B0604020202020204" charset="-122"/>
                <a:ea typeface="+mn-ea"/>
                <a:sym typeface="+mn-ea"/>
              </a:rPr>
              <a:t>2</a:t>
            </a:r>
            <a:r>
              <a:rPr lang="en-US" altLang="zh-CN" sz="2800" i="1">
                <a:solidFill>
                  <a:srgbClr val="E00070"/>
                </a:solidFill>
                <a:latin typeface="Arial Unicode MS" panose="020B0604020202020204" charset="-122"/>
                <a:ea typeface="+mn-ea"/>
                <a:sym typeface="+mn-ea"/>
              </a:rPr>
              <a:t>)+</a:t>
            </a:r>
            <a:r>
              <a:rPr lang="en-US" sz="2800" i="1">
                <a:solidFill>
                  <a:srgbClr val="E00070"/>
                </a:solidFill>
                <a:latin typeface="Arial Unicode MS" panose="020B0604020202020204" charset="-122"/>
                <a:ea typeface="+mn-ea"/>
                <a:sym typeface="+mn-ea"/>
              </a:rPr>
              <a:t> </a:t>
            </a:r>
            <a:r>
              <a:rPr lang="en-US" altLang="zh-CN" sz="2800" i="1" err="1">
                <a:solidFill>
                  <a:srgbClr val="E00070"/>
                </a:solidFill>
                <a:latin typeface="Arial Unicode MS" panose="020B0604020202020204" charset="-122"/>
                <a:ea typeface="+mn-ea"/>
                <a:sym typeface="+mn-ea"/>
              </a:rPr>
              <a:t>p(-|</a:t>
            </a:r>
            <a:r>
              <a:rPr lang="en-US" altLang="zh-CN" sz="2800" i="1">
                <a:solidFill>
                  <a:srgbClr val="E00070"/>
                </a:solidFill>
                <a:latin typeface="Arial Unicode MS" panose="020B0604020202020204" charset="-122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sz="2800" i="1" baseline="-25000">
                <a:solidFill>
                  <a:srgbClr val="E00070"/>
                </a:solidFill>
                <a:latin typeface="Arial Unicode MS" panose="020B0604020202020204" charset="-122"/>
                <a:ea typeface="+mn-ea"/>
                <a:sym typeface="+mn-ea"/>
              </a:rPr>
              <a:t>2</a:t>
            </a:r>
            <a:r>
              <a:rPr lang="en-US" altLang="zh-CN" sz="2800" i="1">
                <a:solidFill>
                  <a:srgbClr val="E00070"/>
                </a:solidFill>
                <a:latin typeface="Arial Unicode MS" panose="020B0604020202020204" charset="-122"/>
                <a:ea typeface="+mn-ea"/>
                <a:sym typeface="+mn-ea"/>
              </a:rPr>
              <a:t>)=1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21155" y="998220"/>
            <a:ext cx="622554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sym typeface="+mn-ea"/>
              </a:rPr>
              <a:t>Two classes and each sample </a:t>
            </a:r>
          </a:p>
          <a:p>
            <a:r>
              <a:rPr lang="en-US" sz="4000">
                <a:solidFill>
                  <a:srgbClr val="800000"/>
                </a:solidFill>
                <a:uFillTx/>
                <a:latin typeface="Times New Roman" panose="02020603050405020304" pitchFamily="18" charset="0"/>
                <a:ea typeface="+mn-ea"/>
                <a:sym typeface="+mn-ea"/>
              </a:rPr>
              <a:t>has  only two status</a:t>
            </a:r>
            <a:endParaRPr lang="en-US" altLang="en-US" sz="4000">
              <a:solidFill>
                <a:srgbClr val="800000"/>
              </a:solidFill>
              <a:uFillTx/>
              <a:latin typeface="Times New Roman" panose="02020603050405020304" pitchFamily="18" charset="0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4000"/>
              <a:t>Posterior is a modification of prior</a:t>
            </a:r>
            <a:endParaRPr lang="zh-CN" altLang="en-US" sz="4000" dirty="0"/>
          </a:p>
        </p:txBody>
      </p:sp>
      <p:sp>
        <p:nvSpPr>
          <p:cNvPr id="12290" name="文本占位符 29698"/>
          <p:cNvSpPr>
            <a:spLocks noGrp="1"/>
          </p:cNvSpPr>
          <p:nvPr>
            <p:ph idx="1"/>
          </p:nvPr>
        </p:nvSpPr>
        <p:spPr>
          <a:xfrm>
            <a:off x="468313" y="1196975"/>
            <a:ext cx="8229600" cy="4525963"/>
          </a:xfrm>
        </p:spPr>
        <p:txBody>
          <a:bodyPr anchor="t"/>
          <a:lstStyle/>
          <a:p>
            <a:endParaRPr lang="zh-CN" altLang="en-US" dirty="0"/>
          </a:p>
          <a:p>
            <a:r>
              <a:rPr lang="en-US" altLang="zh-CN"/>
              <a:t>The modification is caused</a:t>
            </a:r>
          </a:p>
          <a:p>
            <a:pPr>
              <a:buNone/>
            </a:pPr>
            <a:r>
              <a:rPr lang="en-US" altLang="zh-CN"/>
              <a:t>    by the likelihood </a:t>
            </a:r>
          </a:p>
        </p:txBody>
      </p:sp>
      <p:pic>
        <p:nvPicPr>
          <p:cNvPr id="12292" name="图片 29703" descr="dongq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75" y="3068638"/>
            <a:ext cx="1517650" cy="194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图片 29704" descr="zhangziyi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3068638"/>
            <a:ext cx="1620837" cy="1873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29705" descr="dongqin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4867275"/>
            <a:ext cx="1577975" cy="199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图片 29706" descr="zhangziy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88" y="4914900"/>
            <a:ext cx="1612900" cy="194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8" name="图片 29707" descr="dongqin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4867275"/>
            <a:ext cx="1577975" cy="199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9" name="图片 29708" descr="zhangziy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988" y="4914900"/>
            <a:ext cx="1612900" cy="194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 descr="Bayesian_r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125" y="1643063"/>
            <a:ext cx="9326563" cy="3503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内容占位符 9217" descr="decision 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5288" y="2349500"/>
            <a:ext cx="4316412" cy="3455988"/>
          </a:xfrm>
        </p:spPr>
      </p:pic>
      <p:sp>
        <p:nvSpPr>
          <p:cNvPr id="14338" name="标题 921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2400"/>
              <a:t>Decision region</a:t>
            </a:r>
          </a:p>
        </p:txBody>
      </p:sp>
      <p:pic>
        <p:nvPicPr>
          <p:cNvPr id="14339" name="内容占位符 9219" descr="decision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7900" y="2349500"/>
            <a:ext cx="3816350" cy="346868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 txBox="1">
            <a:spLocks noGrp="1"/>
          </p:cNvSpPr>
          <p:nvPr/>
        </p:nvSpPr>
        <p:spPr bwMode="auto">
          <a:xfrm>
            <a:off x="5364163" y="6237288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R="0" algn="ctr" defTabSz="914400" rtl="0"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Pattern Classification Chapter2(part 1)</a:t>
            </a:r>
            <a:endParaRPr kumimoji="0" lang="en-US" altLang="zh-CN" sz="1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5"/>
          <p:cNvSpPr txBox="1">
            <a:spLocks noGrp="1"/>
          </p:cNvSpPr>
          <p:nvPr/>
        </p:nvSpPr>
        <p:spPr bwMode="auto">
          <a:xfrm>
            <a:off x="6588125" y="6237288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13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363" name="Rectangle 10"/>
          <p:cNvSpPr>
            <a:spLocks noGrp="1"/>
          </p:cNvSpPr>
          <p:nvPr>
            <p:ph type="body"/>
          </p:nvPr>
        </p:nvSpPr>
        <p:spPr>
          <a:xfrm>
            <a:off x="98425" y="285750"/>
            <a:ext cx="8929688" cy="4429125"/>
          </a:xfrm>
        </p:spPr>
        <p:txBody>
          <a:bodyPr wrap="square"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Decision given the posterior probabilities: Bayes decision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	X is an observation for which: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		</a:t>
            </a:r>
            <a:r>
              <a:rPr lang="en-US" altLang="zh-CN" sz="2400" dirty="0"/>
              <a:t>if </a:t>
            </a:r>
            <a:r>
              <a:rPr lang="en-US" altLang="zh-CN" sz="2400" i="1" dirty="0"/>
              <a:t>P(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 | x) &gt; P(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 | x)</a:t>
            </a:r>
            <a:r>
              <a:rPr lang="en-US" altLang="zh-CN" sz="2400" dirty="0"/>
              <a:t>           True state of nature = 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/>
              <a:t>		if </a:t>
            </a:r>
            <a:r>
              <a:rPr lang="en-US" altLang="zh-CN" sz="2400" i="1" dirty="0"/>
              <a:t>P(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 | x) &lt; P(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 | x)</a:t>
            </a:r>
            <a:r>
              <a:rPr lang="en-US" altLang="zh-CN" sz="2400" dirty="0"/>
              <a:t>           True state of nature = 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2</a:t>
            </a:r>
            <a:endParaRPr lang="en-US" altLang="zh-CN" sz="2400" i="1" dirty="0">
              <a:solidFill>
                <a:srgbClr val="E00070"/>
              </a:solidFill>
            </a:endParaRPr>
          </a:p>
          <a:p>
            <a:pPr>
              <a:lnSpc>
                <a:spcPct val="200000"/>
              </a:lnSpc>
              <a:buNone/>
            </a:pPr>
            <a:r>
              <a:rPr lang="en-US" altLang="zh-CN" sz="2400" i="1" dirty="0">
                <a:solidFill>
                  <a:srgbClr val="E00070"/>
                </a:solidFill>
              </a:rPr>
              <a:t>    </a:t>
            </a:r>
            <a:r>
              <a:rPr lang="en-US" altLang="zh-CN" sz="2800" dirty="0"/>
              <a:t>	Therefore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 	</a:t>
            </a:r>
            <a:r>
              <a:rPr lang="en-US" altLang="zh-CN" sz="2400" dirty="0"/>
              <a:t>whenever we observe a particular x, the </a:t>
            </a:r>
            <a:r>
              <a:rPr lang="en-US" altLang="zh-CN" sz="2400" dirty="0">
                <a:solidFill>
                  <a:srgbClr val="FF0000"/>
                </a:solidFill>
              </a:rPr>
              <a:t>probability of error </a:t>
            </a:r>
            <a:r>
              <a:rPr lang="en-US" altLang="zh-CN" sz="2400" dirty="0"/>
              <a:t>is 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			</a:t>
            </a:r>
            <a:r>
              <a:rPr lang="en-US" altLang="zh-CN" sz="2400" i="1" dirty="0"/>
              <a:t>P(error | x) = P(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 | x) if we decide 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i="1" dirty="0"/>
              <a:t>			P(error | x) = P(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 | x) if we decide 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1</a:t>
            </a:r>
          </a:p>
        </p:txBody>
      </p:sp>
      <p:grpSp>
        <p:nvGrpSpPr>
          <p:cNvPr id="15364" name="组合 8"/>
          <p:cNvGrpSpPr/>
          <p:nvPr/>
        </p:nvGrpSpPr>
        <p:grpSpPr>
          <a:xfrm>
            <a:off x="4029075" y="1184275"/>
            <a:ext cx="685800" cy="736600"/>
            <a:chOff x="3635375" y="2349500"/>
            <a:chExt cx="685800" cy="736600"/>
          </a:xfrm>
        </p:grpSpPr>
        <p:sp>
          <p:nvSpPr>
            <p:cNvPr id="15365" name="AutoShape 4"/>
            <p:cNvSpPr/>
            <p:nvPr/>
          </p:nvSpPr>
          <p:spPr>
            <a:xfrm>
              <a:off x="3635375" y="2349500"/>
              <a:ext cx="685800" cy="3048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FF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5366" name="AutoShape 5"/>
            <p:cNvSpPr/>
            <p:nvPr/>
          </p:nvSpPr>
          <p:spPr>
            <a:xfrm>
              <a:off x="3635375" y="2781300"/>
              <a:ext cx="685800" cy="304800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FF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15367" name="Rectangle 9"/>
          <p:cNvSpPr/>
          <p:nvPr/>
        </p:nvSpPr>
        <p:spPr>
          <a:xfrm>
            <a:off x="1881188" y="5500688"/>
            <a:ext cx="540543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400" i="1" err="1">
                <a:solidFill>
                  <a:srgbClr val="E00070"/>
                </a:solidFill>
                <a:latin typeface="Arial" panose="020B0604020202020204" pitchFamily="34" charset="0"/>
              </a:rPr>
              <a:t>P(error</a:t>
            </a:r>
            <a:r>
              <a:rPr lang="en-US" altLang="zh-CN" sz="2400" i="1">
                <a:solidFill>
                  <a:srgbClr val="E00070"/>
                </a:solidFill>
                <a:latin typeface="Arial" panose="020B0604020202020204" pitchFamily="34" charset="0"/>
              </a:rPr>
              <a:t> | x)</a:t>
            </a:r>
            <a:r>
              <a:rPr lang="en-US" altLang="zh-CN" sz="2400" i="1">
                <a:latin typeface="Arial" panose="020B0604020202020204" pitchFamily="34" charset="0"/>
              </a:rPr>
              <a:t> = </a:t>
            </a:r>
            <a:r>
              <a:rPr lang="en-US" altLang="zh-CN" sz="2400" i="1">
                <a:solidFill>
                  <a:srgbClr val="0066FF"/>
                </a:solidFill>
                <a:latin typeface="Arial" panose="020B0604020202020204" pitchFamily="34" charset="0"/>
              </a:rPr>
              <a:t>min(P(</a:t>
            </a:r>
            <a:r>
              <a:rPr lang="en-US" altLang="zh-CN" sz="2400" i="1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zh-CN" sz="2400" i="1" baseline="-25000">
                <a:solidFill>
                  <a:srgbClr val="0066FF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i="1">
                <a:solidFill>
                  <a:srgbClr val="0066FF"/>
                </a:solidFill>
                <a:latin typeface="Arial" panose="020B0604020202020204" pitchFamily="34" charset="0"/>
              </a:rPr>
              <a:t> | x)</a:t>
            </a:r>
            <a:r>
              <a:rPr lang="en-US" altLang="zh-CN" sz="2400">
                <a:solidFill>
                  <a:srgbClr val="0066FF"/>
                </a:solidFill>
                <a:latin typeface="Arial" panose="020B0604020202020204" pitchFamily="34" charset="0"/>
              </a:rPr>
              <a:t> , </a:t>
            </a:r>
            <a:r>
              <a:rPr lang="en-US" altLang="zh-CN" sz="2400" i="1">
                <a:solidFill>
                  <a:srgbClr val="0066FF"/>
                </a:solidFill>
                <a:latin typeface="Arial" panose="020B0604020202020204" pitchFamily="34" charset="0"/>
              </a:rPr>
              <a:t>P(</a:t>
            </a:r>
            <a:r>
              <a:rPr lang="en-US" altLang="zh-CN" sz="2400" i="1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</a:t>
            </a:r>
            <a:r>
              <a:rPr lang="en-US" altLang="zh-CN" sz="2400" i="1" baseline="-2500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i="1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rgbClr val="0066FF"/>
                </a:solidFill>
                <a:latin typeface="Arial" panose="020B0604020202020204" pitchFamily="34" charset="0"/>
              </a:rPr>
              <a:t> | x)</a:t>
            </a:r>
            <a:r>
              <a:rPr lang="en-US" altLang="zh-CN" sz="2400">
                <a:solidFill>
                  <a:srgbClr val="0066FF"/>
                </a:solidFill>
                <a:latin typeface="Arial" panose="020B0604020202020204" pitchFamily="34" charset="0"/>
              </a:rPr>
              <a:t> )</a:t>
            </a:r>
            <a:endParaRPr lang="zh-CN" altLang="en-US" sz="2400" dirty="0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  <p:sp>
        <p:nvSpPr>
          <p:cNvPr id="15368" name="AutoShape 5"/>
          <p:cNvSpPr/>
          <p:nvPr/>
        </p:nvSpPr>
        <p:spPr>
          <a:xfrm rot="5400000">
            <a:off x="4167188" y="49339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5369" name="文本框 1"/>
          <p:cNvSpPr txBox="1"/>
          <p:nvPr/>
        </p:nvSpPr>
        <p:spPr>
          <a:xfrm>
            <a:off x="469900" y="6346825"/>
            <a:ext cx="141128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i="1">
                <a:solidFill>
                  <a:srgbClr val="E00070"/>
                </a:solidFill>
                <a:latin typeface="Tahoma" panose="020B0604030504040204" pitchFamily="34" charset="0"/>
              </a:rPr>
              <a:t>Multi-class </a:t>
            </a:r>
            <a:r>
              <a:rPr lang="en-US" altLang="zh-CN" i="1">
                <a:latin typeface="Tahoma" panose="020B0604030504040204" pitchFamily="34" charset="0"/>
              </a:rPr>
              <a:t>?</a:t>
            </a:r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R="0" algn="ctr" defTabSz="914400" rtl="0"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Pattern Classification Chapter2(part 1)</a:t>
            </a:r>
            <a:endParaRPr kumimoji="0" lang="en-US" altLang="zh-CN" sz="14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14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638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549400"/>
            <a:ext cx="7766050" cy="530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78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i="1">
                <a:solidFill>
                  <a:srgbClr val="E00070"/>
                </a:solidFill>
              </a:rPr>
              <a:t> Multi-class </a:t>
            </a:r>
            <a:endParaRPr lang="zh-CN" altLang="en-US" i="1" dirty="0">
              <a:solidFill>
                <a:srgbClr val="E00070"/>
              </a:solidFill>
            </a:endParaRPr>
          </a:p>
        </p:txBody>
      </p:sp>
      <p:sp>
        <p:nvSpPr>
          <p:cNvPr id="17410" name="文本占位符 37890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None/>
            </a:pPr>
            <a:r>
              <a:rPr lang="en-US" altLang="zh-CN" dirty="0"/>
              <a:t>if </a:t>
            </a:r>
            <a:r>
              <a:rPr lang="en-US" altLang="zh-CN" i="1" dirty="0"/>
              <a:t>P(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/>
              <a:t>j</a:t>
            </a:r>
            <a:r>
              <a:rPr lang="en-US" altLang="zh-CN" i="1" dirty="0"/>
              <a:t> | x) &gt; P(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 err="1"/>
              <a:t>i</a:t>
            </a:r>
            <a:r>
              <a:rPr lang="en-US" altLang="zh-CN" i="1" dirty="0"/>
              <a:t> | x)</a:t>
            </a:r>
            <a:r>
              <a:rPr lang="en-US" altLang="zh-CN" dirty="0"/>
              <a:t>          </a:t>
            </a:r>
          </a:p>
          <a:p>
            <a:pPr>
              <a:buNone/>
            </a:pPr>
            <a:r>
              <a:rPr lang="en-US" altLang="zh-CN" dirty="0"/>
              <a:t> Then the true state of</a:t>
            </a:r>
          </a:p>
          <a:p>
            <a:pPr>
              <a:buNone/>
            </a:pPr>
            <a:r>
              <a:rPr lang="en-US" altLang="zh-CN" dirty="0"/>
              <a:t> nature = 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/>
              <a:t>j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50177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509588"/>
          </a:xfrm>
        </p:spPr>
        <p:txBody>
          <a:bodyPr anchor="ctr"/>
          <a:lstStyle/>
          <a:p>
            <a:r>
              <a:rPr lang="en-US" altLang="zh-CN"/>
              <a:t>One example</a:t>
            </a:r>
          </a:p>
        </p:txBody>
      </p:sp>
      <p:sp>
        <p:nvSpPr>
          <p:cNvPr id="19458" name="文本占位符 5017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zh-CN" altLang="en-US" dirty="0"/>
          </a:p>
        </p:txBody>
      </p:sp>
      <p:pic>
        <p:nvPicPr>
          <p:cNvPr id="19459" name="图片 50179" descr="Bay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620688"/>
            <a:ext cx="9471025" cy="5764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17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9412"/>
          </a:xfrm>
        </p:spPr>
        <p:txBody>
          <a:bodyPr wrap="square" anchor="ctr"/>
          <a:lstStyle/>
          <a:p>
            <a:r>
              <a:rPr lang="en-US" altLang="zh-CN" sz="3200" b="1"/>
              <a:t>Exercise</a:t>
            </a:r>
          </a:p>
        </p:txBody>
      </p:sp>
      <p:sp>
        <p:nvSpPr>
          <p:cNvPr id="20484" name="Rectangle 3"/>
          <p:cNvSpPr>
            <a:spLocks noGrp="1"/>
          </p:cNvSpPr>
          <p:nvPr>
            <p:ph type="body"/>
          </p:nvPr>
        </p:nvSpPr>
        <p:spPr>
          <a:xfrm>
            <a:off x="395288" y="1052513"/>
            <a:ext cx="8229600" cy="4546600"/>
          </a:xfrm>
        </p:spPr>
        <p:txBody>
          <a:bodyPr wrap="square" anchor="t"/>
          <a:lstStyle/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Problem</a:t>
            </a:r>
            <a:r>
              <a:rPr lang="en-US" altLang="zh-CN" sz="2800" dirty="0"/>
              <a:t>: 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 algn="dist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 patient takes a lab test and the result is positive. The test returns a correct positive result in 98% of the cases in which the cancer disease is actually present, and a correct negative result in 97% of the cases in which the disease is not present. Furthermore, 0.8% of the entire population have this cancer disease. Does the patient suffers from the cancer?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18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468313" y="333375"/>
            <a:ext cx="8229600" cy="4608513"/>
          </a:xfrm>
        </p:spPr>
        <p:txBody>
          <a:bodyPr wrap="square" anchor="t"/>
          <a:lstStyle/>
          <a:p>
            <a:r>
              <a:rPr lang="en-US" altLang="zh-CN" b="1" dirty="0"/>
              <a:t>Solution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	Given: P(+|cancer)=0.98  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sz="2800" dirty="0"/>
              <a:t>P(-|no cancer)=0.97 </a:t>
            </a:r>
          </a:p>
          <a:p>
            <a:pPr>
              <a:buNone/>
            </a:pPr>
            <a:r>
              <a:rPr lang="en-US" altLang="zh-CN" sz="2800" dirty="0"/>
              <a:t> </a:t>
            </a:r>
          </a:p>
          <a:p>
            <a:pPr>
              <a:buNone/>
            </a:pPr>
            <a:r>
              <a:rPr lang="en-US" altLang="zh-CN" sz="2800" dirty="0"/>
              <a:t>        P(cancer)=0.008</a:t>
            </a:r>
          </a:p>
          <a:p>
            <a:pPr>
              <a:buNone/>
            </a:pPr>
            <a:r>
              <a:rPr lang="en-US" altLang="zh-CN" sz="2800" dirty="0"/>
              <a:t>        P(-cancer)=0.992</a:t>
            </a:r>
          </a:p>
          <a:p>
            <a:pPr>
              <a:buNone/>
            </a:pPr>
            <a:r>
              <a:rPr lang="en-US" altLang="zh-CN" dirty="0"/>
              <a:t>         </a:t>
            </a:r>
          </a:p>
          <a:p>
            <a:pPr lvl="1"/>
            <a:r>
              <a:rPr lang="en-US" altLang="zh-CN" dirty="0"/>
              <a:t>Compute:</a:t>
            </a:r>
          </a:p>
          <a:p>
            <a:pPr>
              <a:buNone/>
            </a:pPr>
            <a:r>
              <a:rPr lang="en-US" altLang="zh-CN" dirty="0"/>
              <a:t>		P(no cancer | +) ,  P(cancer | +),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5"/>
          <p:cNvSpPr>
            <a:spLocks noGrp="1"/>
          </p:cNvSpPr>
          <p:nvPr>
            <p:ph type="title"/>
          </p:nvPr>
        </p:nvSpPr>
        <p:spPr>
          <a:xfrm>
            <a:off x="514350" y="406400"/>
            <a:ext cx="7978775" cy="1008063"/>
          </a:xfrm>
        </p:spPr>
        <p:txBody>
          <a:bodyPr wrap="square" anchor="ctr"/>
          <a:lstStyle/>
          <a:p>
            <a:r>
              <a:rPr lang="en-US" altLang="zh-CN"/>
              <a:t>Introduction</a:t>
            </a:r>
          </a:p>
        </p:txBody>
      </p:sp>
      <p:sp>
        <p:nvSpPr>
          <p:cNvPr id="5124" name="Rectangle 6"/>
          <p:cNvSpPr>
            <a:spLocks noGrp="1"/>
          </p:cNvSpPr>
          <p:nvPr>
            <p:ph type="body"/>
          </p:nvPr>
        </p:nvSpPr>
        <p:spPr>
          <a:xfrm>
            <a:off x="457200" y="1628775"/>
            <a:ext cx="8362950" cy="4752975"/>
          </a:xfrm>
        </p:spPr>
        <p:txBody>
          <a:bodyPr wrap="square" anchor="t"/>
          <a:lstStyle/>
          <a:p>
            <a:pPr>
              <a:lnSpc>
                <a:spcPct val="90000"/>
              </a:lnSpc>
            </a:pPr>
            <a:r>
              <a:rPr lang="en-US" altLang="zh-CN" dirty="0"/>
              <a:t>The sea bass/salmon example</a:t>
            </a:r>
            <a:br>
              <a:rPr lang="en-US" altLang="zh-CN" dirty="0"/>
            </a:b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State of nature, prior</a:t>
            </a:r>
            <a:br>
              <a:rPr lang="en-US" altLang="zh-CN" dirty="0"/>
            </a:b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State of nature is a random variable</a:t>
            </a:r>
            <a:br>
              <a:rPr lang="en-US" altLang="zh-CN" dirty="0"/>
            </a:b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The catch of salmon and sea bass is </a:t>
            </a:r>
            <a:r>
              <a:rPr lang="en-US" altLang="zh-CN" dirty="0" err="1"/>
              <a:t>equiprobable</a:t>
            </a:r>
            <a:endParaRPr lang="en-US" altLang="zh-CN" dirty="0"/>
          </a:p>
          <a:p>
            <a:pPr lvl="3">
              <a:lnSpc>
                <a:spcPct val="90000"/>
              </a:lnSpc>
            </a:pPr>
            <a:endParaRPr lang="en-US" altLang="zh-CN" dirty="0"/>
          </a:p>
          <a:p>
            <a:pPr lvl="3">
              <a:lnSpc>
                <a:spcPct val="90000"/>
              </a:lnSpc>
            </a:pPr>
            <a:r>
              <a:rPr lang="en-US" altLang="zh-CN" sz="2400" i="1" dirty="0"/>
              <a:t>P(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) = P(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)</a:t>
            </a:r>
            <a:r>
              <a:rPr lang="en-US" altLang="zh-CN" sz="2400" dirty="0"/>
              <a:t>   (uniform priors)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3">
              <a:lnSpc>
                <a:spcPct val="90000"/>
              </a:lnSpc>
            </a:pPr>
            <a:r>
              <a:rPr lang="en-US" altLang="zh-CN" sz="2400" i="1" dirty="0"/>
              <a:t>P(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1</a:t>
            </a:r>
            <a:r>
              <a:rPr lang="en-US" altLang="zh-CN" sz="2400" i="1" dirty="0"/>
              <a:t>) + P( 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/>
              <a:t>2</a:t>
            </a:r>
            <a:r>
              <a:rPr lang="en-US" altLang="zh-CN" sz="2400" i="1" dirty="0"/>
              <a:t>) = 1</a:t>
            </a:r>
            <a:r>
              <a:rPr lang="en-US" altLang="zh-CN" sz="2400" dirty="0"/>
              <a:t> (exclusivity and </a:t>
            </a:r>
            <a:r>
              <a:rPr lang="en-US" altLang="zh-CN" sz="2400" dirty="0" err="1"/>
              <a:t>exhaustivity</a:t>
            </a:r>
            <a:r>
              <a:rPr lang="en-US" altLang="zh-CN" sz="2400" dirty="0"/>
              <a:t>)</a:t>
            </a:r>
          </a:p>
          <a:p>
            <a:pPr lvl="1">
              <a:lnSpc>
                <a:spcPct val="90000"/>
              </a:lnSpc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7850" y="2562225"/>
            <a:ext cx="23215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r>
              <a:rPr lang="en-US" altLang="zh-CN">
                <a:sym typeface="+mn-ea"/>
              </a:rPr>
              <a:t>P(-|no cancer)=0.97 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03800" y="2562225"/>
            <a:ext cx="26130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buNone/>
            </a:pPr>
            <a:r>
              <a:rPr lang="en-US" altLang="zh-CN">
                <a:sym typeface="+mn-ea"/>
              </a:rPr>
              <a:t>P(+|no cancer)=1-0.97 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4042410" y="2636520"/>
            <a:ext cx="961390" cy="23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31925" y="3486785"/>
            <a:ext cx="26104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/>
            <a:r>
              <a:rPr lang="en-US" altLang="zh-CN" err="1">
                <a:sym typeface="+mn-ea"/>
              </a:rPr>
              <a:t>P(+|cancer</a:t>
            </a:r>
            <a:r>
              <a:rPr lang="en-US" altLang="zh-CN">
                <a:sym typeface="+mn-ea"/>
              </a:rPr>
              <a:t>)=0.98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39615" y="3425825"/>
            <a:ext cx="2735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/>
            <a:r>
              <a:rPr lang="en-US" altLang="zh-CN" err="1">
                <a:sym typeface="+mn-ea"/>
              </a:rPr>
              <a:t>P(-|cancer</a:t>
            </a:r>
            <a:r>
              <a:rPr lang="en-US" altLang="zh-CN">
                <a:sym typeface="+mn-ea"/>
              </a:rPr>
              <a:t>)=1-0.98  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042410" y="3553460"/>
            <a:ext cx="961390" cy="234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endParaRPr lang="zh-CN" altLang="en-US" dirty="0"/>
          </a:p>
        </p:txBody>
      </p:sp>
      <p:sp>
        <p:nvSpPr>
          <p:cNvPr id="22530" name="内容占位符 2"/>
          <p:cNvSpPr>
            <a:spLocks noGrp="1"/>
          </p:cNvSpPr>
          <p:nvPr>
            <p:ph idx="4294967295"/>
          </p:nvPr>
        </p:nvSpPr>
        <p:spPr/>
        <p:txBody>
          <a:bodyPr wrap="square" anchor="t"/>
          <a:lstStyle/>
          <a:p>
            <a:pPr marL="342900" lvl="1" indent="-342900">
              <a:buClr>
                <a:schemeClr val="hlink"/>
              </a:buClr>
            </a:pPr>
            <a:endParaRPr lang="zh-CN" altLang="en-US" dirty="0"/>
          </a:p>
          <a:p>
            <a:pPr marL="342900" lvl="1" indent="-342900">
              <a:buClr>
                <a:schemeClr val="hlink"/>
              </a:buClr>
            </a:pPr>
            <a:r>
              <a:rPr lang="en-US" altLang="zh-CN" dirty="0"/>
              <a:t>P(cancer | +)=P(+|cancer)* P(cancer)/p(+)</a:t>
            </a:r>
          </a:p>
          <a:p>
            <a:pPr marL="342900" lvl="1" indent="-342900">
              <a:buClr>
                <a:schemeClr val="hlink"/>
              </a:buClr>
            </a:pPr>
            <a:endParaRPr lang="en-US" altLang="zh-CN" dirty="0"/>
          </a:p>
          <a:p>
            <a:pPr marL="342900" lvl="1" indent="-342900">
              <a:buClr>
                <a:schemeClr val="hlink"/>
              </a:buClr>
            </a:pPr>
            <a:r>
              <a:rPr lang="en-US" altLang="zh-CN" dirty="0"/>
              <a:t>P(cancer |+)=0.98X0.008/p (+) </a:t>
            </a:r>
          </a:p>
          <a:p>
            <a:pPr marL="342900" lvl="1" indent="-342900">
              <a:buClr>
                <a:schemeClr val="hlink"/>
              </a:buClr>
            </a:pPr>
            <a:endParaRPr lang="en-US" altLang="zh-CN" dirty="0"/>
          </a:p>
          <a:p>
            <a:pPr marL="342900" lvl="1" indent="-342900">
              <a:buClr>
                <a:schemeClr val="hlink"/>
              </a:buClr>
            </a:pPr>
            <a:r>
              <a:rPr lang="en-US" altLang="zh-CN" dirty="0"/>
              <a:t>P(cancer |+)= 0.00784 /p(+) </a:t>
            </a:r>
          </a:p>
          <a:p>
            <a:endParaRPr lang="zh-CN" altLang="en-US" dirty="0"/>
          </a:p>
        </p:txBody>
      </p:sp>
      <p:sp>
        <p:nvSpPr>
          <p:cNvPr id="15364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endParaRPr lang="zh-CN" altLang="en-US" dirty="0"/>
          </a:p>
        </p:txBody>
      </p:sp>
      <p:sp>
        <p:nvSpPr>
          <p:cNvPr id="23554" name="内容占位符 2"/>
          <p:cNvSpPr>
            <a:spLocks noGrp="1"/>
          </p:cNvSpPr>
          <p:nvPr>
            <p:ph idx="4294967295"/>
          </p:nvPr>
        </p:nvSpPr>
        <p:spPr>
          <a:xfrm>
            <a:off x="468313" y="908050"/>
            <a:ext cx="8229600" cy="4525963"/>
          </a:xfrm>
        </p:spPr>
        <p:txBody>
          <a:bodyPr wrap="square" anchor="t"/>
          <a:lstStyle/>
          <a:p>
            <a:pPr marL="342900" lvl="1" indent="-342900">
              <a:buClr>
                <a:schemeClr val="hlink"/>
              </a:buClr>
              <a:buNone/>
            </a:pPr>
            <a:r>
              <a:rPr lang="en-US" altLang="zh-CN" dirty="0"/>
              <a:t>P(no cancer|+)=P(+|no cancer)*P(no cancer)/P(+)</a:t>
            </a:r>
          </a:p>
          <a:p>
            <a:pPr marL="342900" lvl="1" indent="-342900">
              <a:buClr>
                <a:schemeClr val="hlink"/>
              </a:buClr>
              <a:buNone/>
            </a:pPr>
            <a:endParaRPr lang="en-US" altLang="zh-CN" dirty="0"/>
          </a:p>
          <a:p>
            <a:pPr marL="342900" lvl="1" indent="-342900">
              <a:buClr>
                <a:schemeClr val="hlink"/>
              </a:buClr>
              <a:buNone/>
            </a:pPr>
            <a:r>
              <a:rPr lang="en-US" altLang="zh-CN" dirty="0"/>
              <a:t>P(no cancer|+)=(1-0.97)*(1-0.008)/ P(+)</a:t>
            </a:r>
          </a:p>
          <a:p>
            <a:pPr marL="342900" lvl="1" indent="-342900">
              <a:buClr>
                <a:schemeClr val="hlink"/>
              </a:buClr>
            </a:pPr>
            <a:r>
              <a:rPr lang="en-US" altLang="zh-CN" dirty="0"/>
              <a:t>P(no cancer|+)=0.02976 / P(+)</a:t>
            </a:r>
          </a:p>
          <a:p>
            <a:pPr marL="342900" lvl="1" indent="-342900">
              <a:buClr>
                <a:schemeClr val="hlink"/>
              </a:buClr>
            </a:pPr>
            <a:endParaRPr lang="en-US" altLang="zh-CN" dirty="0"/>
          </a:p>
          <a:p>
            <a:pPr marL="342900" lvl="1" indent="-342900">
              <a:buClr>
                <a:schemeClr val="hlink"/>
              </a:buClr>
            </a:pPr>
            <a:r>
              <a:rPr lang="en-US" altLang="zh-CN" dirty="0"/>
              <a:t>Since P(no cancer | +) &gt; P(cancer | +), we decide that the patient does not have cancer </a:t>
            </a:r>
          </a:p>
          <a:p>
            <a:pPr marL="342900" lvl="1" indent="-342900">
              <a:buClr>
                <a:schemeClr val="hlink"/>
              </a:buClr>
            </a:pPr>
            <a:r>
              <a:rPr lang="en-US" altLang="zh-CN" dirty="0"/>
              <a:t>(</a:t>
            </a:r>
            <a:r>
              <a:rPr lang="en-US" altLang="zh-CN" dirty="0">
                <a:solidFill>
                  <a:srgbClr val="E00070"/>
                </a:solidFill>
              </a:rPr>
              <a:t>Bayesian decision rule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16388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21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22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9412"/>
          </a:xfrm>
        </p:spPr>
        <p:txBody>
          <a:bodyPr wrap="square" anchor="ctr"/>
          <a:lstStyle/>
          <a:p>
            <a:r>
              <a:rPr lang="en-US" altLang="zh-CN" sz="3200" b="1"/>
              <a:t>Exercise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179388" y="1052513"/>
            <a:ext cx="8713787" cy="4546600"/>
          </a:xfrm>
        </p:spPr>
        <p:txBody>
          <a:bodyPr wrap="square" anchor="t"/>
          <a:lstStyle/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Another Problem</a:t>
            </a:r>
            <a:r>
              <a:rPr lang="en-US" altLang="zh-CN" dirty="0"/>
              <a:t>: 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 algn="dist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 person takes a lab test of nuclear radiation and the result is positive. The test returns a correct positive result in 99% of the cases in which the nuclear radiation is actually present, and a correct negative result in 95% of the cases in which the nuclear radiation is not present. Furthermore, 30% of the entire population are radioactively contaminated. Is this person contaminated ?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48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 dirty="0"/>
          </a:p>
        </p:txBody>
      </p:sp>
      <p:sp>
        <p:nvSpPr>
          <p:cNvPr id="25602" name="文本占位符 34818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zh-CN" altLang="en-US" dirty="0"/>
          </a:p>
        </p:txBody>
      </p:sp>
      <p:pic>
        <p:nvPicPr>
          <p:cNvPr id="25603" name="图片 5" descr="The trouble with Bayes's Theor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981075"/>
            <a:ext cx="7740650" cy="4960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24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5"/>
          <p:cNvSpPr>
            <a:spLocks noGrp="1"/>
          </p:cNvSpPr>
          <p:nvPr>
            <p:ph type="title"/>
          </p:nvPr>
        </p:nvSpPr>
        <p:spPr>
          <a:xfrm>
            <a:off x="317500" y="60325"/>
            <a:ext cx="8637588" cy="1311275"/>
          </a:xfrm>
        </p:spPr>
        <p:txBody>
          <a:bodyPr wrap="square" anchor="ctr"/>
          <a:lstStyle/>
          <a:p>
            <a:r>
              <a:rPr lang="en-US" altLang="zh-CN" dirty="0"/>
              <a:t>Bayesian Decision Theory – Continuous Features</a:t>
            </a:r>
          </a:p>
        </p:txBody>
      </p:sp>
      <p:sp>
        <p:nvSpPr>
          <p:cNvPr id="26628" name="Rectangle 6"/>
          <p:cNvSpPr>
            <a:spLocks noGrp="1"/>
          </p:cNvSpPr>
          <p:nvPr>
            <p:ph type="body"/>
          </p:nvPr>
        </p:nvSpPr>
        <p:spPr>
          <a:xfrm>
            <a:off x="457200" y="1893888"/>
            <a:ext cx="8229600" cy="4232275"/>
          </a:xfrm>
        </p:spPr>
        <p:txBody>
          <a:bodyPr wrap="square" anchor="t"/>
          <a:lstStyle/>
          <a:p>
            <a:pPr>
              <a:lnSpc>
                <a:spcPct val="90000"/>
              </a:lnSpc>
            </a:pPr>
            <a:r>
              <a:rPr lang="en-US" altLang="zh-CN" dirty="0"/>
              <a:t>Generalization of the preceding ideas</a:t>
            </a: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Use of more than one feature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 more than two states of nature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Allowing actions and not only decide on the state of nature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Introduce a loss of function which is more general than the probability of error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584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anchor="ctr"/>
          <a:lstStyle/>
          <a:p>
            <a:r>
              <a:rPr lang="en-US" altLang="zh-CN" sz="4000" dirty="0">
                <a:solidFill>
                  <a:srgbClr val="FF0000"/>
                </a:solidFill>
              </a:rPr>
              <a:t>Shortcoming of simple Bayesian decision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7650" name="文本占位符 3584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 anchor="t"/>
          <a:lstStyle/>
          <a:p>
            <a:endParaRPr lang="en-US" altLang="zh-CN" dirty="0"/>
          </a:p>
          <a:p>
            <a:pPr lvl="1">
              <a:buNone/>
            </a:pPr>
            <a:r>
              <a:rPr lang="en-US" altLang="zh-CN" dirty="0"/>
              <a:t>It have to let</a:t>
            </a: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/>
              <a:t>X  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 err="1"/>
              <a:t>i</a:t>
            </a:r>
            <a:r>
              <a:rPr lang="en-US" altLang="zh-CN" i="1" dirty="0"/>
              <a:t> </a:t>
            </a:r>
          </a:p>
          <a:p>
            <a:pPr lvl="1">
              <a:buNone/>
            </a:pPr>
            <a:endParaRPr lang="en-US" altLang="zh-CN" i="1" dirty="0"/>
          </a:p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</a:rPr>
              <a:t>If the sample does not belong to any class, it </a:t>
            </a:r>
          </a:p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</a:rPr>
              <a:t>will still be assigned to a class</a:t>
            </a:r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/>
              <a:t>If I </a:t>
            </a:r>
            <a:r>
              <a:rPr lang="en-US" altLang="zh-CN" dirty="0">
                <a:solidFill>
                  <a:srgbClr val="800000"/>
                </a:solidFill>
              </a:rPr>
              <a:t>have no any confidence on </a:t>
            </a:r>
          </a:p>
          <a:p>
            <a:pPr lvl="1">
              <a:buNone/>
            </a:pPr>
            <a:r>
              <a:rPr lang="en-US" altLang="zh-CN" dirty="0">
                <a:solidFill>
                  <a:srgbClr val="800000"/>
                </a:solidFill>
              </a:rPr>
              <a:t>any decision</a:t>
            </a:r>
            <a:r>
              <a:rPr lang="en-US" altLang="zh-CN" dirty="0"/>
              <a:t>, what should I DO? 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26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381000" y="692696"/>
            <a:ext cx="8763000" cy="5318125"/>
          </a:xfrm>
        </p:spPr>
        <p:txBody>
          <a:bodyPr wrap="square" anchor="t"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Allowing actions other than classification primarily allows the possibility of rejection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Refusing to make a decision in close or bad cases!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The loss function states how costly each action taken is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4000"/>
              <a:t>Examples of classification with rejection</a:t>
            </a:r>
          </a:p>
        </p:txBody>
      </p:sp>
      <p:sp>
        <p:nvSpPr>
          <p:cNvPr id="29698" name="文本占位符 3686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9699" name="图片 36867" descr="fi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1916113"/>
            <a:ext cx="3024188" cy="270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36868" descr="fi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425" y="1916113"/>
            <a:ext cx="1028700" cy="2951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矩形 36869"/>
          <p:cNvSpPr/>
          <p:nvPr/>
        </p:nvSpPr>
        <p:spPr>
          <a:xfrm>
            <a:off x="757238" y="5080421"/>
            <a:ext cx="80962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Consequence of no rejection: if a person (the user) </a:t>
            </a:r>
            <a:r>
              <a:rPr lang="en-US" altLang="zh-CN" dirty="0">
                <a:solidFill>
                  <a:srgbClr val="CC3300"/>
                </a:solidFill>
                <a:latin typeface="Arial" panose="020B0604020202020204" pitchFamily="34" charset="0"/>
              </a:rPr>
              <a:t>is not one of the registered</a:t>
            </a:r>
          </a:p>
          <a:p>
            <a:r>
              <a:rPr lang="en-US" altLang="zh-CN" dirty="0">
                <a:solidFill>
                  <a:srgbClr val="CC3300"/>
                </a:solidFill>
                <a:latin typeface="Arial" panose="020B0604020202020204" pitchFamily="34" charset="0"/>
              </a:rPr>
              <a:t>users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, he will be also erroneously recognized as a registered user!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矩形 36870"/>
          <p:cNvSpPr/>
          <p:nvPr/>
        </p:nvSpPr>
        <p:spPr>
          <a:xfrm>
            <a:off x="1042988" y="6165850"/>
            <a:ext cx="75247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</a:rPr>
              <a:t>Consequently this user will be 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800000"/>
                </a:solidFill>
                <a:latin typeface="Arial" panose="020B0604020202020204" pitchFamily="34" charset="0"/>
              </a:rPr>
              <a:t>erroneously  allowed to pass the system</a:t>
            </a:r>
            <a:r>
              <a:rPr lang="en-US" altLang="zh-CN" dirty="0">
                <a:latin typeface="Arial" panose="020B0604020202020204" pitchFamily="34" charset="0"/>
              </a:rPr>
              <a:t>!!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512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4000">
                <a:solidFill>
                  <a:srgbClr val="FF0066"/>
                </a:solidFill>
              </a:rPr>
              <a:t>Personal identification &amp; rejection</a:t>
            </a:r>
            <a:endParaRPr lang="en-US" altLang="zh-TW" sz="4000">
              <a:solidFill>
                <a:srgbClr val="FF0066"/>
              </a:solidFill>
            </a:endParaRPr>
          </a:p>
        </p:txBody>
      </p:sp>
      <p:graphicFrame>
        <p:nvGraphicFramePr>
          <p:cNvPr id="30722" name="内容占位符 51202"/>
          <p:cNvGraphicFramePr>
            <a:graphicFrameLocks noGrp="1"/>
          </p:cNvGraphicFramePr>
          <p:nvPr>
            <p:ph idx="1"/>
          </p:nvPr>
        </p:nvGraphicFramePr>
        <p:xfrm>
          <a:off x="827088" y="1052513"/>
          <a:ext cx="7342187" cy="550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3" imgW="4951730" imgH="3715385" progId="PowerPoint.Show.8">
                  <p:embed/>
                </p:oleObj>
              </mc:Choice>
              <mc:Fallback>
                <p:oleObj r:id="rId3" imgW="4951730" imgH="3715385" progId="PowerPoint.Show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7342187" cy="5507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左箭头 51203"/>
          <p:cNvSpPr/>
          <p:nvPr/>
        </p:nvSpPr>
        <p:spPr>
          <a:xfrm rot="-2806288">
            <a:off x="5868988" y="5300663"/>
            <a:ext cx="647700" cy="2159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0724" name="矩形 51204"/>
          <p:cNvSpPr/>
          <p:nvPr/>
        </p:nvSpPr>
        <p:spPr>
          <a:xfrm>
            <a:off x="6516688" y="4724400"/>
            <a:ext cx="1008062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Reject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30725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8" y="5172075"/>
            <a:ext cx="2797175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8"/>
          <p:cNvSpPr>
            <a:spLocks noGrp="1"/>
          </p:cNvSpPr>
          <p:nvPr>
            <p:ph type="body"/>
          </p:nvPr>
        </p:nvSpPr>
        <p:spPr>
          <a:xfrm>
            <a:off x="468313" y="908050"/>
            <a:ext cx="8229600" cy="5187950"/>
          </a:xfrm>
        </p:spPr>
        <p:txBody>
          <a:bodyPr wrap="square" anchor="t"/>
          <a:lstStyle/>
          <a:p>
            <a:r>
              <a:rPr lang="en-US" altLang="zh-CN" dirty="0"/>
              <a:t>Decision rule with only the prior information</a:t>
            </a:r>
          </a:p>
          <a:p>
            <a:pPr lvl="1"/>
            <a:r>
              <a:rPr lang="en-US" altLang="zh-CN" dirty="0">
                <a:solidFill>
                  <a:srgbClr val="E00070"/>
                </a:solidFill>
              </a:rPr>
              <a:t>Decide </a:t>
            </a:r>
            <a:r>
              <a:rPr lang="en-US" altLang="zh-CN" i="1" dirty="0">
                <a:solidFill>
                  <a:srgbClr val="E00070"/>
                </a:solidFill>
                <a:sym typeface="Symbol" panose="05050102010706020507" pitchFamily="18" charset="2"/>
              </a:rPr>
              <a:t></a:t>
            </a:r>
            <a:r>
              <a:rPr lang="en-US" altLang="zh-CN" i="1" baseline="-25000" dirty="0">
                <a:solidFill>
                  <a:srgbClr val="E00070"/>
                </a:solidFill>
              </a:rPr>
              <a:t>1</a:t>
            </a:r>
            <a:r>
              <a:rPr lang="en-US" altLang="zh-CN" dirty="0">
                <a:solidFill>
                  <a:srgbClr val="E00070"/>
                </a:solidFill>
              </a:rPr>
              <a:t> if </a:t>
            </a:r>
            <a:r>
              <a:rPr lang="en-US" altLang="zh-CN" i="1" dirty="0">
                <a:solidFill>
                  <a:srgbClr val="E00070"/>
                </a:solidFill>
              </a:rPr>
              <a:t>P(</a:t>
            </a:r>
            <a:r>
              <a:rPr lang="en-US" altLang="zh-CN" i="1" dirty="0">
                <a:solidFill>
                  <a:srgbClr val="E00070"/>
                </a:solidFill>
                <a:sym typeface="Symbol" panose="05050102010706020507" pitchFamily="18" charset="2"/>
              </a:rPr>
              <a:t></a:t>
            </a:r>
            <a:r>
              <a:rPr lang="en-US" altLang="zh-CN" i="1" baseline="-25000" dirty="0">
                <a:solidFill>
                  <a:srgbClr val="E00070"/>
                </a:solidFill>
              </a:rPr>
              <a:t>1</a:t>
            </a:r>
            <a:r>
              <a:rPr lang="en-US" altLang="zh-CN" i="1" dirty="0">
                <a:solidFill>
                  <a:srgbClr val="E00070"/>
                </a:solidFill>
              </a:rPr>
              <a:t>) &gt; P(</a:t>
            </a:r>
            <a:r>
              <a:rPr lang="en-US" altLang="zh-CN" i="1" dirty="0">
                <a:solidFill>
                  <a:srgbClr val="E00070"/>
                </a:solidFill>
                <a:sym typeface="Symbol" panose="05050102010706020507" pitchFamily="18" charset="2"/>
              </a:rPr>
              <a:t></a:t>
            </a:r>
            <a:r>
              <a:rPr lang="en-US" altLang="zh-CN" i="1" baseline="-25000" dirty="0">
                <a:solidFill>
                  <a:srgbClr val="E00070"/>
                </a:solidFill>
              </a:rPr>
              <a:t>2</a:t>
            </a:r>
            <a:r>
              <a:rPr lang="en-US" altLang="zh-CN" i="1" dirty="0">
                <a:solidFill>
                  <a:srgbClr val="E00070"/>
                </a:solidFill>
              </a:rPr>
              <a:t>)</a:t>
            </a:r>
          </a:p>
          <a:p>
            <a:pPr lvl="1"/>
            <a:r>
              <a:rPr lang="en-US" altLang="zh-CN" dirty="0"/>
              <a:t> otherwise decide 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/>
              <a:t>2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29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609600" y="914400"/>
            <a:ext cx="8534400" cy="5562600"/>
          </a:xfrm>
        </p:spPr>
        <p:txBody>
          <a:bodyPr wrap="square" anchor="t"/>
          <a:lstStyle/>
          <a:p>
            <a:pPr>
              <a:buNone/>
            </a:pPr>
            <a:r>
              <a:rPr lang="en-US" altLang="zh-CN" dirty="0"/>
              <a:t>Let </a:t>
            </a:r>
            <a:r>
              <a:rPr lang="en-US" altLang="zh-CN" i="1" dirty="0"/>
              <a:t>{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1</a:t>
            </a:r>
            <a:r>
              <a:rPr lang="en-US" altLang="zh-CN" i="1" dirty="0"/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2</a:t>
            </a:r>
            <a:r>
              <a:rPr lang="en-US" altLang="zh-CN" i="1" dirty="0"/>
              <a:t>,…,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c</a:t>
            </a:r>
            <a:r>
              <a:rPr lang="en-US" altLang="zh-CN" i="1" dirty="0"/>
              <a:t>}</a:t>
            </a:r>
            <a:r>
              <a:rPr lang="en-US" altLang="zh-CN" dirty="0"/>
              <a:t> be the set of c states of nature</a:t>
            </a:r>
          </a:p>
          <a:p>
            <a:pPr>
              <a:buNone/>
            </a:pPr>
            <a:r>
              <a:rPr lang="en-US" altLang="zh-CN" dirty="0"/>
              <a:t>(or “categories”)</a:t>
            </a:r>
            <a:br>
              <a:rPr lang="en-US" altLang="zh-CN" dirty="0"/>
            </a:br>
            <a:endParaRPr lang="en-US" altLang="zh-CN" dirty="0"/>
          </a:p>
          <a:p>
            <a:pPr>
              <a:buNone/>
            </a:pPr>
            <a:r>
              <a:rPr lang="en-US" altLang="zh-CN" dirty="0"/>
              <a:t>Let </a:t>
            </a:r>
            <a:r>
              <a:rPr lang="en-US" altLang="zh-CN" i="1" dirty="0"/>
              <a:t>{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, 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,…, </a:t>
            </a:r>
            <a:r>
              <a:rPr lang="en-US" altLang="zh-CN" i="1" baseline="-25000" dirty="0">
                <a:sym typeface="Symbol" panose="05050102010706020507" pitchFamily="18" charset="2"/>
              </a:rPr>
              <a:t>a</a:t>
            </a:r>
            <a:r>
              <a:rPr lang="en-US" altLang="zh-CN" i="1" dirty="0">
                <a:sym typeface="Symbol" panose="05050102010706020507" pitchFamily="18" charset="2"/>
              </a:rPr>
              <a:t>}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be the set of possible actions</a:t>
            </a:r>
            <a:br>
              <a:rPr lang="en-US" altLang="zh-CN" dirty="0"/>
            </a:br>
            <a:endParaRPr lang="en-US" altLang="zh-CN" dirty="0"/>
          </a:p>
          <a:p>
            <a:pPr>
              <a:buNone/>
            </a:pPr>
            <a:r>
              <a:rPr lang="en-US" altLang="zh-CN" dirty="0"/>
              <a:t>Let </a:t>
            </a:r>
            <a:r>
              <a:rPr lang="en-US" altLang="zh-CN" i="1" dirty="0">
                <a:sym typeface="Symbol" panose="05050102010706020507" pitchFamily="18" charset="2"/>
              </a:rPr>
              <a:t>(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i="1" dirty="0">
                <a:sym typeface="Symbol" panose="05050102010706020507" pitchFamily="18" charset="2"/>
              </a:rPr>
              <a:t> |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j</a:t>
            </a:r>
            <a:r>
              <a:rPr lang="en-US" altLang="zh-CN" i="1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be the </a:t>
            </a:r>
            <a:r>
              <a:rPr lang="en-US" altLang="zh-CN" dirty="0">
                <a:solidFill>
                  <a:srgbClr val="FF0000"/>
                </a:solidFill>
              </a:rPr>
              <a:t>loss incurred </a:t>
            </a:r>
            <a:r>
              <a:rPr lang="en-US" altLang="zh-CN" dirty="0"/>
              <a:t>for taking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action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dirty="0"/>
              <a:t> when the state of nature is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j</a:t>
            </a:r>
            <a:endParaRPr lang="en-US" altLang="zh-CN" i="1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89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A simple case</a:t>
            </a:r>
          </a:p>
        </p:txBody>
      </p:sp>
      <p:sp>
        <p:nvSpPr>
          <p:cNvPr id="32770" name="文本占位符 3891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1</a:t>
            </a:r>
            <a:r>
              <a:rPr lang="en-US" altLang="zh-CN" i="1" dirty="0"/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2</a:t>
            </a:r>
            <a:r>
              <a:rPr lang="en-US" altLang="zh-CN" i="1" dirty="0"/>
              <a:t>,…,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c:      C   classes</a:t>
            </a:r>
          </a:p>
          <a:p>
            <a:endParaRPr lang="en-US" altLang="zh-CN" sz="2800" i="1" baseline="-25000" dirty="0"/>
          </a:p>
          <a:p>
            <a:endParaRPr lang="en-US" altLang="zh-CN" sz="2800" i="1" baseline="-25000" dirty="0"/>
          </a:p>
          <a:p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, 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,…, </a:t>
            </a:r>
            <a:r>
              <a:rPr lang="en-US" altLang="zh-CN" sz="2800" i="1" baseline="-25000" dirty="0"/>
              <a:t>c:      C  actions</a:t>
            </a:r>
          </a:p>
          <a:p>
            <a:pPr>
              <a:buNone/>
            </a:pPr>
            <a:r>
              <a:rPr lang="en-US" altLang="zh-CN" i="1" baseline="-25000" dirty="0">
                <a:sym typeface="Symbol" panose="05050102010706020507" pitchFamily="18" charset="2"/>
              </a:rPr>
              <a:t>  </a:t>
            </a:r>
            <a:r>
              <a:rPr lang="en-US" altLang="zh-CN" sz="2800" i="1" baseline="-25000" dirty="0"/>
              <a:t> </a:t>
            </a:r>
            <a:endParaRPr lang="zh-CN" altLang="en-US" sz="2800" i="1" baseline="-25000" dirty="0"/>
          </a:p>
        </p:txBody>
      </p:sp>
      <p:sp>
        <p:nvSpPr>
          <p:cNvPr id="32771" name="上箭头 38915"/>
          <p:cNvSpPr/>
          <p:nvPr/>
        </p:nvSpPr>
        <p:spPr>
          <a:xfrm>
            <a:off x="1042988" y="2276475"/>
            <a:ext cx="73025" cy="720725"/>
          </a:xfrm>
          <a:prstGeom prst="upArrow">
            <a:avLst>
              <a:gd name="adj1" fmla="val 50000"/>
              <a:gd name="adj2" fmla="val 24669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2772" name="上箭头 38916"/>
          <p:cNvSpPr/>
          <p:nvPr/>
        </p:nvSpPr>
        <p:spPr>
          <a:xfrm>
            <a:off x="1692275" y="2276475"/>
            <a:ext cx="73025" cy="720725"/>
          </a:xfrm>
          <a:prstGeom prst="upArrow">
            <a:avLst>
              <a:gd name="adj1" fmla="val 50000"/>
              <a:gd name="adj2" fmla="val 24669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2773" name="上箭头 38917"/>
          <p:cNvSpPr/>
          <p:nvPr/>
        </p:nvSpPr>
        <p:spPr>
          <a:xfrm>
            <a:off x="2771775" y="2276475"/>
            <a:ext cx="73025" cy="720725"/>
          </a:xfrm>
          <a:prstGeom prst="upArrow">
            <a:avLst>
              <a:gd name="adj1" fmla="val 50000"/>
              <a:gd name="adj2" fmla="val 24669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32774" name="矩形 38919"/>
          <p:cNvSpPr/>
          <p:nvPr/>
        </p:nvSpPr>
        <p:spPr>
          <a:xfrm>
            <a:off x="827088" y="3789363"/>
            <a:ext cx="74120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i="1" dirty="0"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Arial" panose="020B0604020202020204" pitchFamily="34" charset="0"/>
              </a:rPr>
              <a:t>c+1 </a:t>
            </a:r>
            <a:r>
              <a:rPr lang="en-US" altLang="zh-CN" i="1" dirty="0">
                <a:latin typeface="Arial" panose="020B0604020202020204" pitchFamily="34" charset="0"/>
              </a:rPr>
              <a:t>:   </a:t>
            </a:r>
            <a:r>
              <a:rPr lang="en-US" altLang="zh-CN" sz="2400" i="1" dirty="0">
                <a:latin typeface="Arial" panose="020B0604020202020204" pitchFamily="34" charset="0"/>
              </a:rPr>
              <a:t>do not assign the sample into any class---</a:t>
            </a:r>
            <a:r>
              <a:rPr lang="en-US" altLang="zh-CN" sz="2400" i="1" dirty="0">
                <a:solidFill>
                  <a:srgbClr val="E00070"/>
                </a:solidFill>
                <a:latin typeface="Arial" panose="020B0604020202020204" pitchFamily="34" charset="0"/>
              </a:rPr>
              <a:t> reject</a:t>
            </a:r>
            <a:endParaRPr lang="zh-CN" altLang="en-US" sz="2400" i="1" dirty="0">
              <a:solidFill>
                <a:srgbClr val="E0007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>
          <a:xfrm>
            <a:off x="6588125" y="623728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31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179388" y="0"/>
            <a:ext cx="8964612" cy="5805488"/>
          </a:xfrm>
        </p:spPr>
        <p:txBody>
          <a:bodyPr wrap="square" anchor="t"/>
          <a:lstStyle/>
          <a:p>
            <a:pPr>
              <a:buNone/>
            </a:pPr>
            <a:r>
              <a:rPr lang="en-US" altLang="zh-CN" sz="2800" u="sng" dirty="0"/>
              <a:t>Overall risk</a:t>
            </a:r>
          </a:p>
          <a:p>
            <a:pPr>
              <a:buNone/>
            </a:pPr>
            <a:r>
              <a:rPr lang="en-US" altLang="zh-CN" sz="2800" i="1" dirty="0"/>
              <a:t>R = Sum of all R(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2800" i="1" dirty="0"/>
              <a:t> | x) for 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= 1,…,a</a:t>
            </a:r>
          </a:p>
          <a:p>
            <a:pPr>
              <a:buNone/>
            </a:pPr>
            <a:endParaRPr lang="en-US" altLang="zh-CN" sz="2800" i="1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Minimizing R           Minimizing </a:t>
            </a:r>
            <a:r>
              <a:rPr lang="en-US" altLang="zh-CN" sz="2800" i="1" dirty="0"/>
              <a:t>R(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i="1" dirty="0"/>
              <a:t> </a:t>
            </a:r>
            <a:r>
              <a:rPr lang="en-US" altLang="zh-CN" sz="2800" i="1" dirty="0"/>
              <a:t>| x) for 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 = 1,…, a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                                                 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1,…,a</a:t>
            </a:r>
          </a:p>
        </p:txBody>
      </p:sp>
      <p:sp>
        <p:nvSpPr>
          <p:cNvPr id="33796" name="AutoShape 7"/>
          <p:cNvSpPr/>
          <p:nvPr/>
        </p:nvSpPr>
        <p:spPr>
          <a:xfrm rot="-5301031">
            <a:off x="3122613" y="701675"/>
            <a:ext cx="228600" cy="1219200"/>
          </a:xfrm>
          <a:prstGeom prst="leftBrace">
            <a:avLst>
              <a:gd name="adj1" fmla="val 4441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wrap="none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3797" name="Text Box 8"/>
          <p:cNvSpPr txBox="1"/>
          <p:nvPr/>
        </p:nvSpPr>
        <p:spPr>
          <a:xfrm>
            <a:off x="2268538" y="1557338"/>
            <a:ext cx="248443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</a:rPr>
              <a:t>Conditional risk</a:t>
            </a:r>
          </a:p>
        </p:txBody>
      </p:sp>
      <p:sp>
        <p:nvSpPr>
          <p:cNvPr id="33798" name="AutoShape 9"/>
          <p:cNvSpPr/>
          <p:nvPr/>
        </p:nvSpPr>
        <p:spPr>
          <a:xfrm>
            <a:off x="2411413" y="2349500"/>
            <a:ext cx="838200" cy="304800"/>
          </a:xfrm>
          <a:prstGeom prst="leftRightArrow">
            <a:avLst>
              <a:gd name="adj1" fmla="val 50000"/>
              <a:gd name="adj2" fmla="val 5500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33799" name="对象 21511"/>
          <p:cNvGraphicFramePr>
            <a:graphicFrameLocks noChangeAspect="1"/>
          </p:cNvGraphicFramePr>
          <p:nvPr/>
        </p:nvGraphicFramePr>
        <p:xfrm>
          <a:off x="395288" y="3165475"/>
          <a:ext cx="7416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3" imgW="2209800" imgH="457200" progId="Equation.3">
                  <p:embed/>
                </p:oleObj>
              </mc:Choice>
              <mc:Fallback>
                <p:oleObj r:id="rId3" imgW="22098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3165475"/>
                        <a:ext cx="7416800" cy="1536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 txBox="1">
            <a:spLocks noGrp="1"/>
          </p:cNvSpPr>
          <p:nvPr/>
        </p:nvSpPr>
        <p:spPr>
          <a:xfrm>
            <a:off x="3132138" y="638175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32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xfrm>
            <a:off x="381000" y="404813"/>
            <a:ext cx="8763000" cy="5257800"/>
          </a:xfrm>
        </p:spPr>
        <p:txBody>
          <a:bodyPr wrap="square" anchor="t"/>
          <a:lstStyle/>
          <a:p>
            <a:pPr defTabSz="0">
              <a:buNone/>
              <a:tabLst>
                <a:tab pos="1548130" algn="l"/>
              </a:tabLst>
            </a:pPr>
            <a:r>
              <a:rPr lang="en-US" altLang="zh-CN" sz="2800" dirty="0"/>
              <a:t>Select the action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2800" dirty="0"/>
              <a:t> for which </a:t>
            </a:r>
            <a:r>
              <a:rPr lang="en-US" altLang="zh-CN" sz="2800" i="1" dirty="0"/>
              <a:t>R(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2800" i="1" dirty="0"/>
              <a:t> | x)</a:t>
            </a:r>
            <a:r>
              <a:rPr lang="en-US" altLang="zh-CN" sz="2800" dirty="0"/>
              <a:t> is minimum</a:t>
            </a:r>
          </a:p>
          <a:p>
            <a:pPr defTabSz="0">
              <a:buNone/>
              <a:tabLst>
                <a:tab pos="1548130" algn="l"/>
              </a:tabLst>
            </a:pPr>
            <a:endParaRPr lang="en-US" altLang="zh-CN" sz="2800" dirty="0"/>
          </a:p>
          <a:p>
            <a:pPr defTabSz="0">
              <a:buNone/>
              <a:tabLst>
                <a:tab pos="1548130" algn="l"/>
              </a:tabLst>
            </a:pPr>
            <a:r>
              <a:rPr lang="en-US" altLang="zh-CN" sz="2800" dirty="0"/>
              <a:t>               R is minimum and R in this case is called the </a:t>
            </a:r>
            <a:br>
              <a:rPr lang="en-US" altLang="zh-CN" sz="2800" dirty="0"/>
            </a:br>
            <a:r>
              <a:rPr lang="en-US" altLang="zh-CN" sz="2800" dirty="0"/>
              <a:t>           Bayes risk = best reasonable result that can be achieved!</a:t>
            </a:r>
          </a:p>
        </p:txBody>
      </p:sp>
      <p:sp>
        <p:nvSpPr>
          <p:cNvPr id="35844" name="AutoShape 4"/>
          <p:cNvSpPr/>
          <p:nvPr/>
        </p:nvSpPr>
        <p:spPr>
          <a:xfrm>
            <a:off x="611188" y="1700213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33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0" y="333375"/>
            <a:ext cx="8915400" cy="5695950"/>
          </a:xfrm>
        </p:spPr>
        <p:txBody>
          <a:bodyPr wrap="square" anchor="t"/>
          <a:lstStyle/>
          <a:p>
            <a:pPr marL="0" indent="0">
              <a:lnSpc>
                <a:spcPct val="90000"/>
              </a:lnSpc>
            </a:pPr>
            <a:r>
              <a:rPr lang="zh-CN" altLang="en-US" dirty="0">
                <a:solidFill>
                  <a:schemeClr val="folHlink"/>
                </a:solidFill>
              </a:rPr>
              <a:t> </a:t>
            </a:r>
            <a:r>
              <a:rPr lang="en-US" altLang="zh-CN" dirty="0"/>
              <a:t>Two-category classification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</a:t>
            </a:r>
            <a:r>
              <a:rPr lang="en-US" altLang="zh-CN" sz="32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200" i="1" dirty="0">
                <a:solidFill>
                  <a:schemeClr val="folHlink"/>
                </a:solidFill>
              </a:rPr>
              <a:t> </a:t>
            </a:r>
            <a:r>
              <a:rPr lang="en-US" altLang="zh-CN" sz="2800" i="1" dirty="0"/>
              <a:t>: deciding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1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</a:t>
            </a:r>
            <a:r>
              <a:rPr lang="en-US" altLang="zh-CN" sz="32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i="1" baseline="-25000" dirty="0"/>
              <a:t>  </a:t>
            </a:r>
            <a:r>
              <a:rPr lang="en-US" altLang="zh-CN" sz="2800" i="1" dirty="0"/>
              <a:t>: deciding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2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3200" i="1" dirty="0">
                <a:sym typeface="Symbol" panose="05050102010706020507" pitchFamily="18" charset="2"/>
              </a:rPr>
              <a:t></a:t>
            </a:r>
            <a:r>
              <a:rPr lang="en-US" altLang="zh-CN" sz="3200" i="1" baseline="-25000" dirty="0" err="1">
                <a:sym typeface="Symbol" panose="05050102010706020507" pitchFamily="18" charset="2"/>
              </a:rPr>
              <a:t>ij</a:t>
            </a:r>
            <a:r>
              <a:rPr lang="en-US" altLang="zh-CN" sz="3200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3200" i="1" dirty="0">
                <a:sym typeface="Symbol" panose="05050102010706020507" pitchFamily="18" charset="2"/>
              </a:rPr>
              <a:t> = (</a:t>
            </a:r>
            <a:r>
              <a:rPr lang="en-US" altLang="zh-CN" sz="3200" i="1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3200" i="1" dirty="0">
                <a:solidFill>
                  <a:schemeClr val="folHlink"/>
                </a:solidFill>
              </a:rPr>
              <a:t> </a:t>
            </a:r>
            <a:r>
              <a:rPr lang="en-US" altLang="zh-CN" sz="3200" i="1" dirty="0"/>
              <a:t>|</a:t>
            </a:r>
            <a:r>
              <a:rPr lang="en-US" altLang="zh-CN" sz="3200" i="1" dirty="0">
                <a:solidFill>
                  <a:schemeClr val="folHlink"/>
                </a:solidFill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j</a:t>
            </a:r>
            <a:r>
              <a:rPr lang="en-US" altLang="zh-CN" sz="2800" i="1" dirty="0"/>
              <a:t>)</a:t>
            </a:r>
            <a:br>
              <a:rPr lang="en-US" altLang="zh-CN" sz="2800" i="1" dirty="0"/>
            </a:br>
            <a:endParaRPr lang="en-US" altLang="zh-CN" sz="2800" i="1" baseline="-25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i="1" u="sng" dirty="0">
                <a:sym typeface="Symbol" panose="05050102010706020507" pitchFamily="18" charset="2"/>
              </a:rPr>
              <a:t></a:t>
            </a:r>
            <a:r>
              <a:rPr lang="en-US" altLang="zh-CN" sz="4000" i="1" u="sng" baseline="-25000" dirty="0" err="1">
                <a:sym typeface="Symbol" panose="05050102010706020507" pitchFamily="18" charset="2"/>
              </a:rPr>
              <a:t>ij</a:t>
            </a:r>
            <a:r>
              <a:rPr lang="en-US" altLang="zh-CN" sz="4000" i="1" u="sng" baseline="-25000" dirty="0">
                <a:sym typeface="Symbol" panose="05050102010706020507" pitchFamily="18" charset="2"/>
              </a:rPr>
              <a:t>  </a:t>
            </a:r>
            <a:r>
              <a:rPr lang="en-US" altLang="zh-CN" sz="2800" u="sng" dirty="0">
                <a:sym typeface="Symbol" panose="05050102010706020507" pitchFamily="18" charset="2"/>
              </a:rPr>
              <a:t>:</a:t>
            </a:r>
            <a:r>
              <a:rPr lang="en-US" altLang="zh-CN" sz="2800" u="sng" dirty="0">
                <a:solidFill>
                  <a:srgbClr val="FF3300"/>
                </a:solidFill>
              </a:rPr>
              <a:t>loss </a:t>
            </a:r>
            <a:r>
              <a:rPr lang="en-US" altLang="zh-CN" sz="2800" u="sng" dirty="0"/>
              <a:t>incurred for </a:t>
            </a:r>
            <a:r>
              <a:rPr lang="en-US" altLang="zh-CN" sz="2800" u="sng" dirty="0">
                <a:solidFill>
                  <a:srgbClr val="0066FF"/>
                </a:solidFill>
              </a:rPr>
              <a:t>deciding </a:t>
            </a:r>
            <a:r>
              <a:rPr lang="en-US" altLang="zh-CN" sz="2800" i="1" u="sng" dirty="0">
                <a:solidFill>
                  <a:srgbClr val="0066FF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800" i="1" u="sng" baseline="-25000" dirty="0" err="1">
                <a:solidFill>
                  <a:srgbClr val="0066FF"/>
                </a:solidFill>
              </a:rPr>
              <a:t>i</a:t>
            </a:r>
            <a:r>
              <a:rPr lang="en-US" altLang="zh-CN" sz="2800" u="sng" baseline="-25000" dirty="0">
                <a:solidFill>
                  <a:srgbClr val="0066FF"/>
                </a:solidFill>
              </a:rPr>
              <a:t> </a:t>
            </a:r>
            <a:r>
              <a:rPr lang="en-US" altLang="zh-CN" sz="2800" u="sng" dirty="0">
                <a:solidFill>
                  <a:srgbClr val="0066FF"/>
                </a:solidFill>
              </a:rPr>
              <a:t>when the true state of nature is </a:t>
            </a:r>
            <a:r>
              <a:rPr lang="en-US" altLang="zh-CN" sz="2800" i="1" u="sng" dirty="0">
                <a:solidFill>
                  <a:srgbClr val="0066FF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800" i="1" u="sng" baseline="-25000" dirty="0">
                <a:solidFill>
                  <a:srgbClr val="0066FF"/>
                </a:solidFill>
              </a:rPr>
              <a:t>j</a:t>
            </a:r>
            <a:r>
              <a:rPr lang="en-US" altLang="zh-CN" sz="2800" i="1" baseline="-25000" dirty="0">
                <a:solidFill>
                  <a:srgbClr val="0066FF"/>
                </a:solidFill>
              </a:rPr>
              <a:t/>
            </a:r>
            <a:br>
              <a:rPr lang="en-US" altLang="zh-CN" sz="2800" i="1" baseline="-25000" dirty="0">
                <a:solidFill>
                  <a:srgbClr val="0066FF"/>
                </a:solidFill>
              </a:rPr>
            </a:br>
            <a:endParaRPr lang="en-US" altLang="zh-CN" sz="2800" i="1" dirty="0">
              <a:solidFill>
                <a:srgbClr val="0066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Conditional </a:t>
            </a:r>
            <a:r>
              <a:rPr lang="en-US" altLang="zh-CN" b="1" dirty="0">
                <a:solidFill>
                  <a:srgbClr val="FF0000"/>
                </a:solidFill>
              </a:rPr>
              <a:t>risk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    </a:t>
            </a:r>
            <a:r>
              <a:rPr lang="en-US" altLang="zh-CN" sz="2800" i="1" dirty="0"/>
              <a:t>R(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ym typeface="Symbol" panose="05050102010706020507" pitchFamily="18" charset="2"/>
              </a:rPr>
              <a:t> | x) = 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11</a:t>
            </a:r>
            <a:r>
              <a:rPr lang="en-US" altLang="zh-CN" sz="2800" i="1" dirty="0">
                <a:sym typeface="Symbol" panose="05050102010706020507" pitchFamily="18" charset="2"/>
              </a:rPr>
              <a:t>P(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ym typeface="Symbol" panose="05050102010706020507" pitchFamily="18" charset="2"/>
              </a:rPr>
              <a:t> | x) + 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12</a:t>
            </a:r>
            <a:r>
              <a:rPr lang="en-US" altLang="zh-CN" sz="2800" i="1" dirty="0">
                <a:sym typeface="Symbol" panose="05050102010706020507" pitchFamily="18" charset="2"/>
              </a:rPr>
              <a:t>P(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ym typeface="Symbol" panose="05050102010706020507" pitchFamily="18" charset="2"/>
              </a:rPr>
              <a:t> | x)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zh-CN" sz="2800" i="1" dirty="0"/>
              <a:t>R(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ym typeface="Symbol" panose="05050102010706020507" pitchFamily="18" charset="2"/>
              </a:rPr>
              <a:t> | x) = 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21</a:t>
            </a:r>
            <a:r>
              <a:rPr lang="en-US" altLang="zh-CN" sz="2800" i="1" dirty="0">
                <a:sym typeface="Symbol" panose="05050102010706020507" pitchFamily="18" charset="2"/>
              </a:rPr>
              <a:t>P(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1 </a:t>
            </a:r>
            <a:r>
              <a:rPr lang="en-US" altLang="zh-CN" sz="2800" i="1" dirty="0">
                <a:sym typeface="Symbol" panose="05050102010706020507" pitchFamily="18" charset="2"/>
              </a:rPr>
              <a:t>| x) + 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22</a:t>
            </a:r>
            <a:r>
              <a:rPr lang="en-US" altLang="zh-CN" sz="2800" i="1" dirty="0">
                <a:sym typeface="Symbol" panose="05050102010706020507" pitchFamily="18" charset="2"/>
              </a:rPr>
              <a:t>P(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ym typeface="Symbol" panose="05050102010706020507" pitchFamily="18" charset="2"/>
              </a:rPr>
              <a:t> | x) </a:t>
            </a:r>
            <a:endParaRPr lang="en-US" altLang="zh-CN" sz="2800" i="1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800" i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34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type="body"/>
          </p:nvPr>
        </p:nvSpPr>
        <p:spPr>
          <a:xfrm>
            <a:off x="395288" y="0"/>
            <a:ext cx="8153400" cy="5867400"/>
          </a:xfrm>
        </p:spPr>
        <p:txBody>
          <a:bodyPr wrap="square" anchor="t"/>
          <a:lstStyle/>
          <a:p>
            <a:pPr>
              <a:buNone/>
            </a:pPr>
            <a:r>
              <a:rPr lang="en-US" altLang="zh-CN" dirty="0"/>
              <a:t>Our rule is the following:</a:t>
            </a:r>
          </a:p>
          <a:p>
            <a:pPr algn="ctr">
              <a:buNone/>
            </a:pPr>
            <a:r>
              <a:rPr lang="en-US" altLang="zh-CN" dirty="0"/>
              <a:t>	if </a:t>
            </a:r>
            <a:r>
              <a:rPr lang="en-US" altLang="zh-CN" i="1" dirty="0"/>
              <a:t>R(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 | x)</a:t>
            </a:r>
            <a:r>
              <a:rPr lang="en-US" altLang="zh-CN" sz="2800" i="1" dirty="0">
                <a:sym typeface="Symbol" panose="05050102010706020507" pitchFamily="18" charset="2"/>
              </a:rPr>
              <a:t> &lt; R</a:t>
            </a:r>
            <a:r>
              <a:rPr lang="en-US" altLang="zh-CN" sz="2800" i="1" dirty="0"/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ym typeface="Symbol" panose="05050102010706020507" pitchFamily="18" charset="2"/>
              </a:rPr>
              <a:t> | x)</a:t>
            </a:r>
            <a:r>
              <a:rPr lang="en-US" altLang="zh-CN" sz="2800" dirty="0">
                <a:sym typeface="Symbol" panose="05050102010706020507" pitchFamily="18" charset="2"/>
              </a:rPr>
              <a:t>              </a:t>
            </a:r>
          </a:p>
          <a:p>
            <a:pPr algn="ctr">
              <a:buNone/>
            </a:pPr>
            <a:r>
              <a:rPr lang="en-US" altLang="zh-CN" sz="2800" dirty="0">
                <a:solidFill>
                  <a:srgbClr val="E00070"/>
                </a:solidFill>
                <a:sym typeface="Symbol" panose="05050102010706020507" pitchFamily="18" charset="2"/>
              </a:rPr>
              <a:t>action </a:t>
            </a:r>
            <a:r>
              <a:rPr lang="en-US" altLang="zh-CN" i="1" dirty="0">
                <a:solidFill>
                  <a:srgbClr val="E0007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E0007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“decide </a:t>
            </a:r>
            <a:r>
              <a:rPr lang="en-US" altLang="zh-CN" i="1" dirty="0">
                <a:solidFill>
                  <a:schemeClr val="folHlink"/>
                </a:solidFill>
                <a:sym typeface="Symbol" panose="05050102010706020507" pitchFamily="18" charset="2"/>
              </a:rPr>
              <a:t></a:t>
            </a:r>
            <a:r>
              <a:rPr lang="en-US" altLang="zh-CN" i="1" baseline="-25000" dirty="0">
                <a:solidFill>
                  <a:schemeClr val="folHlink"/>
                </a:solidFill>
              </a:rPr>
              <a:t>1</a:t>
            </a:r>
            <a:r>
              <a:rPr lang="en-US" altLang="zh-CN" dirty="0">
                <a:solidFill>
                  <a:schemeClr val="folHlink"/>
                </a:solidFill>
              </a:rPr>
              <a:t>” is taken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This results in the equivalent rule :</a:t>
            </a:r>
          </a:p>
          <a:p>
            <a:pPr>
              <a:buNone/>
            </a:pPr>
            <a:r>
              <a:rPr lang="en-US" altLang="zh-CN" dirty="0"/>
              <a:t>decide 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/>
              <a:t>1</a:t>
            </a:r>
            <a:r>
              <a:rPr lang="en-US" altLang="zh-CN" baseline="-25000" dirty="0"/>
              <a:t> </a:t>
            </a:r>
            <a:r>
              <a:rPr lang="en-US" altLang="zh-CN" dirty="0"/>
              <a:t>if: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i="1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ym typeface="Symbol" panose="05050102010706020507" pitchFamily="18" charset="2"/>
              </a:rPr>
              <a:t>21</a:t>
            </a:r>
            <a:r>
              <a:rPr lang="en-US" altLang="zh-CN" i="1" dirty="0">
                <a:sym typeface="Symbol" panose="05050102010706020507" pitchFamily="18" charset="2"/>
              </a:rPr>
              <a:t>- </a:t>
            </a:r>
            <a:r>
              <a:rPr lang="en-US" altLang="zh-CN" i="1" baseline="-25000" dirty="0">
                <a:sym typeface="Symbol" panose="05050102010706020507" pitchFamily="18" charset="2"/>
              </a:rPr>
              <a:t>11</a:t>
            </a:r>
            <a:r>
              <a:rPr lang="en-US" altLang="zh-CN" i="1" dirty="0">
                <a:sym typeface="Symbol" panose="05050102010706020507" pitchFamily="18" charset="2"/>
              </a:rPr>
              <a:t>) P(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1</a:t>
            </a:r>
            <a:r>
              <a:rPr lang="en-US" altLang="zh-CN" i="1" dirty="0">
                <a:sym typeface="Symbol" panose="05050102010706020507" pitchFamily="18" charset="2"/>
              </a:rPr>
              <a:t> |x) &gt;</a:t>
            </a:r>
            <a:r>
              <a:rPr lang="en-US" altLang="zh-CN" i="1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ym typeface="Symbol" panose="05050102010706020507" pitchFamily="18" charset="2"/>
              </a:rPr>
              <a:t>12</a:t>
            </a:r>
            <a:r>
              <a:rPr lang="en-US" altLang="zh-CN" i="1" dirty="0">
                <a:sym typeface="Symbol" panose="05050102010706020507" pitchFamily="18" charset="2"/>
              </a:rPr>
              <a:t>- </a:t>
            </a:r>
            <a:r>
              <a:rPr lang="en-US" altLang="zh-CN" i="1" baseline="-25000" dirty="0">
                <a:sym typeface="Symbol" panose="05050102010706020507" pitchFamily="18" charset="2"/>
              </a:rPr>
              <a:t>22</a:t>
            </a:r>
            <a:r>
              <a:rPr lang="en-US" altLang="zh-CN" i="1" dirty="0">
                <a:sym typeface="Symbol" panose="05050102010706020507" pitchFamily="18" charset="2"/>
              </a:rPr>
              <a:t>) P(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2 </a:t>
            </a:r>
            <a:r>
              <a:rPr lang="en-US" altLang="zh-CN" i="1" dirty="0">
                <a:sym typeface="Symbol" panose="05050102010706020507" pitchFamily="18" charset="2"/>
              </a:rPr>
              <a:t>|x)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and decide</a:t>
            </a:r>
            <a:r>
              <a:rPr lang="en-US" altLang="zh-CN" baseline="-250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2</a:t>
            </a:r>
            <a:r>
              <a:rPr lang="en-US" altLang="zh-CN" sz="2800" dirty="0"/>
              <a:t> otherwise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 dirty="0"/>
          </a:p>
        </p:txBody>
      </p:sp>
      <p:sp>
        <p:nvSpPr>
          <p:cNvPr id="38914" name="文本占位符 2560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 anchor="t"/>
          <a:lstStyle/>
          <a:p>
            <a:pPr algn="ctr">
              <a:buNone/>
            </a:pPr>
            <a:r>
              <a:rPr lang="en-US" altLang="zh-CN" i="1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ym typeface="Symbol" panose="05050102010706020507" pitchFamily="18" charset="2"/>
              </a:rPr>
              <a:t>21</a:t>
            </a:r>
            <a:r>
              <a:rPr lang="en-US" altLang="zh-CN" i="1" dirty="0">
                <a:sym typeface="Symbol" panose="05050102010706020507" pitchFamily="18" charset="2"/>
              </a:rPr>
              <a:t>- </a:t>
            </a:r>
            <a:r>
              <a:rPr lang="en-US" altLang="zh-CN" i="1" baseline="-25000" dirty="0">
                <a:sym typeface="Symbol" panose="05050102010706020507" pitchFamily="18" charset="2"/>
              </a:rPr>
              <a:t>11</a:t>
            </a:r>
            <a:r>
              <a:rPr lang="en-US" altLang="zh-CN" i="1" dirty="0">
                <a:sym typeface="Symbol" panose="05050102010706020507" pitchFamily="18" charset="2"/>
              </a:rPr>
              <a:t>) P(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1</a:t>
            </a:r>
            <a:r>
              <a:rPr lang="en-US" altLang="zh-CN" i="1" dirty="0">
                <a:sym typeface="Symbol" panose="05050102010706020507" pitchFamily="18" charset="2"/>
              </a:rPr>
              <a:t> |x) &gt;</a:t>
            </a:r>
            <a:r>
              <a:rPr lang="en-US" altLang="zh-CN" i="1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ym typeface="Symbol" panose="05050102010706020507" pitchFamily="18" charset="2"/>
              </a:rPr>
              <a:t>12</a:t>
            </a:r>
            <a:r>
              <a:rPr lang="en-US" altLang="zh-CN" i="1" dirty="0">
                <a:sym typeface="Symbol" panose="05050102010706020507" pitchFamily="18" charset="2"/>
              </a:rPr>
              <a:t>- </a:t>
            </a:r>
            <a:r>
              <a:rPr lang="en-US" altLang="zh-CN" i="1" baseline="-25000" dirty="0">
                <a:sym typeface="Symbol" panose="05050102010706020507" pitchFamily="18" charset="2"/>
              </a:rPr>
              <a:t>22</a:t>
            </a:r>
            <a:r>
              <a:rPr lang="en-US" altLang="zh-CN" i="1" dirty="0">
                <a:sym typeface="Symbol" panose="05050102010706020507" pitchFamily="18" charset="2"/>
              </a:rPr>
              <a:t>) P(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2 </a:t>
            </a:r>
            <a:r>
              <a:rPr lang="en-US" altLang="zh-CN" i="1" dirty="0">
                <a:sym typeface="Symbol" panose="05050102010706020507" pitchFamily="18" charset="2"/>
              </a:rPr>
              <a:t>|x)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endParaRPr lang="en-US" altLang="zh-CN" dirty="0"/>
          </a:p>
          <a:p>
            <a:r>
              <a:rPr lang="en-US" altLang="zh-CN" dirty="0"/>
              <a:t>      is equal to</a:t>
            </a:r>
          </a:p>
          <a:p>
            <a:endParaRPr lang="en-US" altLang="zh-CN" dirty="0"/>
          </a:p>
          <a:p>
            <a:pPr algn="ctr">
              <a:buNone/>
            </a:pPr>
            <a:r>
              <a:rPr lang="en-US" altLang="zh-CN" i="1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ym typeface="Symbol" panose="05050102010706020507" pitchFamily="18" charset="2"/>
              </a:rPr>
              <a:t>21</a:t>
            </a:r>
            <a:r>
              <a:rPr lang="en-US" altLang="zh-CN" i="1" dirty="0">
                <a:sym typeface="Symbol" panose="05050102010706020507" pitchFamily="18" charset="2"/>
              </a:rPr>
              <a:t>- </a:t>
            </a:r>
            <a:r>
              <a:rPr lang="en-US" altLang="zh-CN" i="1" baseline="-25000" dirty="0">
                <a:sym typeface="Symbol" panose="05050102010706020507" pitchFamily="18" charset="2"/>
              </a:rPr>
              <a:t>11</a:t>
            </a:r>
            <a:r>
              <a:rPr lang="en-US" altLang="zh-CN" i="1" dirty="0">
                <a:sym typeface="Symbol" panose="05050102010706020507" pitchFamily="18" charset="2"/>
              </a:rPr>
              <a:t>) P(x|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1</a:t>
            </a:r>
            <a:r>
              <a:rPr lang="en-US" altLang="zh-CN" i="1" dirty="0">
                <a:sym typeface="Symbol" panose="05050102010706020507" pitchFamily="18" charset="2"/>
              </a:rPr>
              <a:t>) P(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1</a:t>
            </a:r>
            <a:r>
              <a:rPr lang="en-US" altLang="zh-CN" i="1" dirty="0">
                <a:sym typeface="Symbol" panose="05050102010706020507" pitchFamily="18" charset="2"/>
              </a:rPr>
              <a:t>) &gt;</a:t>
            </a:r>
            <a:r>
              <a:rPr lang="en-US" altLang="zh-CN" i="1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ym typeface="Symbol" panose="05050102010706020507" pitchFamily="18" charset="2"/>
              </a:rPr>
              <a:t>12</a:t>
            </a:r>
            <a:r>
              <a:rPr lang="en-US" altLang="zh-CN" i="1" dirty="0">
                <a:sym typeface="Symbol" panose="05050102010706020507" pitchFamily="18" charset="2"/>
              </a:rPr>
              <a:t>- </a:t>
            </a:r>
            <a:r>
              <a:rPr lang="en-US" altLang="zh-CN" i="1" baseline="-25000" dirty="0">
                <a:sym typeface="Symbol" panose="05050102010706020507" pitchFamily="18" charset="2"/>
              </a:rPr>
              <a:t>22</a:t>
            </a:r>
            <a:r>
              <a:rPr lang="en-US" altLang="zh-CN" i="1" dirty="0">
                <a:sym typeface="Symbol" panose="05050102010706020507" pitchFamily="18" charset="2"/>
              </a:rPr>
              <a:t>) P(x|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2</a:t>
            </a:r>
            <a:r>
              <a:rPr lang="en-US" altLang="zh-CN" i="1" dirty="0">
                <a:sym typeface="Symbol" panose="05050102010706020507" pitchFamily="18" charset="2"/>
              </a:rPr>
              <a:t>) P(</a:t>
            </a:r>
            <a:r>
              <a:rPr lang="en-US" altLang="zh-CN" sz="2800" i="1" dirty="0"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/>
              <a:t>2</a:t>
            </a:r>
            <a:r>
              <a:rPr lang="en-US" altLang="zh-CN" i="1" dirty="0"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 txBox="1">
            <a:spLocks noGrp="1"/>
          </p:cNvSpPr>
          <p:nvPr/>
        </p:nvSpPr>
        <p:spPr>
          <a:xfrm>
            <a:off x="3132138" y="6381750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36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>
          <a:xfrm>
            <a:off x="395288" y="0"/>
            <a:ext cx="8153400" cy="5791200"/>
          </a:xfrm>
        </p:spPr>
        <p:txBody>
          <a:bodyPr wrap="square" anchor="t"/>
          <a:lstStyle/>
          <a:p>
            <a:pPr>
              <a:buNone/>
            </a:pPr>
            <a:r>
              <a:rPr lang="en-US" altLang="zh-CN" sz="3600" dirty="0"/>
              <a:t>Likelihood ratio:</a:t>
            </a:r>
            <a:br>
              <a:rPr lang="en-US" altLang="zh-CN" sz="3600" dirty="0"/>
            </a:br>
            <a:endParaRPr lang="en-US" altLang="zh-CN" sz="3600" dirty="0"/>
          </a:p>
          <a:p>
            <a:pPr>
              <a:buNone/>
            </a:pPr>
            <a:r>
              <a:rPr lang="en-US" altLang="zh-CN" sz="2800" dirty="0"/>
              <a:t>The preceding rule is equivalent to the following </a:t>
            </a:r>
          </a:p>
          <a:p>
            <a:pPr>
              <a:buNone/>
            </a:pPr>
            <a:r>
              <a:rPr lang="en-US" altLang="zh-CN" sz="2800" dirty="0"/>
              <a:t>rule: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dirty="0"/>
              <a:t>     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Then take action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(decide 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). Otherwise take action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(decide 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9940" name="对象 266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239148"/>
              </p:ext>
            </p:extLst>
          </p:nvPr>
        </p:nvGraphicFramePr>
        <p:xfrm>
          <a:off x="1187624" y="1844824"/>
          <a:ext cx="784860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3" imgW="1866265" imgH="431800" progId="Equation.3">
                  <p:embed/>
                </p:oleObj>
              </mc:Choice>
              <mc:Fallback>
                <p:oleObj r:id="rId3" imgW="186626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biLevel thresh="50000"/>
                        <a:grayscl/>
                        <a:lum bright="65997"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1187624" y="1844824"/>
                        <a:ext cx="7848600" cy="18145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37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>
          <a:xfrm>
            <a:off x="827088" y="836613"/>
            <a:ext cx="7772400" cy="4114800"/>
          </a:xfrm>
        </p:spPr>
        <p:txBody>
          <a:bodyPr wrap="square" anchor="t"/>
          <a:lstStyle/>
          <a:p>
            <a:pPr marL="0" indent="0">
              <a:buNone/>
            </a:pPr>
            <a:r>
              <a:rPr lang="en-US" altLang="zh-CN" dirty="0"/>
              <a:t>Optimal decision property</a:t>
            </a:r>
          </a:p>
          <a:p>
            <a:pPr marL="0" indent="0">
              <a:buNone/>
            </a:pPr>
            <a:endParaRPr lang="en-US" altLang="zh-CN" dirty="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“If the likelihood ratio exceeds a threshold value independent of the input pattern x, we can take optimal actions”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图片 48131" descr="无标题1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20688"/>
            <a:ext cx="7343775" cy="524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占位符 3072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5173663"/>
          </a:xfrm>
        </p:spPr>
        <p:txBody>
          <a:bodyPr anchor="t"/>
          <a:lstStyle/>
          <a:p>
            <a:r>
              <a:rPr lang="en-US" altLang="zh-CN" dirty="0"/>
              <a:t>Use More Information: the class –conditional information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i="1" dirty="0"/>
              <a:t>p(x | 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)</a:t>
            </a:r>
            <a:r>
              <a:rPr lang="en-US" altLang="zh-CN" dirty="0"/>
              <a:t> and </a:t>
            </a:r>
            <a:r>
              <a:rPr lang="en-US" altLang="zh-CN" i="1" dirty="0"/>
              <a:t>p(x | </a:t>
            </a:r>
            <a:r>
              <a:rPr lang="en-US" altLang="zh-CN" i="1" dirty="0">
                <a:sym typeface="Symbol" panose="05050102010706020507" pitchFamily="18" charset="2"/>
              </a:rPr>
              <a:t>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)</a:t>
            </a:r>
            <a:r>
              <a:rPr lang="en-US" altLang="zh-CN" dirty="0"/>
              <a:t> describe the difference in lightness between populations of sea and salmon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471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zh-CN" altLang="en-US" dirty="0"/>
          </a:p>
        </p:txBody>
      </p:sp>
      <p:sp>
        <p:nvSpPr>
          <p:cNvPr id="43010" name="文本占位符 47106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zh-CN" sz="2800"/>
              <a:t>Simplest </a:t>
            </a:r>
            <a:r>
              <a:rPr lang="en-US" altLang="zh-CN" sz="4000" i="1">
                <a:sym typeface="Symbol" panose="05050102010706020507" pitchFamily="18" charset="2"/>
              </a:rPr>
              <a:t></a:t>
            </a:r>
            <a:r>
              <a:rPr lang="en-US" altLang="zh-CN" sz="4000" i="1" baseline="-25000" err="1">
                <a:sym typeface="Symbol" panose="05050102010706020507" pitchFamily="18" charset="2"/>
              </a:rPr>
              <a:t>ij</a:t>
            </a:r>
            <a:r>
              <a:rPr lang="en-US" altLang="zh-CN" sz="4000" i="1" baseline="-25000">
                <a:sym typeface="Symbol" panose="05050102010706020507" pitchFamily="18" charset="2"/>
              </a:rPr>
              <a:t> </a:t>
            </a:r>
          </a:p>
          <a:p>
            <a:endParaRPr lang="en-US" altLang="zh-CN" sz="4000" i="1" baseline="-25000">
              <a:sym typeface="Symbol" panose="05050102010706020507" pitchFamily="18" charset="2"/>
            </a:endParaRPr>
          </a:p>
          <a:p>
            <a:r>
              <a:rPr lang="en-US" altLang="zh-CN" sz="4000" i="1">
                <a:solidFill>
                  <a:schemeClr val="folHlin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4000" i="1" baseline="-25000" err="1">
                <a:solidFill>
                  <a:schemeClr val="folHlink"/>
                </a:solidFill>
                <a:sym typeface="Symbol" panose="05050102010706020507" pitchFamily="18" charset="2"/>
              </a:rPr>
              <a:t>ij</a:t>
            </a:r>
            <a:r>
              <a:rPr lang="en-US" altLang="zh-CN" sz="2800">
                <a:solidFill>
                  <a:schemeClr val="folHlink"/>
                </a:solidFill>
                <a:sym typeface="Symbol" panose="05050102010706020507" pitchFamily="18" charset="2"/>
              </a:rPr>
              <a:t>=1, i&lt;&gt;j</a:t>
            </a:r>
          </a:p>
          <a:p>
            <a:r>
              <a:rPr lang="en-US" altLang="zh-CN" sz="4000" i="1">
                <a:solidFill>
                  <a:srgbClr val="80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4000" i="1" baseline="-25000" err="1">
                <a:solidFill>
                  <a:srgbClr val="800000"/>
                </a:solidFill>
                <a:sym typeface="Symbol" panose="05050102010706020507" pitchFamily="18" charset="2"/>
              </a:rPr>
              <a:t>ii</a:t>
            </a:r>
            <a:r>
              <a:rPr lang="en-US" altLang="zh-CN" sz="2800">
                <a:solidFill>
                  <a:srgbClr val="800000"/>
                </a:solidFill>
                <a:sym typeface="Symbol" panose="05050102010706020507" pitchFamily="18" charset="2"/>
              </a:rPr>
              <a:t>=0</a:t>
            </a:r>
          </a:p>
          <a:p>
            <a:endParaRPr lang="en-US" altLang="zh-CN" sz="2800">
              <a:solidFill>
                <a:srgbClr val="800000"/>
              </a:solidFill>
              <a:sym typeface="Symbol" panose="05050102010706020507" pitchFamily="18" charset="2"/>
            </a:endParaRPr>
          </a:p>
          <a:p>
            <a:r>
              <a:rPr lang="en-US" altLang="zh-CN" sz="2800"/>
              <a:t>Then minimum risk Bayesian decision </a:t>
            </a:r>
            <a:r>
              <a:rPr lang="en-US" altLang="zh-CN" sz="2800">
                <a:solidFill>
                  <a:srgbClr val="E00070"/>
                </a:solidFill>
              </a:rPr>
              <a:t>will be equivalent to</a:t>
            </a:r>
            <a:r>
              <a:rPr lang="en-US" altLang="zh-CN" sz="2800"/>
              <a:t> Minimum error Bayesian decision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40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7772400" cy="625475"/>
          </a:xfrm>
        </p:spPr>
        <p:txBody>
          <a:bodyPr wrap="square" anchor="ctr"/>
          <a:lstStyle/>
          <a:p>
            <a:r>
              <a:rPr lang="en-US" altLang="zh-CN" sz="3200" b="1"/>
              <a:t>Exercise</a:t>
            </a:r>
          </a:p>
        </p:txBody>
      </p:sp>
      <p:sp>
        <p:nvSpPr>
          <p:cNvPr id="44036" name="Rectangle 3"/>
          <p:cNvSpPr>
            <a:spLocks noGrp="1"/>
          </p:cNvSpPr>
          <p:nvPr>
            <p:ph type="body"/>
          </p:nvPr>
        </p:nvSpPr>
        <p:spPr>
          <a:xfrm>
            <a:off x="0" y="765175"/>
            <a:ext cx="9144000" cy="5029200"/>
          </a:xfrm>
        </p:spPr>
        <p:txBody>
          <a:bodyPr wrap="square" anchor="t"/>
          <a:lstStyle/>
          <a:p>
            <a:pPr>
              <a:buNone/>
            </a:pPr>
            <a:r>
              <a:rPr lang="en-US" altLang="zh-CN" sz="2800"/>
              <a:t>Select the optimal decision where:</a:t>
            </a:r>
          </a:p>
          <a:p>
            <a:pPr>
              <a:buFont typeface="Symbol Set SWA" pitchFamily="2" charset="2"/>
              <a:buChar char="W"/>
            </a:pPr>
            <a:r>
              <a:rPr lang="en-US" altLang="zh-CN" sz="2800">
                <a:sym typeface="Symbol Set SWA" pitchFamily="2" charset="2"/>
              </a:rPr>
              <a:t>= </a:t>
            </a:r>
            <a:r>
              <a:rPr lang="en-US" altLang="zh-CN" sz="2800" i="1">
                <a:sym typeface="Symbol Set SWA" pitchFamily="2" charset="2"/>
              </a:rPr>
              <a:t>{</a:t>
            </a:r>
            <a:r>
              <a:rPr lang="en-US" altLang="zh-CN" sz="2800" i="1">
                <a:sym typeface="Symbol" panose="05050102010706020507" pitchFamily="18" charset="2"/>
              </a:rPr>
              <a:t></a:t>
            </a:r>
            <a:r>
              <a:rPr lang="en-US" altLang="zh-CN" sz="2800" i="1" baseline="-25000">
                <a:sym typeface="Symbol" panose="05050102010706020507" pitchFamily="18" charset="2"/>
              </a:rPr>
              <a:t>1</a:t>
            </a:r>
            <a:r>
              <a:rPr lang="en-US" altLang="zh-CN" sz="2800" i="1">
                <a:sym typeface="Symbol" panose="05050102010706020507" pitchFamily="18" charset="2"/>
              </a:rPr>
              <a:t>, </a:t>
            </a:r>
            <a:r>
              <a:rPr lang="en-US" altLang="zh-CN" sz="2800" i="1" baseline="-25000">
                <a:sym typeface="Symbol" panose="05050102010706020507" pitchFamily="18" charset="2"/>
              </a:rPr>
              <a:t>2</a:t>
            </a:r>
            <a:r>
              <a:rPr lang="en-US" altLang="zh-CN" sz="2800" i="1">
                <a:sym typeface="Symbol" panose="05050102010706020507" pitchFamily="18" charset="2"/>
              </a:rPr>
              <a:t>}</a:t>
            </a:r>
          </a:p>
          <a:p>
            <a:pPr>
              <a:buFont typeface="Symbol Set SWA" pitchFamily="2" charset="2"/>
              <a:buChar char="W"/>
            </a:pPr>
            <a:endParaRPr lang="en-US" altLang="zh-CN" sz="2800" i="1">
              <a:sym typeface="Symbol" panose="05050102010706020507" pitchFamily="18" charset="2"/>
            </a:endParaRPr>
          </a:p>
          <a:p>
            <a:pPr>
              <a:buFont typeface="Symbol Set SWA" pitchFamily="2" charset="2"/>
              <a:buNone/>
            </a:pPr>
            <a:r>
              <a:rPr lang="en-US" altLang="zh-CN" sz="2800" i="1">
                <a:sym typeface="Symbol" panose="05050102010706020507" pitchFamily="18" charset="2"/>
              </a:rPr>
              <a:t>p(+ | </a:t>
            </a:r>
            <a:r>
              <a:rPr lang="en-US" altLang="zh-CN" sz="2800" i="1" baseline="-25000">
                <a:sym typeface="Symbol" panose="05050102010706020507" pitchFamily="18" charset="2"/>
              </a:rPr>
              <a:t>1</a:t>
            </a:r>
            <a:r>
              <a:rPr lang="en-US" altLang="zh-CN" sz="2800" i="1">
                <a:sym typeface="Symbol" panose="05050102010706020507" pitchFamily="18" charset="2"/>
              </a:rPr>
              <a:t>)                            0.9</a:t>
            </a:r>
            <a:endParaRPr lang="en-US" altLang="zh-CN" sz="2800">
              <a:sym typeface="Symbol" panose="05050102010706020507" pitchFamily="18" charset="2"/>
            </a:endParaRPr>
          </a:p>
          <a:p>
            <a:pPr>
              <a:buFont typeface="Symbol Set SWA" pitchFamily="2" charset="2"/>
              <a:buNone/>
            </a:pPr>
            <a:r>
              <a:rPr lang="en-US" altLang="zh-CN" sz="2800" i="1">
                <a:sym typeface="Symbol" panose="05050102010706020507" pitchFamily="18" charset="2"/>
              </a:rPr>
              <a:t>p(+ | </a:t>
            </a:r>
            <a:r>
              <a:rPr lang="en-US" altLang="zh-CN" sz="2800" i="1" baseline="-25000">
                <a:sym typeface="Symbol" panose="05050102010706020507" pitchFamily="18" charset="2"/>
              </a:rPr>
              <a:t>2</a:t>
            </a:r>
            <a:r>
              <a:rPr lang="en-US" altLang="zh-CN" sz="2800" i="1"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                           0.001</a:t>
            </a:r>
          </a:p>
          <a:p>
            <a:pPr>
              <a:buFont typeface="Symbol Set SWA" pitchFamily="2" charset="2"/>
              <a:buNone/>
            </a:pPr>
            <a:endParaRPr lang="en-US" altLang="zh-CN" sz="2800" i="1">
              <a:sym typeface="Symbol" panose="05050102010706020507" pitchFamily="18" charset="2"/>
            </a:endParaRPr>
          </a:p>
          <a:p>
            <a:pPr>
              <a:buFont typeface="Symbol Set SWA" pitchFamily="2" charset="2"/>
              <a:buNone/>
            </a:pPr>
            <a:endParaRPr lang="en-US" altLang="zh-CN" sz="2800" i="1">
              <a:sym typeface="Symbol" panose="05050102010706020507" pitchFamily="18" charset="2"/>
            </a:endParaRPr>
          </a:p>
          <a:p>
            <a:pPr>
              <a:buFont typeface="Symbol Set SWA" pitchFamily="2" charset="2"/>
              <a:buNone/>
            </a:pPr>
            <a:r>
              <a:rPr lang="en-US" altLang="zh-CN" sz="2800" i="1">
                <a:sym typeface="Symbol" panose="05050102010706020507" pitchFamily="18" charset="2"/>
              </a:rPr>
              <a:t>P(</a:t>
            </a:r>
            <a:r>
              <a:rPr lang="en-US" altLang="zh-CN" sz="2800" i="1" baseline="-25000">
                <a:sym typeface="Symbol" panose="05050102010706020507" pitchFamily="18" charset="2"/>
              </a:rPr>
              <a:t>1</a:t>
            </a:r>
            <a:r>
              <a:rPr lang="en-US" altLang="zh-CN" sz="2800" i="1">
                <a:sym typeface="Symbol" panose="05050102010706020507" pitchFamily="18" charset="2"/>
              </a:rPr>
              <a:t>) = 0.01</a:t>
            </a:r>
          </a:p>
          <a:p>
            <a:pPr>
              <a:buFont typeface="Symbol Set SWA" pitchFamily="2" charset="2"/>
              <a:buNone/>
            </a:pPr>
            <a:r>
              <a:rPr lang="en-US" altLang="zh-CN" sz="2800" i="1">
                <a:sym typeface="Symbol" panose="05050102010706020507" pitchFamily="18" charset="2"/>
              </a:rPr>
              <a:t>P(</a:t>
            </a:r>
            <a:r>
              <a:rPr lang="en-US" altLang="zh-CN" sz="2800" i="1" baseline="-25000">
                <a:sym typeface="Symbol" panose="05050102010706020507" pitchFamily="18" charset="2"/>
              </a:rPr>
              <a:t>2</a:t>
            </a:r>
            <a:r>
              <a:rPr lang="en-US" altLang="zh-CN" sz="2800" i="1">
                <a:sym typeface="Symbol" panose="05050102010706020507" pitchFamily="18" charset="2"/>
              </a:rPr>
              <a:t>) = 0.99</a:t>
            </a:r>
          </a:p>
          <a:p>
            <a:pPr>
              <a:buFont typeface="Symbol Set SWA" pitchFamily="2" charset="2"/>
              <a:buNone/>
            </a:pPr>
            <a:endParaRPr lang="en-US" altLang="zh-CN" sz="2800" i="1">
              <a:sym typeface="Symbol" panose="05050102010706020507" pitchFamily="18" charset="2"/>
            </a:endParaRPr>
          </a:p>
          <a:p>
            <a:pPr>
              <a:buFont typeface="Symbol Set SWA" pitchFamily="2" charset="2"/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44037" name="AutoShape 4"/>
          <p:cNvSpPr/>
          <p:nvPr/>
        </p:nvSpPr>
        <p:spPr>
          <a:xfrm>
            <a:off x="1908175" y="2492375"/>
            <a:ext cx="1524000" cy="228600"/>
          </a:xfrm>
          <a:prstGeom prst="rightArrow">
            <a:avLst>
              <a:gd name="adj1" fmla="val 50000"/>
              <a:gd name="adj2" fmla="val 166635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4038" name="AutoShape 5"/>
          <p:cNvSpPr/>
          <p:nvPr/>
        </p:nvSpPr>
        <p:spPr>
          <a:xfrm>
            <a:off x="1908175" y="3068638"/>
            <a:ext cx="1524000" cy="228600"/>
          </a:xfrm>
          <a:prstGeom prst="rightArrow">
            <a:avLst>
              <a:gd name="adj1" fmla="val 50000"/>
              <a:gd name="adj2" fmla="val 166635"/>
            </a:avLst>
          </a:prstGeom>
          <a:solidFill>
            <a:srgbClr val="FFFF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44039" name="对象 28679"/>
          <p:cNvGraphicFramePr>
            <a:graphicFrameLocks noChangeAspect="1"/>
          </p:cNvGraphicFramePr>
          <p:nvPr/>
        </p:nvGraphicFramePr>
        <p:xfrm>
          <a:off x="4140200" y="4149725"/>
          <a:ext cx="2209800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3" imgW="685800" imgH="457200" progId="Equation.3">
                  <p:embed/>
                </p:oleObj>
              </mc:Choice>
              <mc:Fallback>
                <p:oleObj r:id="rId3" imgW="685800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>
                        <a:lum bright="89996"/>
                      </a:blip>
                      <a:stretch>
                        <a:fillRect/>
                      </a:stretch>
                    </p:blipFill>
                    <p:spPr>
                      <a:xfrm>
                        <a:off x="4140200" y="4149725"/>
                        <a:ext cx="2209800" cy="12588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4506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US" altLang="zh-CN"/>
          </a:p>
        </p:txBody>
      </p:sp>
      <p:graphicFrame>
        <p:nvGraphicFramePr>
          <p:cNvPr id="45058" name="内容占位符 45059"/>
          <p:cNvGraphicFramePr>
            <a:graphicFrameLocks noGrp="1" noChangeAspect="1"/>
          </p:cNvGraphicFramePr>
          <p:nvPr>
            <p:ph idx="1"/>
          </p:nvPr>
        </p:nvGraphicFramePr>
        <p:xfrm>
          <a:off x="684213" y="1773238"/>
          <a:ext cx="17272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3" imgW="685800" imgH="457200" progId="Equation.3">
                  <p:embed/>
                </p:oleObj>
              </mc:Choice>
              <mc:Fallback>
                <p:oleObj r:id="rId3" imgW="685800" imgH="45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lum bright="89996"/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1773238"/>
                        <a:ext cx="1727200" cy="11509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矩形 45062"/>
          <p:cNvSpPr/>
          <p:nvPr/>
        </p:nvSpPr>
        <p:spPr>
          <a:xfrm>
            <a:off x="2484438" y="1844675"/>
            <a:ext cx="4824412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means </a:t>
            </a:r>
            <a:r>
              <a:rPr lang="en-US" altLang="zh-CN" sz="2400" i="1">
                <a:latin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11</a:t>
            </a:r>
            <a:r>
              <a:rPr lang="en-US" altLang="zh-CN" sz="2400" i="1">
                <a:latin typeface="Arial" panose="020B0604020202020204" pitchFamily="34" charset="0"/>
                <a:sym typeface="Symbol" panose="05050102010706020507" pitchFamily="18" charset="2"/>
              </a:rPr>
              <a:t>=1, </a:t>
            </a:r>
            <a:r>
              <a:rPr lang="en-US" altLang="zh-CN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12</a:t>
            </a:r>
            <a:r>
              <a:rPr lang="en-US" altLang="zh-CN" sz="2400" i="1">
                <a:latin typeface="Arial" panose="020B0604020202020204" pitchFamily="34" charset="0"/>
                <a:sym typeface="Symbol" panose="05050102010706020507" pitchFamily="18" charset="2"/>
              </a:rPr>
              <a:t>=4, </a:t>
            </a:r>
            <a:r>
              <a:rPr lang="en-US" altLang="zh-CN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21</a:t>
            </a:r>
            <a:r>
              <a:rPr lang="en-US" altLang="zh-CN" sz="2400" i="1">
                <a:latin typeface="Arial" panose="020B0604020202020204" pitchFamily="34" charset="0"/>
                <a:sym typeface="Symbol" panose="05050102010706020507" pitchFamily="18" charset="2"/>
              </a:rPr>
              <a:t>=2, </a:t>
            </a:r>
            <a:r>
              <a:rPr lang="en-US" altLang="zh-CN" sz="2400" i="1" baseline="-25000">
                <a:latin typeface="Arial" panose="020B0604020202020204" pitchFamily="34" charset="0"/>
                <a:sym typeface="Symbol" panose="05050102010706020507" pitchFamily="18" charset="2"/>
              </a:rPr>
              <a:t>22</a:t>
            </a:r>
            <a:r>
              <a:rPr lang="en-US" altLang="zh-CN" sz="2400" i="1">
                <a:latin typeface="Arial" panose="020B0604020202020204" pitchFamily="34" charset="0"/>
                <a:sym typeface="Symbol" panose="05050102010706020507" pitchFamily="18" charset="2"/>
              </a:rPr>
              <a:t>=3</a:t>
            </a:r>
            <a:endParaRPr lang="zh-CN" altLang="en-US" sz="2400" i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endParaRPr lang="zh-CN" altLang="en-US" sz="2400" i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endParaRPr lang="zh-CN" altLang="en-US" sz="2400" i="1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5060" name="矩形 45063"/>
          <p:cNvSpPr/>
          <p:nvPr/>
        </p:nvSpPr>
        <p:spPr>
          <a:xfrm>
            <a:off x="755650" y="5084763"/>
            <a:ext cx="77470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>
                <a:solidFill>
                  <a:srgbClr val="E00070"/>
                </a:solidFill>
                <a:latin typeface="Arial" panose="020B0604020202020204" pitchFamily="34" charset="0"/>
              </a:rPr>
              <a:t>Example</a:t>
            </a:r>
            <a:r>
              <a:rPr lang="en-US" altLang="zh-CN" sz="2800">
                <a:solidFill>
                  <a:schemeClr val="tx2"/>
                </a:solidFill>
                <a:latin typeface="Arial" panose="020B0604020202020204" pitchFamily="34" charset="0"/>
              </a:rPr>
              <a:t>: earthquake forecast; typhoon forecast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9153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620713"/>
          </a:xfrm>
        </p:spPr>
        <p:txBody>
          <a:bodyPr anchor="ctr"/>
          <a:lstStyle/>
          <a:p>
            <a:r>
              <a:rPr lang="en-US" altLang="zh-CN" sz="4000">
                <a:solidFill>
                  <a:srgbClr val="E00070"/>
                </a:solidFill>
              </a:rPr>
              <a:t>Example</a:t>
            </a:r>
            <a:endParaRPr lang="zh-CN" altLang="en-US" sz="4000" dirty="0">
              <a:solidFill>
                <a:srgbClr val="E00070"/>
              </a:solidFill>
            </a:endParaRPr>
          </a:p>
        </p:txBody>
      </p:sp>
      <p:sp>
        <p:nvSpPr>
          <p:cNvPr id="46082" name="文本占位符 4915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zh-CN" altLang="en-US" dirty="0"/>
          </a:p>
        </p:txBody>
      </p:sp>
      <p:pic>
        <p:nvPicPr>
          <p:cNvPr id="46083" name="图片 49155" descr="check ris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765175"/>
            <a:ext cx="7510463" cy="3906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R="0" algn="ctr" defTabSz="914400" rtl="0"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Pattern Classification </a:t>
            </a:r>
            <a:r>
              <a:rPr kumimoji="0" lang="zh-CN" altLang="en-US" sz="1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Chapter2(part 1)</a:t>
            </a:r>
            <a:endParaRPr kumimoji="0" lang="en-US" altLang="zh-CN" sz="1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819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" y="252412"/>
            <a:ext cx="8901113" cy="6469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/>
          </p:cNvSpPr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zh-CN" altLang="en-US" sz="140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Pattern Classification Chapter2(part 1)</a:t>
            </a:r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灯片编号占位符 5"/>
          <p:cNvSpPr txBox="1">
            <a:spLocks noGrp="1"/>
          </p:cNvSpPr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5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11"/>
          <p:cNvSpPr>
            <a:spLocks noGrp="1"/>
          </p:cNvSpPr>
          <p:nvPr>
            <p:ph type="body"/>
          </p:nvPr>
        </p:nvSpPr>
        <p:spPr>
          <a:xfrm>
            <a:off x="457200" y="1125538"/>
            <a:ext cx="8229600" cy="4970462"/>
          </a:xfrm>
        </p:spPr>
        <p:txBody>
          <a:bodyPr wrap="square" anchor="t"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Posterior, likelihood, evidence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solidFill>
                  <a:srgbClr val="FF0000"/>
                </a:solidFill>
              </a:rPr>
              <a:t>P(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j</a:t>
            </a:r>
            <a:r>
              <a:rPr lang="en-US" altLang="zh-CN" sz="2400" i="1" dirty="0">
                <a:solidFill>
                  <a:srgbClr val="FF0000"/>
                </a:solidFill>
              </a:rPr>
              <a:t> | x) = p(x |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j</a:t>
            </a:r>
            <a:r>
              <a:rPr lang="en-US" altLang="zh-CN" sz="2400" i="1" dirty="0">
                <a:solidFill>
                  <a:srgbClr val="FF0000"/>
                </a:solidFill>
              </a:rPr>
              <a:t>) . P(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j</a:t>
            </a:r>
            <a:r>
              <a:rPr lang="en-US" altLang="zh-CN" sz="2400" i="1" dirty="0">
                <a:solidFill>
                  <a:srgbClr val="FF0000"/>
                </a:solidFill>
              </a:rPr>
              <a:t>) / p(x)</a:t>
            </a:r>
          </a:p>
          <a:p>
            <a:pPr lvl="1">
              <a:lnSpc>
                <a:spcPct val="90000"/>
              </a:lnSpc>
            </a:pPr>
            <a:endParaRPr lang="en-US" altLang="zh-CN" sz="2400" i="1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Where in case of two categories </a:t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Posterior = (Likelihood. Prior) / Evidence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Evidence can be viewed as a scale factor </a:t>
            </a:r>
          </a:p>
        </p:txBody>
      </p:sp>
      <p:graphicFrame>
        <p:nvGraphicFramePr>
          <p:cNvPr id="9220" name="对象 7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08760"/>
              </p:ext>
            </p:extLst>
          </p:nvPr>
        </p:nvGraphicFramePr>
        <p:xfrm>
          <a:off x="2123728" y="3429000"/>
          <a:ext cx="36607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1574800" imgH="444500" progId="Equation.3">
                  <p:embed/>
                </p:oleObj>
              </mc:Choice>
              <mc:Fallback>
                <p:oleObj r:id="rId3" imgW="15748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lum bright="100000" contrast="17999"/>
                      </a:blip>
                      <a:stretch>
                        <a:fillRect/>
                      </a:stretch>
                    </p:blipFill>
                    <p:spPr>
                      <a:xfrm>
                        <a:off x="2123728" y="3429000"/>
                        <a:ext cx="3660775" cy="1035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marR="0" algn="ctr" defTabSz="914400" rtl="0">
              <a:buClrTx/>
              <a:buSzTx/>
              <a:buFontTx/>
              <a:buNone/>
              <a:defRPr/>
            </a:pPr>
            <a:r>
              <a:rPr kumimoji="0" lang="zh-CN" altLang="en-US" sz="14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Pattern Classification Chapter2(part 1)</a:t>
            </a:r>
            <a:endParaRPr kumimoji="0" lang="en-US" altLang="zh-CN" sz="14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/>
            <a:fld id="{9A0DB2DC-4C9A-4742-B13C-FB6460FD3503}" type="slidenum">
              <a:rPr lang="zh-CN" altLang="en-US" sz="14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6</a:t>
            </a:fld>
            <a:endParaRPr lang="zh-CN" altLang="en-US" sz="140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024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80475" cy="607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"/>
          <p:cNvSpPr>
            <a:spLocks noGrp="1"/>
          </p:cNvSpPr>
          <p:nvPr/>
        </p:nvSpPr>
        <p:spPr>
          <a:xfrm>
            <a:off x="98425" y="285750"/>
            <a:ext cx="8929688" cy="4429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endParaRPr lang="en-US" altLang="zh-CN" sz="2400" i="1" baseline="-25000">
              <a:latin typeface="Arial" panose="020B0604020202020204" pitchFamily="34" charset="0"/>
            </a:endParaRPr>
          </a:p>
        </p:txBody>
      </p:sp>
      <p:sp>
        <p:nvSpPr>
          <p:cNvPr id="2" name="Rectangle 10"/>
          <p:cNvSpPr>
            <a:spLocks noGrp="1"/>
          </p:cNvSpPr>
          <p:nvPr/>
        </p:nvSpPr>
        <p:spPr>
          <a:xfrm>
            <a:off x="225425" y="412750"/>
            <a:ext cx="8929688" cy="44291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90000"/>
              </a:lnSpc>
            </a:pPr>
            <a:endParaRPr lang="en-US" sz="2400" strike="noStrike" noProof="1">
              <a:latin typeface="Times New Roman" panose="02020603050405020304" pitchFamily="18" charset="0"/>
            </a:endParaRPr>
          </a:p>
          <a:p>
            <a:pPr lvl="0" fontAlgn="base">
              <a:lnSpc>
                <a:spcPct val="90000"/>
              </a:lnSpc>
            </a:pPr>
            <a:r>
              <a:rPr lang="en-US" sz="2400" strike="noStrike" noProof="1">
                <a:latin typeface="Times New Roman" panose="02020603050405020304" pitchFamily="18" charset="0"/>
                <a:ea typeface="+mn-ea"/>
                <a:cs typeface="+mn-cs"/>
              </a:rPr>
              <a:t>There are 1300 students including</a:t>
            </a:r>
            <a:r>
              <a:rPr lang="en-US" sz="2400" strike="noStrike" noProof="1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+mn-ea"/>
                <a:cs typeface="+mn-cs"/>
              </a:rPr>
              <a:t> 1000 </a:t>
            </a:r>
            <a:r>
              <a:rPr lang="en-US" sz="2400" strike="noStrike" noProof="1">
                <a:latin typeface="Times New Roman" panose="02020603050405020304" pitchFamily="18" charset="0"/>
                <a:ea typeface="+mn-ea"/>
                <a:cs typeface="+mn-cs"/>
              </a:rPr>
              <a:t>males and</a:t>
            </a:r>
            <a:r>
              <a:rPr lang="en-US" sz="2400" strike="noStrike" noProof="1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 300</a:t>
            </a:r>
            <a:r>
              <a:rPr lang="en-US" sz="2400" strike="noStrike" noProof="1">
                <a:latin typeface="Times New Roman" panose="02020603050405020304" pitchFamily="18" charset="0"/>
                <a:ea typeface="+mn-ea"/>
                <a:cs typeface="+mn-cs"/>
              </a:rPr>
              <a:t> females. Their heights have been measured. 200 males have </a:t>
            </a:r>
            <a:r>
              <a:rPr lang="en-US" sz="2400" strike="noStrike" noProof="1"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heights of 175 cm and 15 females have the same  heights.</a:t>
            </a:r>
            <a:endParaRPr lang="en-US" sz="2400" strike="noStrike" noProof="1"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sz="2400" strike="noStrike" noProof="1"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r>
              <a:rPr lang="en-US" sz="2400" strike="noStrike" noProof="1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2400" i="1" strike="noStrike" noProof="1">
                <a:latin typeface="+mn-lt"/>
                <a:ea typeface="+mn-ea"/>
                <a:cs typeface="+mn-cs"/>
                <a:sym typeface="Symbol" panose="05050102010706020507" pitchFamily="18" charset="2"/>
              </a:rPr>
              <a:t></a:t>
            </a:r>
            <a:r>
              <a:rPr lang="en-US" altLang="zh-CN" sz="2400" i="1" strike="noStrike" baseline="-25000" noProof="1">
                <a:latin typeface="+mn-lt"/>
                <a:ea typeface="+mn-ea"/>
                <a:cs typeface="+mn-cs"/>
                <a:sym typeface="+mn-ea"/>
              </a:rPr>
              <a:t>1</a:t>
            </a: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 :  </a:t>
            </a:r>
            <a:r>
              <a:rPr lang="en-US" sz="2400" strike="noStrike" noProof="1"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males           </a:t>
            </a:r>
            <a:r>
              <a:rPr lang="en-US" altLang="zh-CN" sz="2400" i="1" strike="noStrike" noProof="1"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lang="en-US" altLang="zh-CN" sz="2400" i="1" strike="noStrike" noProof="1">
                <a:latin typeface="+mn-lt"/>
                <a:ea typeface="+mn-ea"/>
                <a:cs typeface="+mn-cs"/>
                <a:sym typeface="Symbol" panose="05050102010706020507" pitchFamily="18" charset="2"/>
              </a:rPr>
              <a:t></a:t>
            </a:r>
            <a:r>
              <a:rPr lang="en-US" altLang="zh-CN" sz="2400" i="1" strike="noStrike" baseline="-25000" noProof="1">
                <a:latin typeface="+mn-lt"/>
                <a:ea typeface="+mn-ea"/>
                <a:cs typeface="+mn-cs"/>
                <a:sym typeface="+mn-ea"/>
              </a:rPr>
              <a:t>2 </a:t>
            </a:r>
            <a:r>
              <a:rPr lang="en-US" altLang="zh-CN" sz="2400" strike="noStrike" noProof="1">
                <a:latin typeface="+mn-lt"/>
                <a:ea typeface="+mn-ea"/>
                <a:cs typeface="+mn-cs"/>
                <a:sym typeface="+mn-ea"/>
              </a:rPr>
              <a:t>: </a:t>
            </a:r>
            <a:r>
              <a:rPr lang="en-US" sz="2400" strike="noStrike" noProof="1"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 females    </a:t>
            </a:r>
            <a:endParaRPr lang="en-US" sz="2400" strike="noStrike" noProof="1"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sz="2400" strike="noStrike" noProof="1"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r>
              <a:rPr lang="en-US" sz="2400" strike="noStrike" noProof="1"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 x= 175 cm  (height)</a:t>
            </a:r>
            <a:endParaRPr lang="en-US" sz="2400" strike="noStrike" noProof="1"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sz="2400" strike="noStrike" noProof="1"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altLang="zh-CN" sz="2400" i="1" strike="noStrike" noProof="1">
              <a:sym typeface="+mn-ea"/>
            </a:endParaRPr>
          </a:p>
          <a:p>
            <a:pPr lvl="0" fontAlgn="base">
              <a:lnSpc>
                <a:spcPct val="90000"/>
              </a:lnSpc>
            </a:pPr>
            <a:r>
              <a:rPr lang="en-US" altLang="zh-CN" sz="2400" i="1" strike="noStrike" noProof="1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p(x | </a:t>
            </a:r>
            <a:r>
              <a:rPr lang="en-US" altLang="zh-CN" sz="2400" i="1" strike="noStrike" noProof="1">
                <a:solidFill>
                  <a:srgbClr val="FF000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</a:t>
            </a:r>
            <a:r>
              <a:rPr lang="en-US" altLang="zh-CN" sz="2400" i="1" strike="noStrike" baseline="-25000" noProof="1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1</a:t>
            </a:r>
            <a:r>
              <a:rPr lang="en-US" altLang="zh-CN" sz="2400" i="1" strike="noStrike" noProof="1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)=200/1000           </a:t>
            </a:r>
            <a:r>
              <a:rPr lang="en-US" altLang="zh-CN" sz="2400" i="1" strike="noStrike" noProof="1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  p(x | </a:t>
            </a:r>
            <a:r>
              <a:rPr lang="en-US" altLang="zh-CN" sz="2400" i="1" strike="noStrike" noProof="1">
                <a:solidFill>
                  <a:srgbClr val="0070C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</a:t>
            </a:r>
            <a:r>
              <a:rPr lang="en-US" altLang="zh-CN" sz="2400" i="1" strike="noStrike" baseline="-25000" noProof="1">
                <a:solidFill>
                  <a:srgbClr val="0070C0"/>
                </a:solidFill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lang="en-US" altLang="zh-CN" sz="2400" i="1" strike="noStrike" noProof="1">
                <a:solidFill>
                  <a:srgbClr val="0070C0"/>
                </a:solidFill>
                <a:latin typeface="+mn-lt"/>
                <a:ea typeface="+mn-ea"/>
                <a:cs typeface="+mn-cs"/>
                <a:sym typeface="+mn-ea"/>
              </a:rPr>
              <a:t>)=15/300</a:t>
            </a:r>
            <a:endParaRPr lang="en-US" altLang="zh-CN" sz="2400" i="1" strike="noStrike" noProof="1">
              <a:solidFill>
                <a:srgbClr val="0070C0"/>
              </a:solidFill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altLang="zh-CN" sz="2400" i="1" strike="noStrike" noProof="1">
              <a:solidFill>
                <a:srgbClr val="FF0000"/>
              </a:solidFill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altLang="zh-CN" sz="2400" i="1" strike="noStrike" noProof="1">
              <a:solidFill>
                <a:srgbClr val="FF0000"/>
              </a:solidFill>
              <a:sym typeface="+mn-ea"/>
            </a:endParaRPr>
          </a:p>
          <a:p>
            <a:pPr lvl="0" fontAlgn="base">
              <a:lnSpc>
                <a:spcPct val="90000"/>
              </a:lnSpc>
            </a:pPr>
            <a:r>
              <a:rPr lang="en-US" altLang="zh-CN" sz="2400" i="1" strike="noStrike" noProof="1">
                <a:solidFill>
                  <a:srgbClr val="00B050"/>
                </a:solidFill>
                <a:latin typeface="+mn-lt"/>
                <a:ea typeface="+mn-ea"/>
                <a:cs typeface="+mn-cs"/>
                <a:sym typeface="+mn-ea"/>
              </a:rPr>
              <a:t>p(x)=(200+15)/1300 </a:t>
            </a:r>
            <a:r>
              <a:rPr lang="en-US" altLang="zh-CN" sz="2400" i="1" strike="noStrike" noProof="1">
                <a:solidFill>
                  <a:srgbClr val="800000"/>
                </a:solidFill>
                <a:latin typeface="+mn-lt"/>
                <a:ea typeface="+mn-ea"/>
                <a:cs typeface="+mn-cs"/>
                <a:sym typeface="+mn-ea"/>
              </a:rPr>
              <a:t>= </a:t>
            </a:r>
            <a:endParaRPr lang="en-US" altLang="zh-CN" sz="2400" i="1" strike="noStrike" noProof="1">
              <a:solidFill>
                <a:srgbClr val="800000"/>
              </a:solidFill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altLang="zh-CN" sz="2400" i="1" strike="noStrike" noProof="1">
              <a:solidFill>
                <a:srgbClr val="FF0000"/>
              </a:solidFill>
              <a:sym typeface="+mn-ea"/>
            </a:endParaRPr>
          </a:p>
          <a:p>
            <a:pPr lvl="0" fontAlgn="base">
              <a:lnSpc>
                <a:spcPct val="90000"/>
              </a:lnSpc>
            </a:pPr>
            <a:r>
              <a:rPr lang="en-US" altLang="zh-CN" sz="2400" i="1" strike="noStrike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p(</a:t>
            </a:r>
            <a:r>
              <a:rPr lang="en-US" altLang="zh-CN" sz="2400" i="1" strike="noStrike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</a:t>
            </a:r>
            <a:r>
              <a:rPr lang="en-US" altLang="zh-CN" sz="2400" i="1" strike="noStrike" baseline="-2500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1</a:t>
            </a:r>
            <a:r>
              <a:rPr lang="en-US" altLang="zh-CN" sz="2400" i="1" strike="noStrike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)=1000/1300,       </a:t>
            </a:r>
            <a:r>
              <a:rPr lang="en-US" altLang="zh-CN" sz="2400" i="1" strike="noStrike" noProof="1">
                <a:latin typeface="+mn-lt"/>
                <a:ea typeface="+mn-ea"/>
                <a:cs typeface="+mn-cs"/>
                <a:sym typeface="+mn-ea"/>
              </a:rPr>
              <a:t>p(</a:t>
            </a:r>
            <a:r>
              <a:rPr lang="en-US" altLang="zh-CN" sz="2400" i="1" strike="noStrike" noProof="1">
                <a:latin typeface="+mn-lt"/>
                <a:ea typeface="+mn-ea"/>
                <a:cs typeface="+mn-cs"/>
                <a:sym typeface="Symbol" panose="05050102010706020507" pitchFamily="18" charset="2"/>
              </a:rPr>
              <a:t></a:t>
            </a:r>
            <a:r>
              <a:rPr lang="en-US" altLang="zh-CN" sz="2400" i="1" strike="noStrike" baseline="-25000" noProof="1">
                <a:latin typeface="+mn-lt"/>
                <a:ea typeface="+mn-ea"/>
                <a:cs typeface="+mn-cs"/>
                <a:sym typeface="+mn-ea"/>
              </a:rPr>
              <a:t>2</a:t>
            </a:r>
            <a:r>
              <a:rPr lang="en-US" altLang="zh-CN" sz="2400" i="1" strike="noStrike" noProof="1">
                <a:latin typeface="+mn-lt"/>
                <a:ea typeface="+mn-ea"/>
                <a:cs typeface="+mn-cs"/>
                <a:sym typeface="+mn-ea"/>
              </a:rPr>
              <a:t>)=1000/1300</a:t>
            </a:r>
            <a:endParaRPr lang="en-US" altLang="zh-CN" sz="2400" i="1" strike="noStrike" noProof="1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altLang="zh-CN" sz="2400" i="1" strike="noStrike" noProof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sz="2400" strike="noStrike" noProof="1"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sz="2400" strike="noStrike" noProof="1"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endParaRPr lang="en-US" sz="2400" strike="noStrike" noProof="1">
              <a:latin typeface="Times New Roman" panose="02020603050405020304" pitchFamily="18" charset="0"/>
              <a:sym typeface="+mn-ea"/>
            </a:endParaRPr>
          </a:p>
          <a:p>
            <a:pPr lvl="0" fontAlgn="base">
              <a:lnSpc>
                <a:spcPct val="90000"/>
              </a:lnSpc>
            </a:pPr>
            <a:r>
              <a:rPr lang="en-US" sz="2400" strike="noStrike" noProof="1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lang="en-US" sz="2400" i="1" strike="noStrike" baseline="-25000" noProof="1">
              <a:latin typeface="Times New Roman" panose="02020603050405020304" pitchFamily="18" charset="0"/>
            </a:endParaRPr>
          </a:p>
        </p:txBody>
      </p:sp>
      <p:graphicFrame>
        <p:nvGraphicFramePr>
          <p:cNvPr id="11267" name="对象 2"/>
          <p:cNvGraphicFramePr/>
          <p:nvPr/>
        </p:nvGraphicFramePr>
        <p:xfrm>
          <a:off x="3811588" y="5264150"/>
          <a:ext cx="34385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3110230" imgH="1049655" progId="Equation.KSEE3">
                  <p:embed/>
                </p:oleObj>
              </mc:Choice>
              <mc:Fallback>
                <p:oleObj r:id="rId3" imgW="3110230" imgH="1049655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1588" y="5264150"/>
                        <a:ext cx="3438525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80457" y="3140968"/>
            <a:ext cx="3322955" cy="1814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ea typeface="+mn-ea"/>
                <a:sym typeface="+mn-ea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p(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)+</a:t>
            </a:r>
            <a:r>
              <a:rPr lang="en-US" altLang="zh-CN" sz="2800" i="1" dirty="0">
                <a:solidFill>
                  <a:srgbClr val="0070C0"/>
                </a:solidFill>
                <a:latin typeface="+mn-lt"/>
                <a:ea typeface="+mn-ea"/>
                <a:sym typeface="+mn-ea"/>
              </a:rPr>
              <a:t>p(</a:t>
            </a:r>
            <a:r>
              <a:rPr lang="en-US" altLang="zh-CN" sz="2800" i="1" dirty="0">
                <a:solidFill>
                  <a:srgbClr val="0070C0"/>
                </a:solidFill>
                <a:latin typeface="+mn-lt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>
                <a:solidFill>
                  <a:srgbClr val="0070C0"/>
                </a:solidFill>
                <a:uFillTx/>
                <a:latin typeface="+mn-lt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olidFill>
                  <a:srgbClr val="0070C0"/>
                </a:solidFill>
                <a:latin typeface="+mn-lt"/>
                <a:ea typeface="+mn-ea"/>
                <a:sym typeface="+mn-ea"/>
              </a:rPr>
              <a:t>)=1</a:t>
            </a:r>
          </a:p>
          <a:p>
            <a:pPr algn="l"/>
            <a:endParaRPr lang="en-US" altLang="zh-CN" sz="2800" i="1" dirty="0">
              <a:solidFill>
                <a:srgbClr val="0070C0"/>
              </a:solidFill>
              <a:latin typeface="+mn-lt"/>
              <a:ea typeface="+mn-ea"/>
              <a:sym typeface="+mn-ea"/>
            </a:endParaRPr>
          </a:p>
          <a:p>
            <a:pPr algn="l"/>
            <a:endParaRPr lang="en-US" altLang="zh-CN" sz="2800" i="1" dirty="0">
              <a:solidFill>
                <a:srgbClr val="0070C0"/>
              </a:solidFill>
              <a:latin typeface="+mn-lt"/>
              <a:ea typeface="+mn-ea"/>
              <a:sym typeface="+mn-ea"/>
            </a:endParaRPr>
          </a:p>
          <a:p>
            <a:pPr algn="l"/>
            <a:r>
              <a:rPr lang="en-US" sz="2800" dirty="0">
                <a:latin typeface="Times New Roman" panose="02020603050405020304" pitchFamily="18" charset="0"/>
                <a:ea typeface="+mn-ea"/>
                <a:sym typeface="+mn-ea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p(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1</a:t>
            </a:r>
            <a:r>
              <a:rPr lang="en-US" sz="2800" dirty="0">
                <a:latin typeface="Times New Roman" panose="02020603050405020304" pitchFamily="18" charset="0"/>
                <a:ea typeface="+mn-ea"/>
                <a:sym typeface="+mn-ea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| x)+</a:t>
            </a:r>
            <a:r>
              <a:rPr lang="en-US" altLang="zh-CN" sz="2800" i="1" dirty="0">
                <a:solidFill>
                  <a:srgbClr val="0070C0"/>
                </a:solidFill>
                <a:latin typeface="+mn-lt"/>
                <a:ea typeface="+mn-ea"/>
                <a:sym typeface="+mn-ea"/>
              </a:rPr>
              <a:t>p(</a:t>
            </a:r>
            <a:r>
              <a:rPr lang="en-US" altLang="zh-CN" sz="2800" i="1" dirty="0">
                <a:solidFill>
                  <a:srgbClr val="0070C0"/>
                </a:solidFill>
                <a:latin typeface="+mn-lt"/>
                <a:ea typeface="+mn-ea"/>
                <a:sym typeface="Symbol" panose="05050102010706020507" pitchFamily="18" charset="2"/>
              </a:rPr>
              <a:t></a:t>
            </a:r>
            <a:r>
              <a:rPr lang="en-US" altLang="zh-CN" sz="2800" i="1" baseline="-25000" dirty="0">
                <a:solidFill>
                  <a:srgbClr val="0066FF"/>
                </a:solidFill>
                <a:uFillTx/>
                <a:latin typeface="+mn-lt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olidFill>
                  <a:srgbClr val="0066FF"/>
                </a:solidFill>
                <a:latin typeface="+mn-lt"/>
                <a:ea typeface="+mn-ea"/>
                <a:sym typeface="+mn-ea"/>
              </a:rPr>
              <a:t>| x)</a:t>
            </a:r>
            <a:r>
              <a:rPr lang="en-US" altLang="zh-CN" sz="2800" i="1" dirty="0">
                <a:solidFill>
                  <a:srgbClr val="0070C0"/>
                </a:solidFill>
                <a:latin typeface="+mn-lt"/>
                <a:ea typeface="+mn-ea"/>
                <a:sym typeface="+mn-ea"/>
              </a:rPr>
              <a:t>=1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400425" y="1646555"/>
            <a:ext cx="261556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sym typeface="+mn-ea"/>
              </a:rPr>
              <a:t>Two classes</a:t>
            </a:r>
            <a:endParaRPr lang="en-US" altLang="en-US" sz="4000">
              <a:solidFill>
                <a:srgbClr val="FF0000"/>
              </a:solidFill>
              <a:latin typeface="Times New Roman" panose="02020603050405020304" pitchFamily="18" charset="0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1230</Words>
  <Application>Microsoft Office PowerPoint</Application>
  <PresentationFormat>全屏显示(4:3)</PresentationFormat>
  <Paragraphs>265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 Unicode MS</vt:lpstr>
      <vt:lpstr>Symbol Set SWA</vt:lpstr>
      <vt:lpstr>宋体</vt:lpstr>
      <vt:lpstr>Arial</vt:lpstr>
      <vt:lpstr>Symbol</vt:lpstr>
      <vt:lpstr>Tahoma</vt:lpstr>
      <vt:lpstr>Times New Roman</vt:lpstr>
      <vt:lpstr>Wingdings</vt:lpstr>
      <vt:lpstr>默认设计模板</vt:lpstr>
      <vt:lpstr>Microsoft 公式 3.0</vt:lpstr>
      <vt:lpstr>Equation.KSEE3</vt:lpstr>
      <vt:lpstr>Microsoft PowerPoint 97-2003 演示文稿</vt:lpstr>
      <vt:lpstr>Chapter 2 (Part 1):  Bayesian Decision Theory (Sections 2.1-2.2)  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Posterior is a modification of prior</vt:lpstr>
      <vt:lpstr>PowerPoint 演示文稿</vt:lpstr>
      <vt:lpstr>Decision region</vt:lpstr>
      <vt:lpstr>PowerPoint 演示文稿</vt:lpstr>
      <vt:lpstr>PowerPoint 演示文稿</vt:lpstr>
      <vt:lpstr> Multi-class </vt:lpstr>
      <vt:lpstr>One example</vt:lpstr>
      <vt:lpstr>Exercise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Bayesian Decision Theory – Continuous Features</vt:lpstr>
      <vt:lpstr>Shortcoming of simple Bayesian decision</vt:lpstr>
      <vt:lpstr>PowerPoint 演示文稿</vt:lpstr>
      <vt:lpstr>Examples of classification with rejection</vt:lpstr>
      <vt:lpstr>Personal identification &amp; rejection</vt:lpstr>
      <vt:lpstr>PowerPoint 演示文稿</vt:lpstr>
      <vt:lpstr>A simple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</vt:lpstr>
      <vt:lpstr>PowerPoint 演示文稿</vt:lpstr>
      <vt:lpstr>Example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Djamel Bouchaffra</dc:creator>
  <cp:lastModifiedBy>PengCloud</cp:lastModifiedBy>
  <cp:revision>382</cp:revision>
  <dcterms:created xsi:type="dcterms:W3CDTF">2001-01-17T17:49:00Z</dcterms:created>
  <dcterms:modified xsi:type="dcterms:W3CDTF">2017-12-28T15:29:07Z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