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F26EB-0B1E-4287-8544-D4C2CF29C497}" v="87" dt="2020-10-06T00:52:39.801"/>
    <p1510:client id="{F9ECABAF-1A91-4626-8B88-2FC44C8A3C65}" v="15" dt="2020-10-06T02:20:27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69908-A848-464E-88BF-03E7262BD988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43544-36E3-468B-93E0-D96ED94E5E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34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ec6afc1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ec6afc1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70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ec6afc1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ec6afc1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2213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ec6afc1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ec6afc1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6090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ec6afc1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ec6afc1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1179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ec6afc1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ec6afc1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309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AD273-66E7-4A48-A79F-7901418B2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18E90B-2D02-4F65-888E-818E32ABF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181D99-AA33-415C-8DA5-43DC3B08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24FEA4-38DD-4423-BC81-45059FDC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495FA9-4894-4800-9AA3-5DF83853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27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F3C51-826E-417C-AD40-DF1CB126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1B1102-AB5E-40FA-B54B-0B71D6F40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DC114F-24C7-4500-85E1-DCFBE2C8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C61BE4-E865-433B-AB7B-5621F8FC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0C5D27-77E9-4FE3-A7CD-BA81AF62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60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4CDE6D-03DE-4CF4-B854-9CCB25BBB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6BBA72-C1F3-4024-9E97-A05B053F5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3DB023-3A73-4142-8176-EF386D8C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3EBF6B-A174-4AAC-924D-B1169A23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E1B7B6-7BDC-4FEE-94C5-0AEEEB57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548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576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273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561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15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413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977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004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82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300EF-C627-42EA-8BA1-57539827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52527D-7C55-4314-8E25-72DDE288F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C093EA-9EA5-49A0-A6CA-382D7C28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4055DD-C6C0-4E2A-B5F5-42A477CB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767896-2F2A-4D4B-9B82-62E6D950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012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582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723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90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DC76C-5C30-4284-ACBF-683973EC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CDEB30-CA8E-4F06-9D3A-5FE220EE4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634839-3218-4CF2-8138-B9F1062B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B162F3-95A7-4A02-9AEA-92EA4A25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A24E3D-76DE-4EEA-98CA-933A8773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77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46172-418C-49D2-BD92-305DCDD3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2B0D9A-C9FD-4191-B1F5-F907CB6CA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121E75-1EF6-4147-B0FB-866997B6D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6F9532-FFD5-4770-B0AE-5F7B402F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D7AD26-246B-4F16-B75C-86985105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F7192A-0870-47CC-8EF4-8CF44C3F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11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C6E3F-DEAA-4729-8665-D044EA0B5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0C72A1-4B93-4F93-9122-7BEDD8D0D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F30C31-9A4B-4163-97F0-43DB9E1CD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9ABCB0-8776-418B-A6A1-F31EDAEC7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36BCB2-ED4B-4091-9E3D-50663CE92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EF716AC-A6AF-4CD8-8359-15812807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EA0FAE-126D-4688-B27C-A457EA56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F27EC3D-994D-4251-8C88-05CCAC43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17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FA753-EBED-473E-A94C-B1391E5B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789FF5-0D7D-46C7-8FC6-AE3E0907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35383B-0248-45C7-8B7F-EA462C0C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EBF679-5F66-44EB-ABA9-0DB3D60C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63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55421A-F4D6-4A9F-A053-3D3C4515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A8BC35-C470-455A-AFEC-5EAAD2C1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E8F121-7E39-4E85-B582-CD14EB7F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60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E280D-EB1C-4B11-AD28-215E1B27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4B480E-4679-4C5D-BC7F-1C5135CF9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EDD676-B4DE-4E59-9747-EEF4A5FF4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1A5605-84BB-4E91-B95C-E2B797E0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00D647-B528-4747-AFF2-410D0F6E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551626-DEE7-465F-AB5E-8F65D6EF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52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84CDE-056B-4FF3-89E6-58798F6A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F961D31-BD56-44E7-A8A4-AF30BFF21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C53AEE-77FF-4171-B4C5-2830C2283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9E195B-866E-4EC9-89B3-4D87D5DA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1A6CDD-D60B-4676-999D-233BCCF7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99F7BA-B406-4EA3-BD0F-D7F3D4C7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20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C9F68BB-0E63-40E4-8D52-59DF3ADF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5E262-6085-40AA-A791-E77323B3D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74CF62-0A3E-42B3-BF8E-13F7E4B9C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A253B-BD32-4BA6-90D7-AE153EE3930C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47C085-7CB4-4EE7-BE37-A473F30E8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B0A290-E312-4C0A-8BFE-B051A0F2F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14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1064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55;p13">
            <a:extLst>
              <a:ext uri="{FF2B5EF4-FFF2-40B4-BE49-F238E27FC236}">
                <a16:creationId xmlns:a16="http://schemas.microsoft.com/office/drawing/2014/main" id="{598BC2C5-831D-4981-BB25-1F000C2046CE}"/>
              </a:ext>
            </a:extLst>
          </p:cNvPr>
          <p:cNvSpPr txBox="1"/>
          <p:nvPr/>
        </p:nvSpPr>
        <p:spPr>
          <a:xfrm>
            <a:off x="520050" y="242125"/>
            <a:ext cx="25671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2000" b="1" ker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Contexto </a:t>
            </a:r>
            <a:r>
              <a:rPr lang="pt-BR" sz="2100" b="1" ker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negócio</a:t>
            </a:r>
            <a:endParaRPr sz="2100" b="1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59;p13">
            <a:extLst>
              <a:ext uri="{FF2B5EF4-FFF2-40B4-BE49-F238E27FC236}">
                <a16:creationId xmlns:a16="http://schemas.microsoft.com/office/drawing/2014/main" id="{60201D57-424F-4126-835B-C4E147732ECB}"/>
              </a:ext>
            </a:extLst>
          </p:cNvPr>
          <p:cNvSpPr/>
          <p:nvPr/>
        </p:nvSpPr>
        <p:spPr>
          <a:xfrm>
            <a:off x="275248" y="1603892"/>
            <a:ext cx="1674000" cy="1043700"/>
          </a:xfrm>
          <a:prstGeom prst="rect">
            <a:avLst/>
          </a:prstGeom>
          <a:solidFill>
            <a:srgbClr val="0070C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Cliente 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6" name="Google Shape;60;p13">
            <a:extLst>
              <a:ext uri="{FF2B5EF4-FFF2-40B4-BE49-F238E27FC236}">
                <a16:creationId xmlns:a16="http://schemas.microsoft.com/office/drawing/2014/main" id="{1FC2C235-EA8A-4F0D-B4B1-3E62223F322F}"/>
              </a:ext>
            </a:extLst>
          </p:cNvPr>
          <p:cNvSpPr txBox="1"/>
          <p:nvPr/>
        </p:nvSpPr>
        <p:spPr>
          <a:xfrm>
            <a:off x="1896262" y="2031653"/>
            <a:ext cx="3792101" cy="92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pt-BR" kern="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Arial"/>
                <a:sym typeface="Arial"/>
              </a:rPr>
              <a:t>Solicitar serviços</a:t>
            </a:r>
          </a:p>
          <a:p>
            <a:pPr marL="457200" indent="-317500"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pt-BR" kern="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Times New Roman"/>
                <a:sym typeface="Arial"/>
              </a:rPr>
              <a:t>Retirar produtos</a:t>
            </a:r>
            <a:endParaRPr lang="pt-BR" kern="0" dirty="0">
              <a:solidFill>
                <a:srgbClr val="000000"/>
              </a:solidFill>
              <a:latin typeface="Arial"/>
              <a:ea typeface="Calibri" panose="020F0502020204030204" pitchFamily="34" charset="0"/>
              <a:cs typeface="Times New Roman"/>
            </a:endParaRPr>
          </a:p>
          <a:p>
            <a:pPr marL="457200" indent="-317500"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pt-BR" kern="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Times New Roman"/>
                <a:sym typeface="Arial"/>
              </a:rPr>
              <a:t>Comprar produtos prontos</a:t>
            </a:r>
            <a:endParaRPr lang="pt-BR" kern="0" dirty="0">
              <a:solidFill>
                <a:srgbClr val="000000"/>
              </a:solidFill>
              <a:latin typeface="Arial"/>
              <a:ea typeface="Times New Roman"/>
              <a:cs typeface="Times New Roman"/>
              <a:sym typeface="Times New Roman"/>
            </a:endParaRPr>
          </a:p>
          <a:p>
            <a:pPr marL="139700">
              <a:buClr>
                <a:srgbClr val="000000"/>
              </a:buClr>
              <a:buSzPts val="1400"/>
            </a:pPr>
            <a:endParaRPr lang="pt-BR" kern="0" dirty="0">
              <a:solidFill>
                <a:srgbClr val="000000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7" name="Google Shape;59;p13">
            <a:extLst>
              <a:ext uri="{FF2B5EF4-FFF2-40B4-BE49-F238E27FC236}">
                <a16:creationId xmlns:a16="http://schemas.microsoft.com/office/drawing/2014/main" id="{4E31CD5D-5BEC-4B2B-B094-12F3518087C8}"/>
              </a:ext>
            </a:extLst>
          </p:cNvPr>
          <p:cNvSpPr/>
          <p:nvPr/>
        </p:nvSpPr>
        <p:spPr>
          <a:xfrm>
            <a:off x="289625" y="3321594"/>
            <a:ext cx="1674000" cy="1043700"/>
          </a:xfrm>
          <a:prstGeom prst="rect">
            <a:avLst/>
          </a:prstGeom>
          <a:solidFill>
            <a:srgbClr val="0070C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2000" kern="0" dirty="0">
                <a:solidFill>
                  <a:srgbClr val="FFFFFF"/>
                </a:solidFill>
                <a:latin typeface="Arial"/>
                <a:ea typeface="Times New Roman"/>
                <a:cs typeface="Arial"/>
                <a:sym typeface="Times New Roman"/>
              </a:rPr>
              <a:t>Empresa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44FF9DB-D8D3-400B-A315-5330E4BB56CD}"/>
              </a:ext>
            </a:extLst>
          </p:cNvPr>
          <p:cNvSpPr txBox="1"/>
          <p:nvPr/>
        </p:nvSpPr>
        <p:spPr>
          <a:xfrm>
            <a:off x="2078643" y="3715510"/>
            <a:ext cx="4022423" cy="18555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07000"/>
              </a:lnSpc>
              <a:buClr>
                <a:srgbClr val="000000"/>
              </a:buClr>
              <a:buFont typeface="+mj-lt"/>
              <a:buAutoNum type="arabicPeriod" startAt="4"/>
            </a:pPr>
            <a:r>
              <a:rPr lang="pt-BR" kern="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Fechar parceria</a:t>
            </a:r>
            <a:endParaRPr lang="pt-BR" kern="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342900" indent="-342900">
              <a:lnSpc>
                <a:spcPct val="107000"/>
              </a:lnSpc>
              <a:buClr>
                <a:srgbClr val="000000"/>
              </a:buClr>
              <a:buAutoNum type="arabicPeriod" startAt="4"/>
            </a:pPr>
            <a:endParaRPr lang="pt-BR" kern="0" dirty="0">
              <a:solidFill>
                <a:srgbClr val="000000"/>
              </a:solidFill>
              <a:latin typeface="Arial"/>
              <a:ea typeface="Calibri" panose="020F0502020204030204" pitchFamily="34" charset="0"/>
              <a:cs typeface="Times New Roman"/>
            </a:endParaRPr>
          </a:p>
          <a:p>
            <a:pPr marL="342900" indent="-342900">
              <a:lnSpc>
                <a:spcPct val="107000"/>
              </a:lnSpc>
              <a:buClr>
                <a:srgbClr val="000000"/>
              </a:buClr>
              <a:buAutoNum type="arabicPeriod" startAt="4"/>
            </a:pPr>
            <a:endParaRPr lang="pt-BR" kern="0" dirty="0">
              <a:solidFill>
                <a:srgbClr val="000000"/>
              </a:solidFill>
              <a:latin typeface="Arial"/>
              <a:ea typeface="Calibri" panose="020F0502020204030204" pitchFamily="34" charset="0"/>
              <a:cs typeface="Times New Roman"/>
            </a:endParaRPr>
          </a:p>
          <a:p>
            <a:pPr marL="342900" indent="-342900">
              <a:lnSpc>
                <a:spcPct val="107000"/>
              </a:lnSpc>
              <a:buClr>
                <a:srgbClr val="000000"/>
              </a:buClr>
              <a:buAutoNum type="arabicPeriod" startAt="4"/>
            </a:pPr>
            <a:endParaRPr lang="pt-BR" kern="0" dirty="0">
              <a:solidFill>
                <a:srgbClr val="000000"/>
              </a:solidFill>
              <a:latin typeface="Arial"/>
              <a:ea typeface="Calibri" panose="020F0502020204030204" pitchFamily="34" charset="0"/>
              <a:cs typeface="Times New Roman"/>
            </a:endParaRPr>
          </a:p>
          <a:p>
            <a:pPr marL="342900" indent="-342900">
              <a:lnSpc>
                <a:spcPct val="107000"/>
              </a:lnSpc>
              <a:buClr>
                <a:srgbClr val="000000"/>
              </a:buClr>
              <a:buAutoNum type="arabicPeriod" startAt="4"/>
            </a:pPr>
            <a:endParaRPr lang="pt-BR" kern="0" dirty="0">
              <a:solidFill>
                <a:srgbClr val="000000"/>
              </a:solidFill>
              <a:latin typeface="Arial"/>
              <a:ea typeface="Calibri" panose="020F0502020204030204" pitchFamily="34" charset="0"/>
              <a:cs typeface="Times New Roman"/>
              <a:sym typeface="Arial"/>
            </a:endParaRPr>
          </a:p>
          <a:p>
            <a:pPr marL="342900" indent="-342900">
              <a:lnSpc>
                <a:spcPct val="107000"/>
              </a:lnSpc>
              <a:buClr>
                <a:srgbClr val="000000"/>
              </a:buClr>
              <a:buFont typeface="+mj-lt"/>
              <a:buAutoNum type="arabicPeriod" startAt="4"/>
            </a:pPr>
            <a:r>
              <a:rPr lang="pt-BR" kern="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Receber pelos serviços realizados</a:t>
            </a:r>
            <a:endParaRPr lang="pt-BR" kern="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E6C97C15-82BE-4D02-8378-81E8A4351B71}"/>
              </a:ext>
            </a:extLst>
          </p:cNvPr>
          <p:cNvSpPr/>
          <p:nvPr/>
        </p:nvSpPr>
        <p:spPr>
          <a:xfrm>
            <a:off x="6545857" y="665689"/>
            <a:ext cx="5184708" cy="5518323"/>
          </a:xfrm>
          <a:prstGeom prst="roundRect">
            <a:avLst/>
          </a:prstGeom>
          <a:ln w="25400">
            <a:solidFill>
              <a:srgbClr val="004B53"/>
            </a:solidFill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9EBE280-6E8E-4FDD-A6C0-CD964D7D0921}"/>
              </a:ext>
            </a:extLst>
          </p:cNvPr>
          <p:cNvSpPr txBox="1"/>
          <p:nvPr/>
        </p:nvSpPr>
        <p:spPr>
          <a:xfrm>
            <a:off x="7986444" y="980261"/>
            <a:ext cx="1728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TPD</a:t>
            </a:r>
            <a:r>
              <a:rPr lang="pt-BR" dirty="0"/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Gráfica</a:t>
            </a:r>
            <a:r>
              <a:rPr lang="pt-BR" dirty="0"/>
              <a:t>  </a:t>
            </a:r>
          </a:p>
        </p:txBody>
      </p:sp>
      <p:sp>
        <p:nvSpPr>
          <p:cNvPr id="12" name="Google Shape;59;p13">
            <a:extLst>
              <a:ext uri="{FF2B5EF4-FFF2-40B4-BE49-F238E27FC236}">
                <a16:creationId xmlns:a16="http://schemas.microsoft.com/office/drawing/2014/main" id="{AD359E3D-2BE4-40DD-95D6-BD362E6C3C8D}"/>
              </a:ext>
            </a:extLst>
          </p:cNvPr>
          <p:cNvSpPr/>
          <p:nvPr/>
        </p:nvSpPr>
        <p:spPr>
          <a:xfrm>
            <a:off x="275247" y="4802461"/>
            <a:ext cx="1674000" cy="1043700"/>
          </a:xfrm>
          <a:prstGeom prst="rect">
            <a:avLst/>
          </a:prstGeom>
          <a:solidFill>
            <a:srgbClr val="0070C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Parceiro 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8628254E-FC13-4A52-815D-2D9175C897A9}"/>
              </a:ext>
            </a:extLst>
          </p:cNvPr>
          <p:cNvCxnSpPr/>
          <p:nvPr/>
        </p:nvCxnSpPr>
        <p:spPr>
          <a:xfrm flipV="1">
            <a:off x="1972574" y="3604403"/>
            <a:ext cx="4571999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F48129F-7584-4CC1-AD8B-B0C35CDED61F}"/>
              </a:ext>
            </a:extLst>
          </p:cNvPr>
          <p:cNvCxnSpPr>
            <a:cxnSpLocks/>
          </p:cNvCxnSpPr>
          <p:nvPr/>
        </p:nvCxnSpPr>
        <p:spPr>
          <a:xfrm flipV="1">
            <a:off x="1958196" y="5085271"/>
            <a:ext cx="4571999" cy="1437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E58CF0B-D862-4FBF-9FA2-C34EAC40259C}"/>
              </a:ext>
            </a:extLst>
          </p:cNvPr>
          <p:cNvCxnSpPr>
            <a:cxnSpLocks/>
          </p:cNvCxnSpPr>
          <p:nvPr/>
        </p:nvCxnSpPr>
        <p:spPr>
          <a:xfrm>
            <a:off x="1972574" y="1792856"/>
            <a:ext cx="4615131" cy="1437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22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28AC64F-A806-4337-A22B-275CC9661D04}"/>
              </a:ext>
            </a:extLst>
          </p:cNvPr>
          <p:cNvSpPr/>
          <p:nvPr/>
        </p:nvSpPr>
        <p:spPr>
          <a:xfrm>
            <a:off x="6914269" y="599482"/>
            <a:ext cx="5055219" cy="5084956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51333" y="322833"/>
            <a:ext cx="6363616" cy="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500" b="1" kern="0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sz="25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Arial"/>
                <a:sym typeface="Arial"/>
              </a:rPr>
              <a:t>Solicitar serviços</a:t>
            </a:r>
          </a:p>
          <a:p>
            <a:pPr defTabSz="1219170">
              <a:buClr>
                <a:srgbClr val="000000"/>
              </a:buClr>
            </a:pPr>
            <a:endParaRPr lang="pt-BR" sz="2500" kern="0" dirty="0">
              <a:solidFill>
                <a:srgbClr val="00000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defTabSz="1219170">
              <a:buClr>
                <a:srgbClr val="000000"/>
              </a:buClr>
            </a:pPr>
            <a:r>
              <a:rPr lang="pt-BR" sz="2667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9379B17D-F8A4-4BC8-8111-292CB663EB3D}"/>
              </a:ext>
            </a:extLst>
          </p:cNvPr>
          <p:cNvSpPr/>
          <p:nvPr/>
        </p:nvSpPr>
        <p:spPr>
          <a:xfrm>
            <a:off x="903700" y="2210567"/>
            <a:ext cx="2232000" cy="13916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Cliente </a:t>
            </a: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p14"/>
          <p:cNvCxnSpPr>
            <a:cxnSpLocks/>
            <a:stCxn id="2" idx="3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9;p14">
            <a:extLst>
              <a:ext uri="{FF2B5EF4-FFF2-40B4-BE49-F238E27FC236}">
                <a16:creationId xmlns:a16="http://schemas.microsoft.com/office/drawing/2014/main" id="{8F4A3C30-7BF4-4D92-9FC5-D59C40BCC367}"/>
              </a:ext>
            </a:extLst>
          </p:cNvPr>
          <p:cNvSpPr/>
          <p:nvPr/>
        </p:nvSpPr>
        <p:spPr>
          <a:xfrm>
            <a:off x="7932241" y="2402360"/>
            <a:ext cx="2543200" cy="739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pt-BR" sz="2000" kern="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Recepção </a:t>
            </a:r>
            <a:br>
              <a:rPr lang="pt-BR" sz="2000" kern="0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</a:b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" name="Google Shape;71;p14">
            <a:extLst>
              <a:ext uri="{FF2B5EF4-FFF2-40B4-BE49-F238E27FC236}">
                <a16:creationId xmlns:a16="http://schemas.microsoft.com/office/drawing/2014/main" id="{F33A676B-3083-48FF-9037-7D38B319F38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72;p14">
            <a:extLst>
              <a:ext uri="{FF2B5EF4-FFF2-40B4-BE49-F238E27FC236}">
                <a16:creationId xmlns:a16="http://schemas.microsoft.com/office/drawing/2014/main" id="{532F0674-AAA7-45AC-90DE-6074B3C01F77}"/>
              </a:ext>
            </a:extLst>
          </p:cNvPr>
          <p:cNvSpPr txBox="1"/>
          <p:nvPr/>
        </p:nvSpPr>
        <p:spPr>
          <a:xfrm>
            <a:off x="8087841" y="3953157"/>
            <a:ext cx="2232000" cy="73960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07000"/>
              </a:lnSpc>
              <a:spcAft>
                <a:spcPts val="1067"/>
              </a:spcAft>
              <a:buClr>
                <a:srgbClr val="000000"/>
              </a:buClr>
            </a:pPr>
            <a:r>
              <a:rPr lang="pt-BR" sz="14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Tratar solicitação de serviços</a:t>
            </a:r>
          </a:p>
        </p:txBody>
      </p:sp>
      <p:cxnSp>
        <p:nvCxnSpPr>
          <p:cNvPr id="35" name="Google Shape;73;p14">
            <a:extLst>
              <a:ext uri="{FF2B5EF4-FFF2-40B4-BE49-F238E27FC236}">
                <a16:creationId xmlns:a16="http://schemas.microsoft.com/office/drawing/2014/main" id="{74CA2F1D-30FA-4A2B-BAB7-B41BA2B4D694}"/>
              </a:ext>
            </a:extLst>
          </p:cNvPr>
          <p:cNvCxnSpPr/>
          <p:nvPr/>
        </p:nvCxnSpPr>
        <p:spPr>
          <a:xfrm>
            <a:off x="9249000" y="3151129"/>
            <a:ext cx="0" cy="826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68;p14">
            <a:extLst>
              <a:ext uri="{FF2B5EF4-FFF2-40B4-BE49-F238E27FC236}">
                <a16:creationId xmlns:a16="http://schemas.microsoft.com/office/drawing/2014/main" id="{54A36E5B-96B8-4B51-8D2D-41032481404D}"/>
              </a:ext>
            </a:extLst>
          </p:cNvPr>
          <p:cNvSpPr txBox="1"/>
          <p:nvPr/>
        </p:nvSpPr>
        <p:spPr>
          <a:xfrm>
            <a:off x="8565428" y="1062433"/>
            <a:ext cx="1754413" cy="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133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TPD Gráfica </a:t>
            </a:r>
            <a:endParaRPr sz="2133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28AC64F-A806-4337-A22B-275CC9661D04}"/>
              </a:ext>
            </a:extLst>
          </p:cNvPr>
          <p:cNvSpPr/>
          <p:nvPr/>
        </p:nvSpPr>
        <p:spPr>
          <a:xfrm>
            <a:off x="6914269" y="599482"/>
            <a:ext cx="5055219" cy="5084956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51333" y="322833"/>
            <a:ext cx="4626400" cy="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500" b="1" kern="0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sz="25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Retirar produtos</a:t>
            </a:r>
          </a:p>
          <a:p>
            <a:pPr defTabSz="1219170">
              <a:buClr>
                <a:srgbClr val="000000"/>
              </a:buClr>
            </a:pPr>
            <a:endParaRPr sz="2667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9379B17D-F8A4-4BC8-8111-292CB663EB3D}"/>
              </a:ext>
            </a:extLst>
          </p:cNvPr>
          <p:cNvSpPr/>
          <p:nvPr/>
        </p:nvSpPr>
        <p:spPr>
          <a:xfrm>
            <a:off x="903700" y="2210567"/>
            <a:ext cx="2232000" cy="13916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Cliente </a:t>
            </a: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p14"/>
          <p:cNvCxnSpPr>
            <a:cxnSpLocks/>
            <a:stCxn id="2" idx="3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9;p14">
            <a:extLst>
              <a:ext uri="{FF2B5EF4-FFF2-40B4-BE49-F238E27FC236}">
                <a16:creationId xmlns:a16="http://schemas.microsoft.com/office/drawing/2014/main" id="{8F4A3C30-7BF4-4D92-9FC5-D59C40BCC367}"/>
              </a:ext>
            </a:extLst>
          </p:cNvPr>
          <p:cNvSpPr/>
          <p:nvPr/>
        </p:nvSpPr>
        <p:spPr>
          <a:xfrm>
            <a:off x="7932241" y="2402360"/>
            <a:ext cx="2543200" cy="739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pt-BR" sz="2000" kern="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Recepção </a:t>
            </a:r>
            <a:br>
              <a:rPr lang="pt-BR" sz="2000" kern="0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</a:b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" name="Google Shape;71;p14">
            <a:extLst>
              <a:ext uri="{FF2B5EF4-FFF2-40B4-BE49-F238E27FC236}">
                <a16:creationId xmlns:a16="http://schemas.microsoft.com/office/drawing/2014/main" id="{F33A676B-3083-48FF-9037-7D38B319F38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72;p14">
            <a:extLst>
              <a:ext uri="{FF2B5EF4-FFF2-40B4-BE49-F238E27FC236}">
                <a16:creationId xmlns:a16="http://schemas.microsoft.com/office/drawing/2014/main" id="{532F0674-AAA7-45AC-90DE-6074B3C01F77}"/>
              </a:ext>
            </a:extLst>
          </p:cNvPr>
          <p:cNvSpPr txBox="1"/>
          <p:nvPr/>
        </p:nvSpPr>
        <p:spPr>
          <a:xfrm>
            <a:off x="8087841" y="3980453"/>
            <a:ext cx="2232000" cy="564252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07000"/>
              </a:lnSpc>
              <a:spcAft>
                <a:spcPts val="1067"/>
              </a:spcAft>
              <a:buClr>
                <a:srgbClr val="000000"/>
              </a:buClr>
            </a:pPr>
            <a:r>
              <a:rPr lang="pt-BR" sz="14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Tratar saída de produtos</a:t>
            </a:r>
          </a:p>
        </p:txBody>
      </p:sp>
      <p:cxnSp>
        <p:nvCxnSpPr>
          <p:cNvPr id="35" name="Google Shape;73;p14">
            <a:extLst>
              <a:ext uri="{FF2B5EF4-FFF2-40B4-BE49-F238E27FC236}">
                <a16:creationId xmlns:a16="http://schemas.microsoft.com/office/drawing/2014/main" id="{74CA2F1D-30FA-4A2B-BAB7-B41BA2B4D694}"/>
              </a:ext>
            </a:extLst>
          </p:cNvPr>
          <p:cNvCxnSpPr/>
          <p:nvPr/>
        </p:nvCxnSpPr>
        <p:spPr>
          <a:xfrm>
            <a:off x="9249000" y="3151129"/>
            <a:ext cx="0" cy="826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68;p14">
            <a:extLst>
              <a:ext uri="{FF2B5EF4-FFF2-40B4-BE49-F238E27FC236}">
                <a16:creationId xmlns:a16="http://schemas.microsoft.com/office/drawing/2014/main" id="{54A36E5B-96B8-4B51-8D2D-41032481404D}"/>
              </a:ext>
            </a:extLst>
          </p:cNvPr>
          <p:cNvSpPr txBox="1"/>
          <p:nvPr/>
        </p:nvSpPr>
        <p:spPr>
          <a:xfrm>
            <a:off x="8565428" y="1062433"/>
            <a:ext cx="1754413" cy="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133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TPD Gráfica </a:t>
            </a:r>
            <a:endParaRPr sz="2133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28AC64F-A806-4337-A22B-275CC9661D04}"/>
              </a:ext>
            </a:extLst>
          </p:cNvPr>
          <p:cNvSpPr/>
          <p:nvPr/>
        </p:nvSpPr>
        <p:spPr>
          <a:xfrm>
            <a:off x="6914269" y="599482"/>
            <a:ext cx="5055219" cy="5084956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51333" y="322833"/>
            <a:ext cx="6262936" cy="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500" b="1" kern="0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sz="25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/>
                <a:sym typeface="Arial"/>
              </a:rPr>
              <a:t>Comprar produtos prontos</a:t>
            </a:r>
            <a:endParaRPr sz="2667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9379B17D-F8A4-4BC8-8111-292CB663EB3D}"/>
              </a:ext>
            </a:extLst>
          </p:cNvPr>
          <p:cNvSpPr/>
          <p:nvPr/>
        </p:nvSpPr>
        <p:spPr>
          <a:xfrm>
            <a:off x="903700" y="2210567"/>
            <a:ext cx="2232000" cy="13916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  <a:t>Cliente </a:t>
            </a:r>
            <a:endParaRPr sz="2000" kern="0" dirty="0">
              <a:solidFill>
                <a:srgbClr val="FFFFFF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p14"/>
          <p:cNvCxnSpPr>
            <a:cxnSpLocks/>
            <a:stCxn id="2" idx="3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9;p14">
            <a:extLst>
              <a:ext uri="{FF2B5EF4-FFF2-40B4-BE49-F238E27FC236}">
                <a16:creationId xmlns:a16="http://schemas.microsoft.com/office/drawing/2014/main" id="{8F4A3C30-7BF4-4D92-9FC5-D59C40BCC367}"/>
              </a:ext>
            </a:extLst>
          </p:cNvPr>
          <p:cNvSpPr/>
          <p:nvPr/>
        </p:nvSpPr>
        <p:spPr>
          <a:xfrm>
            <a:off x="7932241" y="2402360"/>
            <a:ext cx="2543200" cy="739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pt-BR" sz="2000" kern="0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Recepção </a:t>
            </a:r>
            <a:br>
              <a:rPr lang="pt-BR" sz="2000" kern="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endParaRPr sz="2000" kern="0" dirty="0">
              <a:solidFill>
                <a:srgbClr val="FFFFFF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" name="Google Shape;71;p14">
            <a:extLst>
              <a:ext uri="{FF2B5EF4-FFF2-40B4-BE49-F238E27FC236}">
                <a16:creationId xmlns:a16="http://schemas.microsoft.com/office/drawing/2014/main" id="{F33A676B-3083-48FF-9037-7D38B319F38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72;p14">
            <a:extLst>
              <a:ext uri="{FF2B5EF4-FFF2-40B4-BE49-F238E27FC236}">
                <a16:creationId xmlns:a16="http://schemas.microsoft.com/office/drawing/2014/main" id="{532F0674-AAA7-45AC-90DE-6074B3C01F77}"/>
              </a:ext>
            </a:extLst>
          </p:cNvPr>
          <p:cNvSpPr txBox="1"/>
          <p:nvPr/>
        </p:nvSpPr>
        <p:spPr>
          <a:xfrm>
            <a:off x="7932241" y="3978608"/>
            <a:ext cx="2767604" cy="525153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07000"/>
              </a:lnSpc>
              <a:spcAft>
                <a:spcPts val="1067"/>
              </a:spcAft>
              <a:buClr>
                <a:srgbClr val="000000"/>
              </a:buClr>
            </a:pPr>
            <a:r>
              <a:rPr lang="pt-BR" sz="14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Vender produtos prontos</a:t>
            </a:r>
          </a:p>
        </p:txBody>
      </p:sp>
      <p:cxnSp>
        <p:nvCxnSpPr>
          <p:cNvPr id="35" name="Google Shape;73;p14">
            <a:extLst>
              <a:ext uri="{FF2B5EF4-FFF2-40B4-BE49-F238E27FC236}">
                <a16:creationId xmlns:a16="http://schemas.microsoft.com/office/drawing/2014/main" id="{74CA2F1D-30FA-4A2B-BAB7-B41BA2B4D694}"/>
              </a:ext>
            </a:extLst>
          </p:cNvPr>
          <p:cNvCxnSpPr/>
          <p:nvPr/>
        </p:nvCxnSpPr>
        <p:spPr>
          <a:xfrm>
            <a:off x="9249000" y="3151129"/>
            <a:ext cx="0" cy="826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68;p14">
            <a:extLst>
              <a:ext uri="{FF2B5EF4-FFF2-40B4-BE49-F238E27FC236}">
                <a16:creationId xmlns:a16="http://schemas.microsoft.com/office/drawing/2014/main" id="{54A36E5B-96B8-4B51-8D2D-41032481404D}"/>
              </a:ext>
            </a:extLst>
          </p:cNvPr>
          <p:cNvSpPr txBox="1"/>
          <p:nvPr/>
        </p:nvSpPr>
        <p:spPr>
          <a:xfrm>
            <a:off x="8565428" y="1062433"/>
            <a:ext cx="1754413" cy="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133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TPD Gráfica </a:t>
            </a:r>
            <a:endParaRPr sz="2133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28AC64F-A806-4337-A22B-275CC9661D04}"/>
              </a:ext>
            </a:extLst>
          </p:cNvPr>
          <p:cNvSpPr/>
          <p:nvPr/>
        </p:nvSpPr>
        <p:spPr>
          <a:xfrm>
            <a:off x="6914269" y="599482"/>
            <a:ext cx="5055219" cy="5084956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51333" y="322833"/>
            <a:ext cx="4626400" cy="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500" b="1" kern="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sz="25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Fechar parceria</a:t>
            </a:r>
          </a:p>
          <a:p>
            <a:pPr defTabSz="1219170">
              <a:buClr>
                <a:srgbClr val="000000"/>
              </a:buClr>
            </a:pPr>
            <a:endParaRPr sz="2667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9379B17D-F8A4-4BC8-8111-292CB663EB3D}"/>
              </a:ext>
            </a:extLst>
          </p:cNvPr>
          <p:cNvSpPr/>
          <p:nvPr/>
        </p:nvSpPr>
        <p:spPr>
          <a:xfrm>
            <a:off x="903700" y="2210567"/>
            <a:ext cx="2232000" cy="13916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Empresa</a:t>
            </a: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p14"/>
          <p:cNvCxnSpPr>
            <a:cxnSpLocks/>
            <a:stCxn id="2" idx="3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9;p14">
            <a:extLst>
              <a:ext uri="{FF2B5EF4-FFF2-40B4-BE49-F238E27FC236}">
                <a16:creationId xmlns:a16="http://schemas.microsoft.com/office/drawing/2014/main" id="{8F4A3C30-7BF4-4D92-9FC5-D59C40BCC367}"/>
              </a:ext>
            </a:extLst>
          </p:cNvPr>
          <p:cNvSpPr/>
          <p:nvPr/>
        </p:nvSpPr>
        <p:spPr>
          <a:xfrm>
            <a:off x="7932241" y="2402360"/>
            <a:ext cx="2543200" cy="739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Gerência</a:t>
            </a: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" name="Google Shape;71;p14">
            <a:extLst>
              <a:ext uri="{FF2B5EF4-FFF2-40B4-BE49-F238E27FC236}">
                <a16:creationId xmlns:a16="http://schemas.microsoft.com/office/drawing/2014/main" id="{F33A676B-3083-48FF-9037-7D38B319F38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72;p14">
            <a:extLst>
              <a:ext uri="{FF2B5EF4-FFF2-40B4-BE49-F238E27FC236}">
                <a16:creationId xmlns:a16="http://schemas.microsoft.com/office/drawing/2014/main" id="{532F0674-AAA7-45AC-90DE-6074B3C01F77}"/>
              </a:ext>
            </a:extLst>
          </p:cNvPr>
          <p:cNvSpPr txBox="1"/>
          <p:nvPr/>
        </p:nvSpPr>
        <p:spPr>
          <a:xfrm>
            <a:off x="8087841" y="3953157"/>
            <a:ext cx="2232000" cy="673434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07000"/>
              </a:lnSpc>
              <a:spcAft>
                <a:spcPts val="1067"/>
              </a:spcAft>
              <a:buClr>
                <a:srgbClr val="000000"/>
              </a:buClr>
            </a:pPr>
            <a:r>
              <a:rPr lang="pt-BR" sz="14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Tratar parceria de negócio</a:t>
            </a:r>
          </a:p>
        </p:txBody>
      </p:sp>
      <p:cxnSp>
        <p:nvCxnSpPr>
          <p:cNvPr id="35" name="Google Shape;73;p14">
            <a:extLst>
              <a:ext uri="{FF2B5EF4-FFF2-40B4-BE49-F238E27FC236}">
                <a16:creationId xmlns:a16="http://schemas.microsoft.com/office/drawing/2014/main" id="{74CA2F1D-30FA-4A2B-BAB7-B41BA2B4D694}"/>
              </a:ext>
            </a:extLst>
          </p:cNvPr>
          <p:cNvCxnSpPr/>
          <p:nvPr/>
        </p:nvCxnSpPr>
        <p:spPr>
          <a:xfrm>
            <a:off x="9249000" y="3151129"/>
            <a:ext cx="0" cy="826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68;p14">
            <a:extLst>
              <a:ext uri="{FF2B5EF4-FFF2-40B4-BE49-F238E27FC236}">
                <a16:creationId xmlns:a16="http://schemas.microsoft.com/office/drawing/2014/main" id="{54A36E5B-96B8-4B51-8D2D-41032481404D}"/>
              </a:ext>
            </a:extLst>
          </p:cNvPr>
          <p:cNvSpPr txBox="1"/>
          <p:nvPr/>
        </p:nvSpPr>
        <p:spPr>
          <a:xfrm>
            <a:off x="8565428" y="1062433"/>
            <a:ext cx="1754413" cy="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133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TPD Gráfica </a:t>
            </a:r>
            <a:endParaRPr sz="2133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28AC64F-A806-4337-A22B-275CC9661D04}"/>
              </a:ext>
            </a:extLst>
          </p:cNvPr>
          <p:cNvSpPr/>
          <p:nvPr/>
        </p:nvSpPr>
        <p:spPr>
          <a:xfrm>
            <a:off x="6914269" y="599482"/>
            <a:ext cx="5055219" cy="5084956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51332" y="324755"/>
            <a:ext cx="7436509" cy="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500" b="1" kern="0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sz="25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Receber pelos serviços realizados</a:t>
            </a:r>
          </a:p>
          <a:p>
            <a:pPr defTabSz="1219170">
              <a:buClr>
                <a:srgbClr val="000000"/>
              </a:buClr>
            </a:pPr>
            <a:endParaRPr sz="2667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9379B17D-F8A4-4BC8-8111-292CB663EB3D}"/>
              </a:ext>
            </a:extLst>
          </p:cNvPr>
          <p:cNvSpPr/>
          <p:nvPr/>
        </p:nvSpPr>
        <p:spPr>
          <a:xfrm>
            <a:off x="903700" y="2210567"/>
            <a:ext cx="2232000" cy="13916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Parceiro </a:t>
            </a: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p14"/>
          <p:cNvCxnSpPr>
            <a:cxnSpLocks/>
            <a:stCxn id="2" idx="3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9;p14">
            <a:extLst>
              <a:ext uri="{FF2B5EF4-FFF2-40B4-BE49-F238E27FC236}">
                <a16:creationId xmlns:a16="http://schemas.microsoft.com/office/drawing/2014/main" id="{8F4A3C30-7BF4-4D92-9FC5-D59C40BCC367}"/>
              </a:ext>
            </a:extLst>
          </p:cNvPr>
          <p:cNvSpPr/>
          <p:nvPr/>
        </p:nvSpPr>
        <p:spPr>
          <a:xfrm>
            <a:off x="7932241" y="2402360"/>
            <a:ext cx="2543200" cy="739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Gerência</a:t>
            </a: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" name="Google Shape;71;p14">
            <a:extLst>
              <a:ext uri="{FF2B5EF4-FFF2-40B4-BE49-F238E27FC236}">
                <a16:creationId xmlns:a16="http://schemas.microsoft.com/office/drawing/2014/main" id="{F33A676B-3083-48FF-9037-7D38B319F38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72;p14">
            <a:extLst>
              <a:ext uri="{FF2B5EF4-FFF2-40B4-BE49-F238E27FC236}">
                <a16:creationId xmlns:a16="http://schemas.microsoft.com/office/drawing/2014/main" id="{532F0674-AAA7-45AC-90DE-6074B3C01F77}"/>
              </a:ext>
            </a:extLst>
          </p:cNvPr>
          <p:cNvSpPr txBox="1"/>
          <p:nvPr/>
        </p:nvSpPr>
        <p:spPr>
          <a:xfrm>
            <a:off x="8087841" y="3953157"/>
            <a:ext cx="2232000" cy="70073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07000"/>
              </a:lnSpc>
              <a:spcAft>
                <a:spcPts val="1067"/>
              </a:spcAft>
              <a:buClr>
                <a:srgbClr val="000000"/>
              </a:buClr>
            </a:pPr>
            <a:r>
              <a:rPr lang="pt-BR" sz="1400" ker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Tratar pagamento </a:t>
            </a:r>
            <a:r>
              <a:rPr lang="pt-BR" sz="14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de serviços realizados</a:t>
            </a:r>
          </a:p>
        </p:txBody>
      </p:sp>
      <p:cxnSp>
        <p:nvCxnSpPr>
          <p:cNvPr id="35" name="Google Shape;73;p14">
            <a:extLst>
              <a:ext uri="{FF2B5EF4-FFF2-40B4-BE49-F238E27FC236}">
                <a16:creationId xmlns:a16="http://schemas.microsoft.com/office/drawing/2014/main" id="{74CA2F1D-30FA-4A2B-BAB7-B41BA2B4D694}"/>
              </a:ext>
            </a:extLst>
          </p:cNvPr>
          <p:cNvCxnSpPr/>
          <p:nvPr/>
        </p:nvCxnSpPr>
        <p:spPr>
          <a:xfrm>
            <a:off x="9249000" y="3151129"/>
            <a:ext cx="0" cy="826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68;p14">
            <a:extLst>
              <a:ext uri="{FF2B5EF4-FFF2-40B4-BE49-F238E27FC236}">
                <a16:creationId xmlns:a16="http://schemas.microsoft.com/office/drawing/2014/main" id="{54A36E5B-96B8-4B51-8D2D-41032481404D}"/>
              </a:ext>
            </a:extLst>
          </p:cNvPr>
          <p:cNvSpPr txBox="1"/>
          <p:nvPr/>
        </p:nvSpPr>
        <p:spPr>
          <a:xfrm>
            <a:off x="8565428" y="1062433"/>
            <a:ext cx="1754413" cy="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133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TPD Gráfica </a:t>
            </a:r>
            <a:endParaRPr sz="2133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9;p19">
            <a:extLst>
              <a:ext uri="{FF2B5EF4-FFF2-40B4-BE49-F238E27FC236}">
                <a16:creationId xmlns:a16="http://schemas.microsoft.com/office/drawing/2014/main" id="{C9C66C0A-7127-49D7-9A64-6B4624833017}"/>
              </a:ext>
            </a:extLst>
          </p:cNvPr>
          <p:cNvSpPr txBox="1"/>
          <p:nvPr/>
        </p:nvSpPr>
        <p:spPr>
          <a:xfrm>
            <a:off x="532262" y="368358"/>
            <a:ext cx="2332852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Resumo</a:t>
            </a:r>
            <a:endParaRPr sz="2500" dirty="0"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A171E42-6F71-4596-B1FC-14850AC3E007}"/>
              </a:ext>
            </a:extLst>
          </p:cNvPr>
          <p:cNvSpPr txBox="1"/>
          <p:nvPr/>
        </p:nvSpPr>
        <p:spPr>
          <a:xfrm>
            <a:off x="532263" y="1310185"/>
            <a:ext cx="439457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Solicitar serviços</a:t>
            </a:r>
          </a:p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Nó operacional: </a:t>
            </a:r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Recepção</a:t>
            </a:r>
          </a:p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Capacidades:</a:t>
            </a:r>
          </a:p>
          <a:p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- Tratar solicitação de serviços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467662C-780B-4C95-9A7D-BF609B0245CB}"/>
              </a:ext>
            </a:extLst>
          </p:cNvPr>
          <p:cNvSpPr txBox="1"/>
          <p:nvPr/>
        </p:nvSpPr>
        <p:spPr>
          <a:xfrm>
            <a:off x="513499" y="2844223"/>
            <a:ext cx="439457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Retirar produtos</a:t>
            </a:r>
          </a:p>
          <a:p>
            <a:r>
              <a:rPr lang="pt-BR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Nó operacional: </a:t>
            </a:r>
            <a:r>
              <a:rPr lang="pt-BR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Recepção</a:t>
            </a:r>
          </a:p>
          <a:p>
            <a:r>
              <a:rPr lang="pt-BR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Capacidades:</a:t>
            </a:r>
          </a:p>
          <a:p>
            <a:r>
              <a:rPr lang="pt-BR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-  Tratar saída de produtos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4B6BFCF-E660-4BD2-B1E8-707A79CF9765}"/>
              </a:ext>
            </a:extLst>
          </p:cNvPr>
          <p:cNvSpPr txBox="1"/>
          <p:nvPr/>
        </p:nvSpPr>
        <p:spPr>
          <a:xfrm>
            <a:off x="513499" y="4431679"/>
            <a:ext cx="438001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139700">
              <a:buClr>
                <a:srgbClr val="000000"/>
              </a:buClr>
              <a:buSzPts val="1400"/>
            </a:pPr>
            <a:r>
              <a:rPr lang="pt-BR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Comprar produtos prontos</a:t>
            </a:r>
          </a:p>
          <a:p>
            <a:pPr marL="139700">
              <a:buClr>
                <a:srgbClr val="000000"/>
              </a:buClr>
              <a:buSzPts val="1400"/>
            </a:pPr>
            <a:r>
              <a:rPr lang="pt-BR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Nó operacional: </a:t>
            </a:r>
            <a:r>
              <a:rPr lang="pt-BR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Recepção</a:t>
            </a:r>
          </a:p>
          <a:p>
            <a:pPr marL="139700">
              <a:buClr>
                <a:srgbClr val="000000"/>
              </a:buClr>
              <a:buSzPts val="1400"/>
            </a:pPr>
            <a:r>
              <a:rPr lang="pt-BR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Capacidades: </a:t>
            </a:r>
          </a:p>
          <a:p>
            <a:pPr marL="139700">
              <a:buClr>
                <a:srgbClr val="000000"/>
              </a:buClr>
              <a:buSzPts val="1400"/>
            </a:pPr>
            <a:r>
              <a:rPr lang="pt-BR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-  Vender produtos prontos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A171E42-6F71-4596-B1FC-14850AC3E007}"/>
              </a:ext>
            </a:extLst>
          </p:cNvPr>
          <p:cNvSpPr txBox="1"/>
          <p:nvPr/>
        </p:nvSpPr>
        <p:spPr>
          <a:xfrm>
            <a:off x="6487235" y="1310184"/>
            <a:ext cx="4394579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Fechar parceria</a:t>
            </a:r>
          </a:p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Nó operacional: </a:t>
            </a:r>
            <a:r>
              <a:rPr lang="pt-BR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Gerência</a:t>
            </a:r>
            <a:endParaRPr lang="pt-BR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Capacidades: </a:t>
            </a:r>
          </a:p>
          <a:p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-  Tratar parceria de negócio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171E42-6F71-4596-B1FC-14850AC3E007}"/>
              </a:ext>
            </a:extLst>
          </p:cNvPr>
          <p:cNvSpPr txBox="1"/>
          <p:nvPr/>
        </p:nvSpPr>
        <p:spPr>
          <a:xfrm>
            <a:off x="6487235" y="2730068"/>
            <a:ext cx="439457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Receber pelos serviços realizados</a:t>
            </a:r>
          </a:p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Nó operacional: </a:t>
            </a:r>
            <a:r>
              <a:rPr lang="pt-BR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Gerência</a:t>
            </a:r>
            <a:endParaRPr lang="pt-BR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Capacidades: </a:t>
            </a:r>
          </a:p>
          <a:p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-  Tratar pagamento de serviços realizados</a:t>
            </a:r>
          </a:p>
        </p:txBody>
      </p:sp>
    </p:spTree>
    <p:extLst>
      <p:ext uri="{BB962C8B-B14F-4D97-AF65-F5344CB8AC3E}">
        <p14:creationId xmlns:p14="http://schemas.microsoft.com/office/powerpoint/2010/main" val="3414123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167</Words>
  <Application>Microsoft Office PowerPoint</Application>
  <PresentationFormat>Widescreen</PresentationFormat>
  <Paragraphs>65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do Office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Alisson A. Alves</dc:creator>
  <cp:lastModifiedBy>Bianca Vieira</cp:lastModifiedBy>
  <cp:revision>79</cp:revision>
  <dcterms:created xsi:type="dcterms:W3CDTF">2020-09-30T17:15:26Z</dcterms:created>
  <dcterms:modified xsi:type="dcterms:W3CDTF">2020-10-13T16:04:22Z</dcterms:modified>
</cp:coreProperties>
</file>