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08"/>
    <p:restoredTop sz="94694"/>
  </p:normalViewPr>
  <p:slideViewPr>
    <p:cSldViewPr snapToGrid="0">
      <p:cViewPr varScale="1">
        <p:scale>
          <a:sx n="121" d="100"/>
          <a:sy n="121" d="100"/>
        </p:scale>
        <p:origin x="22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68E0A-DD5B-8607-8C76-B2ECF94BF31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25609C5-E487-8017-5434-07F7F84817C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4E434B1-03E5-12B1-F272-7D0A88D3E744}"/>
              </a:ext>
            </a:extLst>
          </p:cNvPr>
          <p:cNvSpPr>
            <a:spLocks noGrp="1"/>
          </p:cNvSpPr>
          <p:nvPr>
            <p:ph type="dt" sz="half" idx="10"/>
          </p:nvPr>
        </p:nvSpPr>
        <p:spPr/>
        <p:txBody>
          <a:bodyPr/>
          <a:lstStyle/>
          <a:p>
            <a:fld id="{6463AC7C-BDBB-5A43-8ECB-729FBCD98176}" type="datetimeFigureOut">
              <a:rPr lang="en-US" smtClean="0"/>
              <a:t>10/5/25</a:t>
            </a:fld>
            <a:endParaRPr lang="en-US"/>
          </a:p>
        </p:txBody>
      </p:sp>
      <p:sp>
        <p:nvSpPr>
          <p:cNvPr id="5" name="Footer Placeholder 4">
            <a:extLst>
              <a:ext uri="{FF2B5EF4-FFF2-40B4-BE49-F238E27FC236}">
                <a16:creationId xmlns:a16="http://schemas.microsoft.com/office/drawing/2014/main" id="{4A098599-FEC4-B884-1090-623C17DBAD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109117-A761-3631-8F34-94C05500EE86}"/>
              </a:ext>
            </a:extLst>
          </p:cNvPr>
          <p:cNvSpPr>
            <a:spLocks noGrp="1"/>
          </p:cNvSpPr>
          <p:nvPr>
            <p:ph type="sldNum" sz="quarter" idx="12"/>
          </p:nvPr>
        </p:nvSpPr>
        <p:spPr/>
        <p:txBody>
          <a:bodyPr/>
          <a:lstStyle/>
          <a:p>
            <a:fld id="{318F89E0-A993-D147-967E-ECDF66EAAC59}" type="slidenum">
              <a:rPr lang="en-US" smtClean="0"/>
              <a:t>‹#›</a:t>
            </a:fld>
            <a:endParaRPr lang="en-US"/>
          </a:p>
        </p:txBody>
      </p:sp>
    </p:spTree>
    <p:extLst>
      <p:ext uri="{BB962C8B-B14F-4D97-AF65-F5344CB8AC3E}">
        <p14:creationId xmlns:p14="http://schemas.microsoft.com/office/powerpoint/2010/main" val="27037229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28DFB3-AAD9-C5EF-144B-C6A6B5AF863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554A7E6-0EA1-8809-23AA-1131E820FDF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129A4D-D752-99F2-9F3A-184CAE8E80EF}"/>
              </a:ext>
            </a:extLst>
          </p:cNvPr>
          <p:cNvSpPr>
            <a:spLocks noGrp="1"/>
          </p:cNvSpPr>
          <p:nvPr>
            <p:ph type="dt" sz="half" idx="10"/>
          </p:nvPr>
        </p:nvSpPr>
        <p:spPr/>
        <p:txBody>
          <a:bodyPr/>
          <a:lstStyle/>
          <a:p>
            <a:fld id="{6463AC7C-BDBB-5A43-8ECB-729FBCD98176}" type="datetimeFigureOut">
              <a:rPr lang="en-US" smtClean="0"/>
              <a:t>10/5/25</a:t>
            </a:fld>
            <a:endParaRPr lang="en-US"/>
          </a:p>
        </p:txBody>
      </p:sp>
      <p:sp>
        <p:nvSpPr>
          <p:cNvPr id="5" name="Footer Placeholder 4">
            <a:extLst>
              <a:ext uri="{FF2B5EF4-FFF2-40B4-BE49-F238E27FC236}">
                <a16:creationId xmlns:a16="http://schemas.microsoft.com/office/drawing/2014/main" id="{D7C2B382-397C-53BF-F4F6-02F9FBD68F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03926D-39A1-60D9-EC15-D143030A8292}"/>
              </a:ext>
            </a:extLst>
          </p:cNvPr>
          <p:cNvSpPr>
            <a:spLocks noGrp="1"/>
          </p:cNvSpPr>
          <p:nvPr>
            <p:ph type="sldNum" sz="quarter" idx="12"/>
          </p:nvPr>
        </p:nvSpPr>
        <p:spPr/>
        <p:txBody>
          <a:bodyPr/>
          <a:lstStyle/>
          <a:p>
            <a:fld id="{318F89E0-A993-D147-967E-ECDF66EAAC59}" type="slidenum">
              <a:rPr lang="en-US" smtClean="0"/>
              <a:t>‹#›</a:t>
            </a:fld>
            <a:endParaRPr lang="en-US"/>
          </a:p>
        </p:txBody>
      </p:sp>
    </p:spTree>
    <p:extLst>
      <p:ext uri="{BB962C8B-B14F-4D97-AF65-F5344CB8AC3E}">
        <p14:creationId xmlns:p14="http://schemas.microsoft.com/office/powerpoint/2010/main" val="5455734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5E28DDD-B594-62B1-5E91-81609DFF950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A445EE1-D25A-9295-1349-1CC54BDB8EA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2F4F5D-47D6-BCA5-5035-437489E3A5CF}"/>
              </a:ext>
            </a:extLst>
          </p:cNvPr>
          <p:cNvSpPr>
            <a:spLocks noGrp="1"/>
          </p:cNvSpPr>
          <p:nvPr>
            <p:ph type="dt" sz="half" idx="10"/>
          </p:nvPr>
        </p:nvSpPr>
        <p:spPr/>
        <p:txBody>
          <a:bodyPr/>
          <a:lstStyle/>
          <a:p>
            <a:fld id="{6463AC7C-BDBB-5A43-8ECB-729FBCD98176}" type="datetimeFigureOut">
              <a:rPr lang="en-US" smtClean="0"/>
              <a:t>10/5/25</a:t>
            </a:fld>
            <a:endParaRPr lang="en-US"/>
          </a:p>
        </p:txBody>
      </p:sp>
      <p:sp>
        <p:nvSpPr>
          <p:cNvPr id="5" name="Footer Placeholder 4">
            <a:extLst>
              <a:ext uri="{FF2B5EF4-FFF2-40B4-BE49-F238E27FC236}">
                <a16:creationId xmlns:a16="http://schemas.microsoft.com/office/drawing/2014/main" id="{710F2FF4-F8E6-E3F7-FDB0-D3F85585E1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B7C1F0-10B9-45E2-DA98-757D1AA44554}"/>
              </a:ext>
            </a:extLst>
          </p:cNvPr>
          <p:cNvSpPr>
            <a:spLocks noGrp="1"/>
          </p:cNvSpPr>
          <p:nvPr>
            <p:ph type="sldNum" sz="quarter" idx="12"/>
          </p:nvPr>
        </p:nvSpPr>
        <p:spPr/>
        <p:txBody>
          <a:bodyPr/>
          <a:lstStyle/>
          <a:p>
            <a:fld id="{318F89E0-A993-D147-967E-ECDF66EAAC59}" type="slidenum">
              <a:rPr lang="en-US" smtClean="0"/>
              <a:t>‹#›</a:t>
            </a:fld>
            <a:endParaRPr lang="en-US"/>
          </a:p>
        </p:txBody>
      </p:sp>
    </p:spTree>
    <p:extLst>
      <p:ext uri="{BB962C8B-B14F-4D97-AF65-F5344CB8AC3E}">
        <p14:creationId xmlns:p14="http://schemas.microsoft.com/office/powerpoint/2010/main" val="12912584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8DCB68-41BC-89FD-6992-8976730170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175781-0159-9249-5F24-DDCD4C1E535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4A8D22-1A20-D28D-ECC1-30A6483037EE}"/>
              </a:ext>
            </a:extLst>
          </p:cNvPr>
          <p:cNvSpPr>
            <a:spLocks noGrp="1"/>
          </p:cNvSpPr>
          <p:nvPr>
            <p:ph type="dt" sz="half" idx="10"/>
          </p:nvPr>
        </p:nvSpPr>
        <p:spPr/>
        <p:txBody>
          <a:bodyPr/>
          <a:lstStyle/>
          <a:p>
            <a:fld id="{6463AC7C-BDBB-5A43-8ECB-729FBCD98176}" type="datetimeFigureOut">
              <a:rPr lang="en-US" smtClean="0"/>
              <a:t>10/5/25</a:t>
            </a:fld>
            <a:endParaRPr lang="en-US"/>
          </a:p>
        </p:txBody>
      </p:sp>
      <p:sp>
        <p:nvSpPr>
          <p:cNvPr id="5" name="Footer Placeholder 4">
            <a:extLst>
              <a:ext uri="{FF2B5EF4-FFF2-40B4-BE49-F238E27FC236}">
                <a16:creationId xmlns:a16="http://schemas.microsoft.com/office/drawing/2014/main" id="{358BC156-3DD3-487C-CBBD-587DEF1F9D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F7DBAE8-7C70-EEE0-756A-C9AF6012CA43}"/>
              </a:ext>
            </a:extLst>
          </p:cNvPr>
          <p:cNvSpPr>
            <a:spLocks noGrp="1"/>
          </p:cNvSpPr>
          <p:nvPr>
            <p:ph type="sldNum" sz="quarter" idx="12"/>
          </p:nvPr>
        </p:nvSpPr>
        <p:spPr/>
        <p:txBody>
          <a:bodyPr/>
          <a:lstStyle/>
          <a:p>
            <a:fld id="{318F89E0-A993-D147-967E-ECDF66EAAC59}" type="slidenum">
              <a:rPr lang="en-US" smtClean="0"/>
              <a:t>‹#›</a:t>
            </a:fld>
            <a:endParaRPr lang="en-US"/>
          </a:p>
        </p:txBody>
      </p:sp>
    </p:spTree>
    <p:extLst>
      <p:ext uri="{BB962C8B-B14F-4D97-AF65-F5344CB8AC3E}">
        <p14:creationId xmlns:p14="http://schemas.microsoft.com/office/powerpoint/2010/main" val="13925439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7888B-53D8-1248-A2D1-35B1183FE62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71F8585-0EFD-7401-0734-229EDF12265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9B73AB4-C1AA-8633-6C21-F8FA76DCC0C8}"/>
              </a:ext>
            </a:extLst>
          </p:cNvPr>
          <p:cNvSpPr>
            <a:spLocks noGrp="1"/>
          </p:cNvSpPr>
          <p:nvPr>
            <p:ph type="dt" sz="half" idx="10"/>
          </p:nvPr>
        </p:nvSpPr>
        <p:spPr/>
        <p:txBody>
          <a:bodyPr/>
          <a:lstStyle/>
          <a:p>
            <a:fld id="{6463AC7C-BDBB-5A43-8ECB-729FBCD98176}" type="datetimeFigureOut">
              <a:rPr lang="en-US" smtClean="0"/>
              <a:t>10/5/25</a:t>
            </a:fld>
            <a:endParaRPr lang="en-US"/>
          </a:p>
        </p:txBody>
      </p:sp>
      <p:sp>
        <p:nvSpPr>
          <p:cNvPr id="5" name="Footer Placeholder 4">
            <a:extLst>
              <a:ext uri="{FF2B5EF4-FFF2-40B4-BE49-F238E27FC236}">
                <a16:creationId xmlns:a16="http://schemas.microsoft.com/office/drawing/2014/main" id="{A79D45E0-7DC5-BB13-B3B2-611519669A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F74C04-8FCA-9107-1299-B6C0A46B03C3}"/>
              </a:ext>
            </a:extLst>
          </p:cNvPr>
          <p:cNvSpPr>
            <a:spLocks noGrp="1"/>
          </p:cNvSpPr>
          <p:nvPr>
            <p:ph type="sldNum" sz="quarter" idx="12"/>
          </p:nvPr>
        </p:nvSpPr>
        <p:spPr/>
        <p:txBody>
          <a:bodyPr/>
          <a:lstStyle/>
          <a:p>
            <a:fld id="{318F89E0-A993-D147-967E-ECDF66EAAC59}" type="slidenum">
              <a:rPr lang="en-US" smtClean="0"/>
              <a:t>‹#›</a:t>
            </a:fld>
            <a:endParaRPr lang="en-US"/>
          </a:p>
        </p:txBody>
      </p:sp>
    </p:spTree>
    <p:extLst>
      <p:ext uri="{BB962C8B-B14F-4D97-AF65-F5344CB8AC3E}">
        <p14:creationId xmlns:p14="http://schemas.microsoft.com/office/powerpoint/2010/main" val="13988632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FDAFA-F2A6-6381-7D21-D3AECC585BF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D4D7D75-178B-9216-1329-0966BF09600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175DCB0-0F68-329D-9A79-45B41C18893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D82BF8A-25A1-7A55-DE28-28ADCD97AB78}"/>
              </a:ext>
            </a:extLst>
          </p:cNvPr>
          <p:cNvSpPr>
            <a:spLocks noGrp="1"/>
          </p:cNvSpPr>
          <p:nvPr>
            <p:ph type="dt" sz="half" idx="10"/>
          </p:nvPr>
        </p:nvSpPr>
        <p:spPr/>
        <p:txBody>
          <a:bodyPr/>
          <a:lstStyle/>
          <a:p>
            <a:fld id="{6463AC7C-BDBB-5A43-8ECB-729FBCD98176}" type="datetimeFigureOut">
              <a:rPr lang="en-US" smtClean="0"/>
              <a:t>10/5/25</a:t>
            </a:fld>
            <a:endParaRPr lang="en-US"/>
          </a:p>
        </p:txBody>
      </p:sp>
      <p:sp>
        <p:nvSpPr>
          <p:cNvPr id="6" name="Footer Placeholder 5">
            <a:extLst>
              <a:ext uri="{FF2B5EF4-FFF2-40B4-BE49-F238E27FC236}">
                <a16:creationId xmlns:a16="http://schemas.microsoft.com/office/drawing/2014/main" id="{DC802221-CBA9-B3B5-BDCB-A49CD237F5C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6DB8EE-3796-C9ED-8DC8-4405018147AF}"/>
              </a:ext>
            </a:extLst>
          </p:cNvPr>
          <p:cNvSpPr>
            <a:spLocks noGrp="1"/>
          </p:cNvSpPr>
          <p:nvPr>
            <p:ph type="sldNum" sz="quarter" idx="12"/>
          </p:nvPr>
        </p:nvSpPr>
        <p:spPr/>
        <p:txBody>
          <a:bodyPr/>
          <a:lstStyle/>
          <a:p>
            <a:fld id="{318F89E0-A993-D147-967E-ECDF66EAAC59}" type="slidenum">
              <a:rPr lang="en-US" smtClean="0"/>
              <a:t>‹#›</a:t>
            </a:fld>
            <a:endParaRPr lang="en-US"/>
          </a:p>
        </p:txBody>
      </p:sp>
    </p:spTree>
    <p:extLst>
      <p:ext uri="{BB962C8B-B14F-4D97-AF65-F5344CB8AC3E}">
        <p14:creationId xmlns:p14="http://schemas.microsoft.com/office/powerpoint/2010/main" val="27240219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B0DB1-4CB7-560C-98DA-EDF4F1C1D8E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F154ABC-321D-E34D-83BE-2F711F1E293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8780411-F8CB-D7D3-945D-9DB968ADBD9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C62EE8-AA8D-A72C-1ED7-C75C627E7F7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971F28F-2923-47E5-CF05-D06F61DF280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2C038FE-2F6B-9128-2944-5020B7C40EBD}"/>
              </a:ext>
            </a:extLst>
          </p:cNvPr>
          <p:cNvSpPr>
            <a:spLocks noGrp="1"/>
          </p:cNvSpPr>
          <p:nvPr>
            <p:ph type="dt" sz="half" idx="10"/>
          </p:nvPr>
        </p:nvSpPr>
        <p:spPr/>
        <p:txBody>
          <a:bodyPr/>
          <a:lstStyle/>
          <a:p>
            <a:fld id="{6463AC7C-BDBB-5A43-8ECB-729FBCD98176}" type="datetimeFigureOut">
              <a:rPr lang="en-US" smtClean="0"/>
              <a:t>10/5/25</a:t>
            </a:fld>
            <a:endParaRPr lang="en-US"/>
          </a:p>
        </p:txBody>
      </p:sp>
      <p:sp>
        <p:nvSpPr>
          <p:cNvPr id="8" name="Footer Placeholder 7">
            <a:extLst>
              <a:ext uri="{FF2B5EF4-FFF2-40B4-BE49-F238E27FC236}">
                <a16:creationId xmlns:a16="http://schemas.microsoft.com/office/drawing/2014/main" id="{66769C64-C166-F5C1-90BF-DDE431D996D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48B933A-611C-1206-669B-F829D7AA7163}"/>
              </a:ext>
            </a:extLst>
          </p:cNvPr>
          <p:cNvSpPr>
            <a:spLocks noGrp="1"/>
          </p:cNvSpPr>
          <p:nvPr>
            <p:ph type="sldNum" sz="quarter" idx="12"/>
          </p:nvPr>
        </p:nvSpPr>
        <p:spPr/>
        <p:txBody>
          <a:bodyPr/>
          <a:lstStyle/>
          <a:p>
            <a:fld id="{318F89E0-A993-D147-967E-ECDF66EAAC59}" type="slidenum">
              <a:rPr lang="en-US" smtClean="0"/>
              <a:t>‹#›</a:t>
            </a:fld>
            <a:endParaRPr lang="en-US"/>
          </a:p>
        </p:txBody>
      </p:sp>
    </p:spTree>
    <p:extLst>
      <p:ext uri="{BB962C8B-B14F-4D97-AF65-F5344CB8AC3E}">
        <p14:creationId xmlns:p14="http://schemas.microsoft.com/office/powerpoint/2010/main" val="13624850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2512A-26A0-95EA-262C-2352A378F8D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24F2CB7-4A4A-CFCB-C59A-8AAB3881F74F}"/>
              </a:ext>
            </a:extLst>
          </p:cNvPr>
          <p:cNvSpPr>
            <a:spLocks noGrp="1"/>
          </p:cNvSpPr>
          <p:nvPr>
            <p:ph type="dt" sz="half" idx="10"/>
          </p:nvPr>
        </p:nvSpPr>
        <p:spPr/>
        <p:txBody>
          <a:bodyPr/>
          <a:lstStyle/>
          <a:p>
            <a:fld id="{6463AC7C-BDBB-5A43-8ECB-729FBCD98176}" type="datetimeFigureOut">
              <a:rPr lang="en-US" smtClean="0"/>
              <a:t>10/5/25</a:t>
            </a:fld>
            <a:endParaRPr lang="en-US"/>
          </a:p>
        </p:txBody>
      </p:sp>
      <p:sp>
        <p:nvSpPr>
          <p:cNvPr id="4" name="Footer Placeholder 3">
            <a:extLst>
              <a:ext uri="{FF2B5EF4-FFF2-40B4-BE49-F238E27FC236}">
                <a16:creationId xmlns:a16="http://schemas.microsoft.com/office/drawing/2014/main" id="{BDD27C82-C854-90A6-5E2D-41E8C0CFF6C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CBE3B84-4F32-D11C-1B32-505537227871}"/>
              </a:ext>
            </a:extLst>
          </p:cNvPr>
          <p:cNvSpPr>
            <a:spLocks noGrp="1"/>
          </p:cNvSpPr>
          <p:nvPr>
            <p:ph type="sldNum" sz="quarter" idx="12"/>
          </p:nvPr>
        </p:nvSpPr>
        <p:spPr/>
        <p:txBody>
          <a:bodyPr/>
          <a:lstStyle/>
          <a:p>
            <a:fld id="{318F89E0-A993-D147-967E-ECDF66EAAC59}" type="slidenum">
              <a:rPr lang="en-US" smtClean="0"/>
              <a:t>‹#›</a:t>
            </a:fld>
            <a:endParaRPr lang="en-US"/>
          </a:p>
        </p:txBody>
      </p:sp>
    </p:spTree>
    <p:extLst>
      <p:ext uri="{BB962C8B-B14F-4D97-AF65-F5344CB8AC3E}">
        <p14:creationId xmlns:p14="http://schemas.microsoft.com/office/powerpoint/2010/main" val="1707585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5010FA-AEA0-5B14-586D-1295FD354A08}"/>
              </a:ext>
            </a:extLst>
          </p:cNvPr>
          <p:cNvSpPr>
            <a:spLocks noGrp="1"/>
          </p:cNvSpPr>
          <p:nvPr>
            <p:ph type="dt" sz="half" idx="10"/>
          </p:nvPr>
        </p:nvSpPr>
        <p:spPr/>
        <p:txBody>
          <a:bodyPr/>
          <a:lstStyle/>
          <a:p>
            <a:fld id="{6463AC7C-BDBB-5A43-8ECB-729FBCD98176}" type="datetimeFigureOut">
              <a:rPr lang="en-US" smtClean="0"/>
              <a:t>10/5/25</a:t>
            </a:fld>
            <a:endParaRPr lang="en-US"/>
          </a:p>
        </p:txBody>
      </p:sp>
      <p:sp>
        <p:nvSpPr>
          <p:cNvPr id="3" name="Footer Placeholder 2">
            <a:extLst>
              <a:ext uri="{FF2B5EF4-FFF2-40B4-BE49-F238E27FC236}">
                <a16:creationId xmlns:a16="http://schemas.microsoft.com/office/drawing/2014/main" id="{EBC53F78-BF81-CA85-D4F0-9A2E8B35B3E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6C9E936-7775-C5F1-3AA5-0EE9F726E885}"/>
              </a:ext>
            </a:extLst>
          </p:cNvPr>
          <p:cNvSpPr>
            <a:spLocks noGrp="1"/>
          </p:cNvSpPr>
          <p:nvPr>
            <p:ph type="sldNum" sz="quarter" idx="12"/>
          </p:nvPr>
        </p:nvSpPr>
        <p:spPr/>
        <p:txBody>
          <a:bodyPr/>
          <a:lstStyle/>
          <a:p>
            <a:fld id="{318F89E0-A993-D147-967E-ECDF66EAAC59}" type="slidenum">
              <a:rPr lang="en-US" smtClean="0"/>
              <a:t>‹#›</a:t>
            </a:fld>
            <a:endParaRPr lang="en-US"/>
          </a:p>
        </p:txBody>
      </p:sp>
    </p:spTree>
    <p:extLst>
      <p:ext uri="{BB962C8B-B14F-4D97-AF65-F5344CB8AC3E}">
        <p14:creationId xmlns:p14="http://schemas.microsoft.com/office/powerpoint/2010/main" val="29704812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0B040-F340-E571-9D40-0339EBD972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6B2D865-985F-3728-A5E6-D5EDDF6E40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9F18FC7-1414-715D-E608-D571870781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287E13-AB08-7DAD-C986-F2AAD75F4513}"/>
              </a:ext>
            </a:extLst>
          </p:cNvPr>
          <p:cNvSpPr>
            <a:spLocks noGrp="1"/>
          </p:cNvSpPr>
          <p:nvPr>
            <p:ph type="dt" sz="half" idx="10"/>
          </p:nvPr>
        </p:nvSpPr>
        <p:spPr/>
        <p:txBody>
          <a:bodyPr/>
          <a:lstStyle/>
          <a:p>
            <a:fld id="{6463AC7C-BDBB-5A43-8ECB-729FBCD98176}" type="datetimeFigureOut">
              <a:rPr lang="en-US" smtClean="0"/>
              <a:t>10/5/25</a:t>
            </a:fld>
            <a:endParaRPr lang="en-US"/>
          </a:p>
        </p:txBody>
      </p:sp>
      <p:sp>
        <p:nvSpPr>
          <p:cNvPr id="6" name="Footer Placeholder 5">
            <a:extLst>
              <a:ext uri="{FF2B5EF4-FFF2-40B4-BE49-F238E27FC236}">
                <a16:creationId xmlns:a16="http://schemas.microsoft.com/office/drawing/2014/main" id="{A8F979FC-D4F1-6C10-5DF7-66CBB61201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A0CB8F-90D6-6C1F-9BD2-D58BDBE8DE39}"/>
              </a:ext>
            </a:extLst>
          </p:cNvPr>
          <p:cNvSpPr>
            <a:spLocks noGrp="1"/>
          </p:cNvSpPr>
          <p:nvPr>
            <p:ph type="sldNum" sz="quarter" idx="12"/>
          </p:nvPr>
        </p:nvSpPr>
        <p:spPr/>
        <p:txBody>
          <a:bodyPr/>
          <a:lstStyle/>
          <a:p>
            <a:fld id="{318F89E0-A993-D147-967E-ECDF66EAAC59}" type="slidenum">
              <a:rPr lang="en-US" smtClean="0"/>
              <a:t>‹#›</a:t>
            </a:fld>
            <a:endParaRPr lang="en-US"/>
          </a:p>
        </p:txBody>
      </p:sp>
    </p:spTree>
    <p:extLst>
      <p:ext uri="{BB962C8B-B14F-4D97-AF65-F5344CB8AC3E}">
        <p14:creationId xmlns:p14="http://schemas.microsoft.com/office/powerpoint/2010/main" val="1495320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2400E-334E-7D28-5A99-C0D4525CA3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F2C3EF-3104-FC28-5510-7A8ED33A479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C7B028D-E957-5002-0282-821A002187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D06F31-4FA4-36B9-6AB0-F77BC7ECDCA8}"/>
              </a:ext>
            </a:extLst>
          </p:cNvPr>
          <p:cNvSpPr>
            <a:spLocks noGrp="1"/>
          </p:cNvSpPr>
          <p:nvPr>
            <p:ph type="dt" sz="half" idx="10"/>
          </p:nvPr>
        </p:nvSpPr>
        <p:spPr/>
        <p:txBody>
          <a:bodyPr/>
          <a:lstStyle/>
          <a:p>
            <a:fld id="{6463AC7C-BDBB-5A43-8ECB-729FBCD98176}" type="datetimeFigureOut">
              <a:rPr lang="en-US" smtClean="0"/>
              <a:t>10/5/25</a:t>
            </a:fld>
            <a:endParaRPr lang="en-US"/>
          </a:p>
        </p:txBody>
      </p:sp>
      <p:sp>
        <p:nvSpPr>
          <p:cNvPr id="6" name="Footer Placeholder 5">
            <a:extLst>
              <a:ext uri="{FF2B5EF4-FFF2-40B4-BE49-F238E27FC236}">
                <a16:creationId xmlns:a16="http://schemas.microsoft.com/office/drawing/2014/main" id="{07F590F7-0C8D-A5CB-5FD2-58D552C616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396750-3A20-EA0D-9DF7-EDAECE73B586}"/>
              </a:ext>
            </a:extLst>
          </p:cNvPr>
          <p:cNvSpPr>
            <a:spLocks noGrp="1"/>
          </p:cNvSpPr>
          <p:nvPr>
            <p:ph type="sldNum" sz="quarter" idx="12"/>
          </p:nvPr>
        </p:nvSpPr>
        <p:spPr/>
        <p:txBody>
          <a:bodyPr/>
          <a:lstStyle/>
          <a:p>
            <a:fld id="{318F89E0-A993-D147-967E-ECDF66EAAC59}" type="slidenum">
              <a:rPr lang="en-US" smtClean="0"/>
              <a:t>‹#›</a:t>
            </a:fld>
            <a:endParaRPr lang="en-US"/>
          </a:p>
        </p:txBody>
      </p:sp>
    </p:spTree>
    <p:extLst>
      <p:ext uri="{BB962C8B-B14F-4D97-AF65-F5344CB8AC3E}">
        <p14:creationId xmlns:p14="http://schemas.microsoft.com/office/powerpoint/2010/main" val="10318351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E98E45-6BE8-FBE6-B82E-C26D439FF4C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A931CC9-EA1E-4DA4-EA6E-A51F5907B8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9C6B14-0DFC-E65D-271A-78B67433B32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463AC7C-BDBB-5A43-8ECB-729FBCD98176}" type="datetimeFigureOut">
              <a:rPr lang="en-US" smtClean="0"/>
              <a:t>10/5/25</a:t>
            </a:fld>
            <a:endParaRPr lang="en-US"/>
          </a:p>
        </p:txBody>
      </p:sp>
      <p:sp>
        <p:nvSpPr>
          <p:cNvPr id="5" name="Footer Placeholder 4">
            <a:extLst>
              <a:ext uri="{FF2B5EF4-FFF2-40B4-BE49-F238E27FC236}">
                <a16:creationId xmlns:a16="http://schemas.microsoft.com/office/drawing/2014/main" id="{070FB79D-BCB7-5AF3-B147-F7E9E38CDF9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37B5BED3-7E20-A6C8-BCCE-A4595360ED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18F89E0-A993-D147-967E-ECDF66EAAC59}" type="slidenum">
              <a:rPr lang="en-US" smtClean="0"/>
              <a:t>‹#›</a:t>
            </a:fld>
            <a:endParaRPr lang="en-US"/>
          </a:p>
        </p:txBody>
      </p:sp>
    </p:spTree>
    <p:extLst>
      <p:ext uri="{BB962C8B-B14F-4D97-AF65-F5344CB8AC3E}">
        <p14:creationId xmlns:p14="http://schemas.microsoft.com/office/powerpoint/2010/main" val="19913170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7A046-E497-CFD5-BC8C-9E50FBCB257B}"/>
              </a:ext>
            </a:extLst>
          </p:cNvPr>
          <p:cNvSpPr>
            <a:spLocks noGrp="1"/>
          </p:cNvSpPr>
          <p:nvPr>
            <p:ph type="ctrTitle"/>
          </p:nvPr>
        </p:nvSpPr>
        <p:spPr/>
        <p:txBody>
          <a:bodyPr/>
          <a:lstStyle/>
          <a:p>
            <a:r>
              <a:rPr lang="en-US" dirty="0"/>
              <a:t>AMS595 HW2</a:t>
            </a:r>
          </a:p>
        </p:txBody>
      </p:sp>
      <p:sp>
        <p:nvSpPr>
          <p:cNvPr id="3" name="Subtitle 2">
            <a:extLst>
              <a:ext uri="{FF2B5EF4-FFF2-40B4-BE49-F238E27FC236}">
                <a16:creationId xmlns:a16="http://schemas.microsoft.com/office/drawing/2014/main" id="{DBA52766-9C03-45F8-62D8-B73166C0634A}"/>
              </a:ext>
            </a:extLst>
          </p:cNvPr>
          <p:cNvSpPr>
            <a:spLocks noGrp="1"/>
          </p:cNvSpPr>
          <p:nvPr>
            <p:ph type="subTitle" idx="1"/>
          </p:nvPr>
        </p:nvSpPr>
        <p:spPr/>
        <p:txBody>
          <a:bodyPr/>
          <a:lstStyle/>
          <a:p>
            <a:r>
              <a:rPr lang="en-US" dirty="0"/>
              <a:t>Jinsheng Pan</a:t>
            </a:r>
          </a:p>
        </p:txBody>
      </p:sp>
    </p:spTree>
    <p:extLst>
      <p:ext uri="{BB962C8B-B14F-4D97-AF65-F5344CB8AC3E}">
        <p14:creationId xmlns:p14="http://schemas.microsoft.com/office/powerpoint/2010/main" val="22596222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6663B-7CC3-0BBF-BDDF-21EBE7D9E8FF}"/>
              </a:ext>
            </a:extLst>
          </p:cNvPr>
          <p:cNvSpPr>
            <a:spLocks noGrp="1"/>
          </p:cNvSpPr>
          <p:nvPr>
            <p:ph type="title"/>
          </p:nvPr>
        </p:nvSpPr>
        <p:spPr/>
        <p:txBody>
          <a:bodyPr/>
          <a:lstStyle/>
          <a:p>
            <a:r>
              <a:rPr lang="en-US" dirty="0"/>
              <a:t>Result</a:t>
            </a:r>
          </a:p>
        </p:txBody>
      </p:sp>
      <p:sp>
        <p:nvSpPr>
          <p:cNvPr id="3" name="Content Placeholder 2">
            <a:extLst>
              <a:ext uri="{FF2B5EF4-FFF2-40B4-BE49-F238E27FC236}">
                <a16:creationId xmlns:a16="http://schemas.microsoft.com/office/drawing/2014/main" id="{F9CBF0E0-994A-D50E-C90C-7B953948D3AB}"/>
              </a:ext>
            </a:extLst>
          </p:cNvPr>
          <p:cNvSpPr>
            <a:spLocks noGrp="1"/>
          </p:cNvSpPr>
          <p:nvPr>
            <p:ph idx="1"/>
          </p:nvPr>
        </p:nvSpPr>
        <p:spPr/>
        <p:txBody>
          <a:bodyPr/>
          <a:lstStyle/>
          <a:p>
            <a:r>
              <a:rPr lang="en-US" dirty="0"/>
              <a:t>The implementation successfully approximates the upper boundary of the Mandelbrot set using 1200 sample points across x ∈ [-2, 1]. The bisection method converges to boundary points with tolerance 1e-6, typically requiring 20-30 iterations per point.</a:t>
            </a:r>
          </a:p>
        </p:txBody>
      </p:sp>
    </p:spTree>
    <p:extLst>
      <p:ext uri="{BB962C8B-B14F-4D97-AF65-F5344CB8AC3E}">
        <p14:creationId xmlns:p14="http://schemas.microsoft.com/office/powerpoint/2010/main" val="16139280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00E5A-7898-5F40-A715-015806DECD48}"/>
              </a:ext>
            </a:extLst>
          </p:cNvPr>
          <p:cNvSpPr>
            <a:spLocks noGrp="1"/>
          </p:cNvSpPr>
          <p:nvPr>
            <p:ph type="title"/>
          </p:nvPr>
        </p:nvSpPr>
        <p:spPr/>
        <p:txBody>
          <a:bodyPr/>
          <a:lstStyle/>
          <a:p>
            <a:r>
              <a:rPr lang="en-US" dirty="0"/>
              <a:t>Result</a:t>
            </a:r>
          </a:p>
        </p:txBody>
      </p:sp>
      <p:sp>
        <p:nvSpPr>
          <p:cNvPr id="3" name="Content Placeholder 2">
            <a:extLst>
              <a:ext uri="{FF2B5EF4-FFF2-40B4-BE49-F238E27FC236}">
                <a16:creationId xmlns:a16="http://schemas.microsoft.com/office/drawing/2014/main" id="{58F78824-A676-C5EC-735B-943B5B37B93A}"/>
              </a:ext>
            </a:extLst>
          </p:cNvPr>
          <p:cNvSpPr>
            <a:spLocks noGrp="1"/>
          </p:cNvSpPr>
          <p:nvPr>
            <p:ph idx="1"/>
          </p:nvPr>
        </p:nvSpPr>
        <p:spPr/>
        <p:txBody>
          <a:bodyPr/>
          <a:lstStyle/>
          <a:p>
            <a:r>
              <a:rPr lang="en-US" dirty="0"/>
              <a:t>Visualization</a:t>
            </a:r>
          </a:p>
          <a:p>
            <a:endParaRPr lang="en-US" dirty="0"/>
          </a:p>
          <a:p>
            <a:endParaRPr lang="en-US" dirty="0"/>
          </a:p>
        </p:txBody>
      </p:sp>
      <p:pic>
        <p:nvPicPr>
          <p:cNvPr id="5" name="Picture 4" descr="A black and white image of a circle&#10;&#10;AI-generated content may be incorrect.">
            <a:extLst>
              <a:ext uri="{FF2B5EF4-FFF2-40B4-BE49-F238E27FC236}">
                <a16:creationId xmlns:a16="http://schemas.microsoft.com/office/drawing/2014/main" id="{F8C8FA15-D080-6941-2A5D-B00F1D7BA34F}"/>
              </a:ext>
            </a:extLst>
          </p:cNvPr>
          <p:cNvPicPr>
            <a:picLocks noChangeAspect="1"/>
          </p:cNvPicPr>
          <p:nvPr/>
        </p:nvPicPr>
        <p:blipFill>
          <a:blip r:embed="rId2"/>
          <a:stretch>
            <a:fillRect/>
          </a:stretch>
        </p:blipFill>
        <p:spPr>
          <a:xfrm>
            <a:off x="5518587" y="1995010"/>
            <a:ext cx="4770383" cy="4181953"/>
          </a:xfrm>
          <a:prstGeom prst="rect">
            <a:avLst/>
          </a:prstGeom>
        </p:spPr>
      </p:pic>
      <p:sp>
        <p:nvSpPr>
          <p:cNvPr id="6" name="TextBox 5">
            <a:extLst>
              <a:ext uri="{FF2B5EF4-FFF2-40B4-BE49-F238E27FC236}">
                <a16:creationId xmlns:a16="http://schemas.microsoft.com/office/drawing/2014/main" id="{E154F2F4-B364-E58A-C02F-3FEEB833AB28}"/>
              </a:ext>
            </a:extLst>
          </p:cNvPr>
          <p:cNvSpPr txBox="1"/>
          <p:nvPr/>
        </p:nvSpPr>
        <p:spPr>
          <a:xfrm>
            <a:off x="838200" y="2550484"/>
            <a:ext cx="3615558" cy="3139321"/>
          </a:xfrm>
          <a:prstGeom prst="rect">
            <a:avLst/>
          </a:prstGeom>
          <a:noFill/>
        </p:spPr>
        <p:txBody>
          <a:bodyPr wrap="square" rtlCol="0">
            <a:spAutoFit/>
          </a:bodyPr>
          <a:lstStyle/>
          <a:p>
            <a:r>
              <a:rPr lang="en-US" dirty="0"/>
              <a:t>Grayscale visualization showing escape iterations for the complete Mandelbrot set. Black regions indicate points that remain bounded (inside the set), while gray regions show points that escape quickly. The characteristic cardioid body and circular bulb are clearly visible, along with intricate self-similar structures at the boundary.</a:t>
            </a:r>
          </a:p>
        </p:txBody>
      </p:sp>
    </p:spTree>
    <p:extLst>
      <p:ext uri="{BB962C8B-B14F-4D97-AF65-F5344CB8AC3E}">
        <p14:creationId xmlns:p14="http://schemas.microsoft.com/office/powerpoint/2010/main" val="2784196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87A78-2EC3-BDF3-E181-DA6E1882F207}"/>
              </a:ext>
            </a:extLst>
          </p:cNvPr>
          <p:cNvSpPr>
            <a:spLocks noGrp="1"/>
          </p:cNvSpPr>
          <p:nvPr>
            <p:ph type="title"/>
          </p:nvPr>
        </p:nvSpPr>
        <p:spPr/>
        <p:txBody>
          <a:bodyPr/>
          <a:lstStyle/>
          <a:p>
            <a:r>
              <a:rPr lang="en-US" dirty="0"/>
              <a:t>Result</a:t>
            </a:r>
          </a:p>
        </p:txBody>
      </p:sp>
      <p:sp>
        <p:nvSpPr>
          <p:cNvPr id="3" name="Content Placeholder 2">
            <a:extLst>
              <a:ext uri="{FF2B5EF4-FFF2-40B4-BE49-F238E27FC236}">
                <a16:creationId xmlns:a16="http://schemas.microsoft.com/office/drawing/2014/main" id="{78ECB0BA-73C3-DD41-AFD2-13DE33910432}"/>
              </a:ext>
            </a:extLst>
          </p:cNvPr>
          <p:cNvSpPr>
            <a:spLocks noGrp="1"/>
          </p:cNvSpPr>
          <p:nvPr>
            <p:ph idx="1"/>
          </p:nvPr>
        </p:nvSpPr>
        <p:spPr/>
        <p:txBody>
          <a:bodyPr/>
          <a:lstStyle/>
          <a:p>
            <a:r>
              <a:rPr lang="en-US" dirty="0"/>
              <a:t>Visualization</a:t>
            </a:r>
          </a:p>
        </p:txBody>
      </p:sp>
      <p:pic>
        <p:nvPicPr>
          <p:cNvPr id="5" name="Picture 4" descr="A graph showing a line of points&#10;&#10;AI-generated content may be incorrect.">
            <a:extLst>
              <a:ext uri="{FF2B5EF4-FFF2-40B4-BE49-F238E27FC236}">
                <a16:creationId xmlns:a16="http://schemas.microsoft.com/office/drawing/2014/main" id="{51E3389F-F41A-5EE5-0933-71E5D27825E5}"/>
              </a:ext>
            </a:extLst>
          </p:cNvPr>
          <p:cNvPicPr>
            <a:picLocks noChangeAspect="1"/>
          </p:cNvPicPr>
          <p:nvPr/>
        </p:nvPicPr>
        <p:blipFill>
          <a:blip r:embed="rId2"/>
          <a:stretch>
            <a:fillRect/>
          </a:stretch>
        </p:blipFill>
        <p:spPr>
          <a:xfrm>
            <a:off x="5233494" y="1901825"/>
            <a:ext cx="5901496" cy="3904374"/>
          </a:xfrm>
          <a:prstGeom prst="rect">
            <a:avLst/>
          </a:prstGeom>
        </p:spPr>
      </p:pic>
      <p:sp>
        <p:nvSpPr>
          <p:cNvPr id="6" name="TextBox 5">
            <a:extLst>
              <a:ext uri="{FF2B5EF4-FFF2-40B4-BE49-F238E27FC236}">
                <a16:creationId xmlns:a16="http://schemas.microsoft.com/office/drawing/2014/main" id="{98641987-C2E0-FB68-A5A9-1A57763D7207}"/>
              </a:ext>
            </a:extLst>
          </p:cNvPr>
          <p:cNvSpPr txBox="1"/>
          <p:nvPr/>
        </p:nvSpPr>
        <p:spPr>
          <a:xfrm>
            <a:off x="838200" y="2570133"/>
            <a:ext cx="3899338" cy="2862322"/>
          </a:xfrm>
          <a:prstGeom prst="rect">
            <a:avLst/>
          </a:prstGeom>
          <a:noFill/>
        </p:spPr>
        <p:txBody>
          <a:bodyPr wrap="square" rtlCol="0">
            <a:spAutoFit/>
          </a:bodyPr>
          <a:lstStyle/>
          <a:p>
            <a:r>
              <a:rPr lang="en-US" dirty="0"/>
              <a:t>Scatter plot of 1200 boundary points found using bisection along vertical lines. The plot reveals the fractal structure of the upper boundary, showing fine-scale variations and self-similar patterns. Notable features include the smooth cardioid section (x ∈ [-1, -0.5]) and the more complex regions near the circular bulb connection point.</a:t>
            </a:r>
          </a:p>
        </p:txBody>
      </p:sp>
    </p:spTree>
    <p:extLst>
      <p:ext uri="{BB962C8B-B14F-4D97-AF65-F5344CB8AC3E}">
        <p14:creationId xmlns:p14="http://schemas.microsoft.com/office/powerpoint/2010/main" val="1963580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B31A4-E4D4-C90D-9916-0CBD775D86C3}"/>
              </a:ext>
            </a:extLst>
          </p:cNvPr>
          <p:cNvSpPr>
            <a:spLocks noGrp="1"/>
          </p:cNvSpPr>
          <p:nvPr>
            <p:ph type="title"/>
          </p:nvPr>
        </p:nvSpPr>
        <p:spPr/>
        <p:txBody>
          <a:bodyPr/>
          <a:lstStyle/>
          <a:p>
            <a:r>
              <a:rPr lang="en-US" dirty="0"/>
              <a:t>Result</a:t>
            </a:r>
          </a:p>
        </p:txBody>
      </p:sp>
      <p:sp>
        <p:nvSpPr>
          <p:cNvPr id="3" name="Content Placeholder 2">
            <a:extLst>
              <a:ext uri="{FF2B5EF4-FFF2-40B4-BE49-F238E27FC236}">
                <a16:creationId xmlns:a16="http://schemas.microsoft.com/office/drawing/2014/main" id="{18CAE8C7-18A9-CA87-0E64-2AA11866162D}"/>
              </a:ext>
            </a:extLst>
          </p:cNvPr>
          <p:cNvSpPr>
            <a:spLocks noGrp="1"/>
          </p:cNvSpPr>
          <p:nvPr>
            <p:ph idx="1"/>
          </p:nvPr>
        </p:nvSpPr>
        <p:spPr/>
        <p:txBody>
          <a:bodyPr/>
          <a:lstStyle/>
          <a:p>
            <a:r>
              <a:rPr lang="en-US" dirty="0"/>
              <a:t>Visualization</a:t>
            </a:r>
          </a:p>
        </p:txBody>
      </p:sp>
      <p:pic>
        <p:nvPicPr>
          <p:cNvPr id="5" name="Picture 4" descr="A graph on a black background&#10;&#10;AI-generated content may be incorrect.">
            <a:extLst>
              <a:ext uri="{FF2B5EF4-FFF2-40B4-BE49-F238E27FC236}">
                <a16:creationId xmlns:a16="http://schemas.microsoft.com/office/drawing/2014/main" id="{F04A54BB-F63F-3CD9-B590-CF2607438198}"/>
              </a:ext>
            </a:extLst>
          </p:cNvPr>
          <p:cNvPicPr>
            <a:picLocks noChangeAspect="1"/>
          </p:cNvPicPr>
          <p:nvPr/>
        </p:nvPicPr>
        <p:blipFill>
          <a:blip r:embed="rId2"/>
          <a:stretch>
            <a:fillRect/>
          </a:stretch>
        </p:blipFill>
        <p:spPr>
          <a:xfrm>
            <a:off x="5113502" y="1935930"/>
            <a:ext cx="5922360" cy="3891837"/>
          </a:xfrm>
          <a:prstGeom prst="rect">
            <a:avLst/>
          </a:prstGeom>
        </p:spPr>
      </p:pic>
      <p:sp>
        <p:nvSpPr>
          <p:cNvPr id="6" name="TextBox 5">
            <a:extLst>
              <a:ext uri="{FF2B5EF4-FFF2-40B4-BE49-F238E27FC236}">
                <a16:creationId xmlns:a16="http://schemas.microsoft.com/office/drawing/2014/main" id="{7FCBC16A-F73B-4856-D14F-6EA9E4B88AE4}"/>
              </a:ext>
            </a:extLst>
          </p:cNvPr>
          <p:cNvSpPr txBox="1"/>
          <p:nvPr/>
        </p:nvSpPr>
        <p:spPr>
          <a:xfrm>
            <a:off x="838200" y="2511972"/>
            <a:ext cx="3618186" cy="2862322"/>
          </a:xfrm>
          <a:prstGeom prst="rect">
            <a:avLst/>
          </a:prstGeom>
          <a:noFill/>
        </p:spPr>
        <p:txBody>
          <a:bodyPr wrap="square" rtlCol="0">
            <a:spAutoFit/>
          </a:bodyPr>
          <a:lstStyle/>
          <a:p>
            <a:r>
              <a:rPr lang="en-US" dirty="0"/>
              <a:t>Order-15 polynomial approximation (orange curve) fitted to boundary samples (blue points). The polynomial captures major trends but smooths over small-scale fractal details. Visible deviations between fit and data points demonstrate the limitation of polynomial approximation for fractal curves.</a:t>
            </a:r>
          </a:p>
        </p:txBody>
      </p:sp>
    </p:spTree>
    <p:extLst>
      <p:ext uri="{BB962C8B-B14F-4D97-AF65-F5344CB8AC3E}">
        <p14:creationId xmlns:p14="http://schemas.microsoft.com/office/powerpoint/2010/main" val="7131312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92CB3-3244-4958-5105-0F0FEA75FA20}"/>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8DF2EA96-CC86-0BD0-2F19-A0689CD4A4B6}"/>
              </a:ext>
            </a:extLst>
          </p:cNvPr>
          <p:cNvSpPr>
            <a:spLocks noGrp="1"/>
          </p:cNvSpPr>
          <p:nvPr>
            <p:ph idx="1"/>
          </p:nvPr>
        </p:nvSpPr>
        <p:spPr/>
        <p:txBody>
          <a:bodyPr>
            <a:normAutofit/>
          </a:bodyPr>
          <a:lstStyle/>
          <a:p>
            <a:r>
              <a:rPr lang="en-US" sz="1800" dirty="0"/>
              <a:t>The results demonstrate Mandelbrot's coastline paradox: the measured length depends critically on measurement resolution. Our polynomial approximation smooths over the fractal's fine structure, yielding a finite length. </a:t>
            </a:r>
          </a:p>
          <a:p>
            <a:r>
              <a:rPr lang="en-US" sz="1800" dirty="0"/>
              <a:t>However, the true Mandelbrot boundary is infinitely detailed—using higher-resolution measurements (more points, higher-order polynomials, or direct point-to-point distances) would yield progressively longer lengths.</a:t>
            </a:r>
          </a:p>
          <a:p>
            <a:r>
              <a:rPr lang="en-US" sz="1800" dirty="0"/>
              <a:t>This exercise illustrates why fractals require special mathematical treatment. Traditional calculus tools (polynomials, derivatives, integrals) provide approximations but fail to capture infinite complexity. The "true" length of the Mandelbrot boundary, like Britain's coastline, is undefined—it depends on the ruler's size. This fundamental insight launched fractal geometry as a field.</a:t>
            </a:r>
          </a:p>
        </p:txBody>
      </p:sp>
    </p:spTree>
    <p:extLst>
      <p:ext uri="{BB962C8B-B14F-4D97-AF65-F5344CB8AC3E}">
        <p14:creationId xmlns:p14="http://schemas.microsoft.com/office/powerpoint/2010/main" val="41102310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20D05-C1FC-D534-9BDE-10728595662B}"/>
              </a:ext>
            </a:extLst>
          </p:cNvPr>
          <p:cNvSpPr>
            <a:spLocks noGrp="1"/>
          </p:cNvSpPr>
          <p:nvPr>
            <p:ph type="title"/>
          </p:nvPr>
        </p:nvSpPr>
        <p:spPr/>
        <p:txBody>
          <a:bodyPr/>
          <a:lstStyle/>
          <a:p>
            <a:r>
              <a:rPr lang="en-US" dirty="0"/>
              <a:t>Prerequisites</a:t>
            </a:r>
          </a:p>
        </p:txBody>
      </p:sp>
      <p:sp>
        <p:nvSpPr>
          <p:cNvPr id="3" name="Content Placeholder 2">
            <a:extLst>
              <a:ext uri="{FF2B5EF4-FFF2-40B4-BE49-F238E27FC236}">
                <a16:creationId xmlns:a16="http://schemas.microsoft.com/office/drawing/2014/main" id="{985DACD5-5FB7-729F-7180-4C31FDFF42C5}"/>
              </a:ext>
            </a:extLst>
          </p:cNvPr>
          <p:cNvSpPr>
            <a:spLocks noGrp="1"/>
          </p:cNvSpPr>
          <p:nvPr>
            <p:ph idx="1"/>
          </p:nvPr>
        </p:nvSpPr>
        <p:spPr/>
        <p:txBody>
          <a:bodyPr/>
          <a:lstStyle/>
          <a:p>
            <a:r>
              <a:rPr lang="en-US" dirty="0"/>
              <a:t>MATLAB R2016b or later, or GNU Octave 4.0+</a:t>
            </a:r>
          </a:p>
          <a:p>
            <a:r>
              <a:rPr lang="en-US" dirty="0"/>
              <a:t>All `.m` files must be in the same directory</a:t>
            </a:r>
          </a:p>
        </p:txBody>
      </p:sp>
    </p:spTree>
    <p:extLst>
      <p:ext uri="{BB962C8B-B14F-4D97-AF65-F5344CB8AC3E}">
        <p14:creationId xmlns:p14="http://schemas.microsoft.com/office/powerpoint/2010/main" val="40002570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FB62B-7D90-B603-954E-556177C05ADF}"/>
              </a:ext>
            </a:extLst>
          </p:cNvPr>
          <p:cNvSpPr>
            <a:spLocks noGrp="1"/>
          </p:cNvSpPr>
          <p:nvPr>
            <p:ph type="title"/>
          </p:nvPr>
        </p:nvSpPr>
        <p:spPr/>
        <p:txBody>
          <a:bodyPr/>
          <a:lstStyle/>
          <a:p>
            <a:r>
              <a:rPr lang="en-US" dirty="0"/>
              <a:t>Execution Steps</a:t>
            </a:r>
          </a:p>
        </p:txBody>
      </p:sp>
      <p:sp>
        <p:nvSpPr>
          <p:cNvPr id="3" name="Content Placeholder 2">
            <a:extLst>
              <a:ext uri="{FF2B5EF4-FFF2-40B4-BE49-F238E27FC236}">
                <a16:creationId xmlns:a16="http://schemas.microsoft.com/office/drawing/2014/main" id="{1CA9171A-5FC2-F568-29C3-913BE7207E1C}"/>
              </a:ext>
            </a:extLst>
          </p:cNvPr>
          <p:cNvSpPr>
            <a:spLocks noGrp="1"/>
          </p:cNvSpPr>
          <p:nvPr>
            <p:ph idx="1"/>
          </p:nvPr>
        </p:nvSpPr>
        <p:spPr/>
        <p:txBody>
          <a:bodyPr/>
          <a:lstStyle/>
          <a:p>
            <a:r>
              <a:rPr lang="en-US" dirty="0"/>
              <a:t>Unit test (in </a:t>
            </a:r>
            <a:r>
              <a:rPr lang="en-US" dirty="0" err="1"/>
              <a:t>matlab</a:t>
            </a:r>
            <a:r>
              <a:rPr lang="en-US" dirty="0"/>
              <a:t> command window)</a:t>
            </a:r>
          </a:p>
          <a:p>
            <a:pPr marL="457200" lvl="1" indent="0">
              <a:buNone/>
            </a:pPr>
            <a:endParaRPr lang="en-US" i="1" dirty="0"/>
          </a:p>
          <a:p>
            <a:pPr marL="457200" lvl="1" indent="0">
              <a:buNone/>
            </a:pPr>
            <a:r>
              <a:rPr lang="en-US" i="1" dirty="0" err="1"/>
              <a:t>test_functions</a:t>
            </a:r>
            <a:endParaRPr lang="en-US" i="1" dirty="0"/>
          </a:p>
          <a:p>
            <a:pPr marL="457200" lvl="1" indent="0">
              <a:buNone/>
            </a:pPr>
            <a:endParaRPr lang="en-US" i="1" dirty="0"/>
          </a:p>
          <a:p>
            <a:pPr marL="0" indent="0">
              <a:buNone/>
            </a:pPr>
            <a:r>
              <a:rPr lang="en-US" sz="1600" dirty="0"/>
              <a:t>This verifies that all three core functions (fractal, bisection, </a:t>
            </a:r>
            <a:r>
              <a:rPr lang="en-US" sz="1600" dirty="0" err="1"/>
              <a:t>poly_len</a:t>
            </a:r>
            <a:r>
              <a:rPr lang="en-US" sz="1600" dirty="0"/>
              <a:t>) work correctly.</a:t>
            </a:r>
          </a:p>
          <a:p>
            <a:endParaRPr lang="en-US" dirty="0"/>
          </a:p>
          <a:p>
            <a:r>
              <a:rPr lang="en-US" dirty="0"/>
              <a:t>Run (in </a:t>
            </a:r>
            <a:r>
              <a:rPr lang="en-US" dirty="0" err="1"/>
              <a:t>matlab</a:t>
            </a:r>
            <a:r>
              <a:rPr lang="en-US" dirty="0"/>
              <a:t> command window)</a:t>
            </a:r>
          </a:p>
          <a:p>
            <a:pPr marL="457200" lvl="1" indent="0">
              <a:buNone/>
            </a:pPr>
            <a:r>
              <a:rPr lang="en-US" i="1" dirty="0"/>
              <a:t>main</a:t>
            </a:r>
          </a:p>
          <a:p>
            <a:pPr marL="0" indent="0">
              <a:buNone/>
            </a:pPr>
            <a:r>
              <a:rPr lang="en-US" sz="1800" dirty="0"/>
              <a:t>This will output visualization result and approximate boundary length on [-1.4,0.4] on command window</a:t>
            </a:r>
          </a:p>
          <a:p>
            <a:pPr marL="457200" lvl="1" indent="0">
              <a:buNone/>
            </a:pPr>
            <a:endParaRPr lang="en-US" dirty="0"/>
          </a:p>
        </p:txBody>
      </p:sp>
    </p:spTree>
    <p:extLst>
      <p:ext uri="{BB962C8B-B14F-4D97-AF65-F5344CB8AC3E}">
        <p14:creationId xmlns:p14="http://schemas.microsoft.com/office/powerpoint/2010/main" val="34440702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A6CF4-254C-8BC8-3147-BABAA70A1B59}"/>
              </a:ext>
            </a:extLst>
          </p:cNvPr>
          <p:cNvSpPr>
            <a:spLocks noGrp="1"/>
          </p:cNvSpPr>
          <p:nvPr>
            <p:ph type="title"/>
          </p:nvPr>
        </p:nvSpPr>
        <p:spPr/>
        <p:txBody>
          <a:bodyPr/>
          <a:lstStyle/>
          <a:p>
            <a:r>
              <a:rPr lang="en-US" dirty="0" err="1"/>
              <a:t>Github</a:t>
            </a:r>
            <a:r>
              <a:rPr lang="en-US" dirty="0"/>
              <a:t> Code</a:t>
            </a:r>
          </a:p>
        </p:txBody>
      </p:sp>
      <p:sp>
        <p:nvSpPr>
          <p:cNvPr id="3" name="Content Placeholder 2">
            <a:extLst>
              <a:ext uri="{FF2B5EF4-FFF2-40B4-BE49-F238E27FC236}">
                <a16:creationId xmlns:a16="http://schemas.microsoft.com/office/drawing/2014/main" id="{F41922B7-A398-14E5-A3CC-D758E2F182F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1156014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25</TotalTime>
  <Words>413</Words>
  <Application>Microsoft Macintosh PowerPoint</Application>
  <PresentationFormat>Widescreen</PresentationFormat>
  <Paragraphs>31</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Aptos</vt:lpstr>
      <vt:lpstr>Aptos Display</vt:lpstr>
      <vt:lpstr>Arial</vt:lpstr>
      <vt:lpstr>Office Theme</vt:lpstr>
      <vt:lpstr>AMS595 HW2</vt:lpstr>
      <vt:lpstr>Result</vt:lpstr>
      <vt:lpstr>Result</vt:lpstr>
      <vt:lpstr>Result</vt:lpstr>
      <vt:lpstr>Result</vt:lpstr>
      <vt:lpstr>Discussion</vt:lpstr>
      <vt:lpstr>Prerequisites</vt:lpstr>
      <vt:lpstr>Execution Steps</vt:lpstr>
      <vt:lpstr>Github Code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Jinsheng Pan</dc:creator>
  <cp:lastModifiedBy>Jinsheng Pan</cp:lastModifiedBy>
  <cp:revision>4</cp:revision>
  <dcterms:created xsi:type="dcterms:W3CDTF">2025-10-06T00:13:46Z</dcterms:created>
  <dcterms:modified xsi:type="dcterms:W3CDTF">2025-10-06T00:39:36Z</dcterms:modified>
</cp:coreProperties>
</file>