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sldIdLst>
    <p:sldId id="256" r:id="rId2"/>
    <p:sldId id="278" r:id="rId3"/>
    <p:sldId id="269" r:id="rId4"/>
    <p:sldId id="270" r:id="rId5"/>
    <p:sldId id="279" r:id="rId6"/>
    <p:sldId id="273" r:id="rId7"/>
    <p:sldId id="274" r:id="rId8"/>
    <p:sldId id="280" r:id="rId9"/>
    <p:sldId id="277" r:id="rId10"/>
    <p:sldId id="264" r:id="rId11"/>
    <p:sldId id="267"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FBFD"/>
    <a:srgbClr val="73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autoAdjust="0"/>
    <p:restoredTop sz="84911" autoAdjust="0"/>
  </p:normalViewPr>
  <p:slideViewPr>
    <p:cSldViewPr>
      <p:cViewPr varScale="1">
        <p:scale>
          <a:sx n="107" d="100"/>
          <a:sy n="107" d="100"/>
        </p:scale>
        <p:origin x="2320" y="1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6AC8D7-211B-4869-9CCA-65986AD75266}" type="datetimeFigureOut">
              <a:rPr lang="zh-CN" altLang="en-US" smtClean="0"/>
              <a:t>2024/4/6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140396-7E41-45CC-8288-7DE51C53EB42}" type="slidenum">
              <a:rPr lang="zh-CN" altLang="en-US" smtClean="0"/>
              <a:t>‹#›</a:t>
            </a:fld>
            <a:endParaRPr lang="zh-CN" altLang="en-US"/>
          </a:p>
        </p:txBody>
      </p:sp>
    </p:spTree>
    <p:extLst>
      <p:ext uri="{BB962C8B-B14F-4D97-AF65-F5344CB8AC3E}">
        <p14:creationId xmlns:p14="http://schemas.microsoft.com/office/powerpoint/2010/main" val="741445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1. PD – Parkinson Disease</a:t>
            </a:r>
          </a:p>
          <a:p>
            <a:r>
              <a:rPr lang="x-none" dirty="0"/>
              <a:t> Be more consistent</a:t>
            </a:r>
          </a:p>
          <a:p>
            <a:endParaRPr lang="x-none" dirty="0"/>
          </a:p>
          <a:p>
            <a:r>
              <a:rPr lang="x-none" dirty="0"/>
              <a:t>2. </a:t>
            </a:r>
            <a:r>
              <a:rPr lang="en-US" dirty="0"/>
              <a:t>Intentions of the device – how is its</a:t>
            </a:r>
          </a:p>
          <a:p>
            <a:endParaRPr lang="en-US" dirty="0"/>
          </a:p>
          <a:p>
            <a:r>
              <a:rPr lang="en-US" dirty="0"/>
              <a:t>3. Principles – not much </a:t>
            </a:r>
            <a:r>
              <a:rPr lang="en-US" dirty="0" err="1"/>
              <a:t>detaik</a:t>
            </a:r>
            <a:r>
              <a:rPr lang="en-US" dirty="0"/>
              <a:t> – </a:t>
            </a:r>
            <a:r>
              <a:rPr lang="en-US" dirty="0" err="1"/>
              <a:t>enigneers</a:t>
            </a:r>
            <a:r>
              <a:rPr lang="en-US" dirty="0"/>
              <a:t> know / non-engineer don’t care</a:t>
            </a:r>
          </a:p>
          <a:p>
            <a:endParaRPr lang="en-US" dirty="0"/>
          </a:p>
          <a:p>
            <a:r>
              <a:rPr lang="en-US" dirty="0" err="1"/>
              <a:t>Wanna</a:t>
            </a:r>
            <a:r>
              <a:rPr lang="en-US" dirty="0"/>
              <a:t> know how u make it, talk about something not on the slides</a:t>
            </a:r>
          </a:p>
          <a:p>
            <a:endParaRPr lang="en-US" dirty="0"/>
          </a:p>
          <a:p>
            <a:r>
              <a:rPr lang="en-US" dirty="0"/>
              <a:t>Intent to improve the project – </a:t>
            </a:r>
          </a:p>
          <a:p>
            <a:endParaRPr lang="en-US" dirty="0"/>
          </a:p>
          <a:p>
            <a:r>
              <a:rPr lang="en-US" dirty="0"/>
              <a:t>Implications and </a:t>
            </a:r>
            <a:r>
              <a:rPr lang="en-US" dirty="0" err="1"/>
              <a:t>aplications</a:t>
            </a:r>
            <a:r>
              <a:rPr lang="en-US" dirty="0"/>
              <a:t> </a:t>
            </a:r>
            <a:endParaRPr lang="x-none" dirty="0"/>
          </a:p>
          <a:p>
            <a:endParaRPr lang="x-none" dirty="0"/>
          </a:p>
        </p:txBody>
      </p:sp>
      <p:sp>
        <p:nvSpPr>
          <p:cNvPr id="4" name="Slide Number Placeholder 3"/>
          <p:cNvSpPr>
            <a:spLocks noGrp="1"/>
          </p:cNvSpPr>
          <p:nvPr>
            <p:ph type="sldNum" sz="quarter" idx="5"/>
          </p:nvPr>
        </p:nvSpPr>
        <p:spPr/>
        <p:txBody>
          <a:bodyPr/>
          <a:lstStyle/>
          <a:p>
            <a:fld id="{63140396-7E41-45CC-8288-7DE51C53EB42}" type="slidenum">
              <a:rPr lang="zh-CN" altLang="en-US" smtClean="0"/>
              <a:t>1</a:t>
            </a:fld>
            <a:endParaRPr lang="zh-CN" altLang="en-US"/>
          </a:p>
        </p:txBody>
      </p:sp>
    </p:spTree>
    <p:extLst>
      <p:ext uri="{BB962C8B-B14F-4D97-AF65-F5344CB8AC3E}">
        <p14:creationId xmlns:p14="http://schemas.microsoft.com/office/powerpoint/2010/main" val="2652848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a:t>手套现场演示</a:t>
            </a:r>
            <a:r>
              <a:rPr lang="zh-CN" altLang="en-US" dirty="0"/>
              <a:t> 很重要</a:t>
            </a:r>
            <a:endParaRPr lang="en-US" altLang="zh-CN" dirty="0"/>
          </a:p>
          <a:p>
            <a:pPr marL="685800" lvl="1" indent="-228600">
              <a:buAutoNum type="arabicPeriod"/>
            </a:pPr>
            <a:r>
              <a:rPr lang="en-US" altLang="zh-CN" dirty="0"/>
              <a:t>Safety test:</a:t>
            </a:r>
            <a:r>
              <a:rPr lang="zh-CN" altLang="en-US" dirty="0"/>
              <a:t> 现场测试</a:t>
            </a:r>
            <a:r>
              <a:rPr lang="en-US" altLang="zh-CN" dirty="0"/>
              <a:t>  *******</a:t>
            </a:r>
          </a:p>
          <a:p>
            <a:pPr marL="685800" lvl="1" indent="-228600">
              <a:buAutoNum type="arabicPeriod"/>
            </a:pPr>
            <a:r>
              <a:rPr lang="en-US" altLang="zh-CN" dirty="0"/>
              <a:t>Device functions</a:t>
            </a:r>
          </a:p>
          <a:p>
            <a:pPr marL="685800" lvl="1" indent="-228600">
              <a:buAutoNum type="arabicPeriod"/>
            </a:pPr>
            <a:r>
              <a:rPr lang="en-US" dirty="0" err="1"/>
              <a:t>多维度演示Device</a:t>
            </a:r>
            <a:r>
              <a:rPr lang="en-US" dirty="0"/>
              <a:t> – </a:t>
            </a:r>
            <a:r>
              <a:rPr lang="en-US" dirty="0" err="1"/>
              <a:t>多套演示方式</a:t>
            </a:r>
            <a:endParaRPr lang="en-US" dirty="0"/>
          </a:p>
          <a:p>
            <a:pPr marL="685800" lvl="1" indent="-228600">
              <a:buAutoNum type="arabicPeriod"/>
            </a:pPr>
            <a:r>
              <a:rPr lang="en-US" dirty="0" err="1"/>
              <a:t>数据产生一个report</a:t>
            </a:r>
            <a:r>
              <a:rPr lang="en-US" dirty="0"/>
              <a:t> –- feedback</a:t>
            </a:r>
          </a:p>
        </p:txBody>
      </p:sp>
      <p:sp>
        <p:nvSpPr>
          <p:cNvPr id="4" name="Slide Number Placeholder 3"/>
          <p:cNvSpPr>
            <a:spLocks noGrp="1"/>
          </p:cNvSpPr>
          <p:nvPr>
            <p:ph type="sldNum" sz="quarter" idx="5"/>
          </p:nvPr>
        </p:nvSpPr>
        <p:spPr/>
        <p:txBody>
          <a:bodyPr/>
          <a:lstStyle/>
          <a:p>
            <a:fld id="{63140396-7E41-45CC-8288-7DE51C53EB42}" type="slidenum">
              <a:rPr lang="zh-CN" altLang="en-US" smtClean="0"/>
              <a:t>11</a:t>
            </a:fld>
            <a:endParaRPr lang="zh-CN" altLang="en-US"/>
          </a:p>
        </p:txBody>
      </p:sp>
    </p:spTree>
    <p:extLst>
      <p:ext uri="{BB962C8B-B14F-4D97-AF65-F5344CB8AC3E}">
        <p14:creationId xmlns:p14="http://schemas.microsoft.com/office/powerpoint/2010/main" val="1096267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04/06/2024</a:t>
            </a:r>
            <a:r>
              <a:rPr lang="zh-CN" altLang="en-US" dirty="0"/>
              <a:t> </a:t>
            </a:r>
            <a:r>
              <a:rPr lang="en-US" altLang="zh-CN" dirty="0"/>
              <a:t>Gu</a:t>
            </a:r>
          </a:p>
          <a:p>
            <a:r>
              <a:rPr lang="en-US" altLang="zh-CN" dirty="0"/>
              <a:t>1.</a:t>
            </a:r>
            <a:r>
              <a:rPr lang="zh-CN" altLang="en-US" dirty="0"/>
              <a:t> 产品模型号 </a:t>
            </a:r>
            <a:r>
              <a:rPr lang="en-US" altLang="zh-CN" dirty="0"/>
              <a:t>–</a:t>
            </a:r>
            <a:r>
              <a:rPr lang="zh-CN" altLang="en-US" dirty="0"/>
              <a:t> </a:t>
            </a:r>
            <a:r>
              <a:rPr lang="en-US" altLang="zh-CN" dirty="0"/>
              <a:t>specify </a:t>
            </a:r>
            <a:r>
              <a:rPr lang="zh-CN" altLang="en-US" dirty="0"/>
              <a:t>出一个</a:t>
            </a:r>
            <a:r>
              <a:rPr lang="en-US" altLang="zh-CN" dirty="0"/>
              <a:t>product – </a:t>
            </a:r>
            <a:r>
              <a:rPr lang="zh-CN" altLang="en-US" dirty="0"/>
              <a:t>答辩</a:t>
            </a:r>
            <a:endParaRPr lang="x-none" dirty="0"/>
          </a:p>
        </p:txBody>
      </p:sp>
      <p:sp>
        <p:nvSpPr>
          <p:cNvPr id="4" name="Slide Number Placeholder 3"/>
          <p:cNvSpPr>
            <a:spLocks noGrp="1"/>
          </p:cNvSpPr>
          <p:nvPr>
            <p:ph type="sldNum" sz="quarter" idx="5"/>
          </p:nvPr>
        </p:nvSpPr>
        <p:spPr/>
        <p:txBody>
          <a:bodyPr/>
          <a:lstStyle/>
          <a:p>
            <a:fld id="{63140396-7E41-45CC-8288-7DE51C53EB42}" type="slidenum">
              <a:rPr lang="zh-CN" altLang="en-US" smtClean="0"/>
              <a:t>2</a:t>
            </a:fld>
            <a:endParaRPr lang="zh-CN" altLang="en-US"/>
          </a:p>
        </p:txBody>
      </p:sp>
    </p:spTree>
    <p:extLst>
      <p:ext uri="{BB962C8B-B14F-4D97-AF65-F5344CB8AC3E}">
        <p14:creationId xmlns:p14="http://schemas.microsoft.com/office/powerpoint/2010/main" val="61530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
            </a:r>
            <a:r>
              <a:rPr lang="x-none" dirty="0"/>
              <a:t>hat symptom is the device focused on</a:t>
            </a:r>
          </a:p>
          <a:p>
            <a:r>
              <a:rPr lang="en-US" dirty="0"/>
              <a:t>F</a:t>
            </a:r>
            <a:r>
              <a:rPr lang="x-none" dirty="0"/>
              <a:t>inger tremors</a:t>
            </a:r>
          </a:p>
          <a:p>
            <a:r>
              <a:rPr lang="en-US" dirty="0"/>
              <a:t>F</a:t>
            </a:r>
            <a:r>
              <a:rPr lang="x-none" dirty="0"/>
              <a:t>inger lost control</a:t>
            </a:r>
          </a:p>
          <a:p>
            <a:endParaRPr lang="x-none" dirty="0"/>
          </a:p>
          <a:p>
            <a:r>
              <a:rPr lang="en-US" dirty="0"/>
              <a:t>A</a:t>
            </a:r>
            <a:r>
              <a:rPr lang="x-none" dirty="0"/>
              <a:t>dd overview device picture</a:t>
            </a:r>
          </a:p>
          <a:p>
            <a:r>
              <a:rPr lang="en-US" dirty="0"/>
              <a:t>W</a:t>
            </a:r>
            <a:r>
              <a:rPr lang="x-none" dirty="0"/>
              <a:t>ith three sep</a:t>
            </a:r>
            <a:r>
              <a:rPr lang="en-US" dirty="0"/>
              <a:t>a</a:t>
            </a:r>
            <a:r>
              <a:rPr lang="x-none" dirty="0"/>
              <a:t>rate picture for each of the features</a:t>
            </a:r>
          </a:p>
          <a:p>
            <a:endParaRPr lang="x-none" dirty="0"/>
          </a:p>
          <a:p>
            <a:endParaRPr lang="x-none" dirty="0"/>
          </a:p>
          <a:p>
            <a:r>
              <a:rPr lang="en-US" dirty="0"/>
              <a:t>B</a:t>
            </a:r>
            <a:r>
              <a:rPr lang="x-none" dirty="0"/>
              <a:t>e more casual tone, simpler terminolgy with help with </a:t>
            </a:r>
            <a:r>
              <a:rPr lang="x-none"/>
              <a:t>better undertstandings</a:t>
            </a:r>
            <a:endParaRPr lang="en-US" dirty="0"/>
          </a:p>
          <a:p>
            <a:endParaRPr lang="en-CN" dirty="0"/>
          </a:p>
          <a:p>
            <a:pPr marL="228600" indent="-228600">
              <a:buAutoNum type="arabicPeriod"/>
            </a:pPr>
            <a:r>
              <a:rPr lang="en-CN" dirty="0"/>
              <a:t>做成表格</a:t>
            </a:r>
          </a:p>
          <a:p>
            <a:pPr marL="685800" lvl="1" indent="-228600">
              <a:buAutoNum type="arabicPeriod"/>
            </a:pPr>
            <a:r>
              <a:rPr lang="en-CN" dirty="0"/>
              <a:t>每个功能对应不同的工作</a:t>
            </a:r>
          </a:p>
          <a:p>
            <a:pPr marL="685800" lvl="1" indent="-228600">
              <a:buAutoNum type="arabicPeriod"/>
            </a:pPr>
            <a:r>
              <a:rPr lang="en-CN" dirty="0"/>
              <a:t>System flow</a:t>
            </a:r>
            <a:endParaRPr lang="x-none" dirty="0"/>
          </a:p>
        </p:txBody>
      </p:sp>
      <p:sp>
        <p:nvSpPr>
          <p:cNvPr id="4" name="Slide Number Placeholder 3"/>
          <p:cNvSpPr>
            <a:spLocks noGrp="1"/>
          </p:cNvSpPr>
          <p:nvPr>
            <p:ph type="sldNum" sz="quarter" idx="5"/>
          </p:nvPr>
        </p:nvSpPr>
        <p:spPr/>
        <p:txBody>
          <a:bodyPr/>
          <a:lstStyle/>
          <a:p>
            <a:fld id="{63140396-7E41-45CC-8288-7DE51C53EB42}" type="slidenum">
              <a:rPr lang="zh-CN" altLang="en-US" smtClean="0"/>
              <a:t>3</a:t>
            </a:fld>
            <a:endParaRPr lang="zh-CN" altLang="en-US"/>
          </a:p>
        </p:txBody>
      </p:sp>
    </p:spTree>
    <p:extLst>
      <p:ext uri="{BB962C8B-B14F-4D97-AF65-F5344CB8AC3E}">
        <p14:creationId xmlns:p14="http://schemas.microsoft.com/office/powerpoint/2010/main" val="589255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McKibben Muscle change to EPM</a:t>
            </a:r>
            <a:br>
              <a:rPr lang="x-none" dirty="0"/>
            </a:br>
            <a:br>
              <a:rPr lang="x-none" dirty="0"/>
            </a:br>
            <a:r>
              <a:rPr lang="x-none" dirty="0"/>
              <a:t>Yellow color to blue / other obvious color</a:t>
            </a:r>
          </a:p>
        </p:txBody>
      </p:sp>
      <p:sp>
        <p:nvSpPr>
          <p:cNvPr id="4" name="Slide Number Placeholder 3"/>
          <p:cNvSpPr>
            <a:spLocks noGrp="1"/>
          </p:cNvSpPr>
          <p:nvPr>
            <p:ph type="sldNum" sz="quarter" idx="5"/>
          </p:nvPr>
        </p:nvSpPr>
        <p:spPr/>
        <p:txBody>
          <a:bodyPr/>
          <a:lstStyle/>
          <a:p>
            <a:fld id="{63140396-7E41-45CC-8288-7DE51C53EB42}" type="slidenum">
              <a:rPr lang="zh-CN" altLang="en-US" smtClean="0"/>
              <a:t>4</a:t>
            </a:fld>
            <a:endParaRPr lang="zh-CN" altLang="en-US"/>
          </a:p>
        </p:txBody>
      </p:sp>
    </p:spTree>
    <p:extLst>
      <p:ext uri="{BB962C8B-B14F-4D97-AF65-F5344CB8AC3E}">
        <p14:creationId xmlns:p14="http://schemas.microsoft.com/office/powerpoint/2010/main" val="2436109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x-none" dirty="0"/>
              <a:t>(Real picture of bellow here)</a:t>
            </a:r>
          </a:p>
          <a:p>
            <a:endParaRPr lang="x-none" dirty="0"/>
          </a:p>
          <a:p>
            <a:endParaRPr lang="x-none" dirty="0"/>
          </a:p>
          <a:p>
            <a:r>
              <a:rPr lang="en-US" dirty="0"/>
              <a:t>This black piece ….</a:t>
            </a:r>
          </a:p>
          <a:p>
            <a:endParaRPr lang="en-US" dirty="0"/>
          </a:p>
          <a:p>
            <a:r>
              <a:rPr lang="en-US" dirty="0"/>
              <a:t>The air gets pumped into this piece which caused it to bend</a:t>
            </a:r>
          </a:p>
          <a:p>
            <a:endParaRPr lang="en-US" dirty="0"/>
          </a:p>
          <a:p>
            <a:r>
              <a:rPr lang="en-US" dirty="0"/>
              <a:t>Here’s the </a:t>
            </a:r>
            <a:r>
              <a:rPr lang="en-US" dirty="0" err="1"/>
              <a:t>forumula</a:t>
            </a:r>
            <a:r>
              <a:rPr lang="en-US" dirty="0"/>
              <a:t>: to make it</a:t>
            </a:r>
          </a:p>
          <a:p>
            <a:endParaRPr lang="en-US" dirty="0"/>
          </a:p>
          <a:p>
            <a:r>
              <a:rPr lang="en-US" dirty="0"/>
              <a:t>Picture sequence</a:t>
            </a:r>
          </a:p>
          <a:p>
            <a:endParaRPr lang="en-US" dirty="0"/>
          </a:p>
          <a:p>
            <a:endParaRPr lang="en-US" dirty="0"/>
          </a:p>
          <a:p>
            <a:pPr marL="228600" indent="-228600">
              <a:buAutoNum type="arabicPeriod"/>
            </a:pPr>
            <a:r>
              <a:rPr lang="en-US" dirty="0"/>
              <a:t>Reason: </a:t>
            </a:r>
            <a:r>
              <a:rPr lang="en-US" dirty="0" err="1"/>
              <a:t>加上</a:t>
            </a:r>
            <a:r>
              <a:rPr lang="en-US" dirty="0"/>
              <a:t> 70 degree – citations source</a:t>
            </a:r>
          </a:p>
          <a:p>
            <a:pPr marL="228600" indent="-228600">
              <a:buAutoNum type="arabicPeriod"/>
            </a:pPr>
            <a:r>
              <a:rPr lang="en-US" dirty="0" err="1"/>
              <a:t>理想情况</a:t>
            </a:r>
            <a:r>
              <a:rPr lang="zh-CN" altLang="en-US" dirty="0"/>
              <a:t> </a:t>
            </a:r>
            <a:r>
              <a:rPr lang="en-US" dirty="0" err="1"/>
              <a:t>和</a:t>
            </a:r>
            <a:r>
              <a:rPr lang="zh-CN" altLang="en-US" dirty="0"/>
              <a:t> 真实手指点弯曲过程对比</a:t>
            </a:r>
            <a:endParaRPr lang="en-US" dirty="0"/>
          </a:p>
          <a:p>
            <a:endParaRPr lang="en-US" dirty="0"/>
          </a:p>
        </p:txBody>
      </p:sp>
      <p:sp>
        <p:nvSpPr>
          <p:cNvPr id="4" name="Slide Number Placeholder 3"/>
          <p:cNvSpPr>
            <a:spLocks noGrp="1"/>
          </p:cNvSpPr>
          <p:nvPr>
            <p:ph type="sldNum" sz="quarter" idx="5"/>
          </p:nvPr>
        </p:nvSpPr>
        <p:spPr/>
        <p:txBody>
          <a:bodyPr/>
          <a:lstStyle/>
          <a:p>
            <a:fld id="{63140396-7E41-45CC-8288-7DE51C53EB42}" type="slidenum">
              <a:rPr lang="zh-CN" altLang="en-US" smtClean="0"/>
              <a:t>5</a:t>
            </a:fld>
            <a:endParaRPr lang="zh-CN" altLang="en-US"/>
          </a:p>
        </p:txBody>
      </p:sp>
    </p:spTree>
    <p:extLst>
      <p:ext uri="{BB962C8B-B14F-4D97-AF65-F5344CB8AC3E}">
        <p14:creationId xmlns:p14="http://schemas.microsoft.com/office/powerpoint/2010/main" val="3250786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x-none" dirty="0"/>
              <a:t>dd pictures for each of the iterations</a:t>
            </a:r>
          </a:p>
          <a:p>
            <a:endParaRPr lang="en-US" dirty="0"/>
          </a:p>
          <a:p>
            <a:pPr marL="228600" indent="-228600">
              <a:buAutoNum type="arabicPeriod"/>
            </a:pPr>
            <a:r>
              <a:rPr lang="en-US" altLang="zh-CN" dirty="0"/>
              <a:t>L</a:t>
            </a:r>
            <a:r>
              <a:rPr lang="en-CN" altLang="zh-CN" dirty="0"/>
              <a:t>imitation of F</a:t>
            </a:r>
            <a:r>
              <a:rPr lang="en-US" altLang="zh-CN" dirty="0" err="1"/>
              <a:t>i</a:t>
            </a:r>
            <a:r>
              <a:rPr lang="en-CN" altLang="zh-CN" dirty="0"/>
              <a:t>nger module v1 -</a:t>
            </a:r>
            <a:r>
              <a:rPr lang="en-CN" altLang="zh-CN" dirty="0">
                <a:sym typeface="Wingdings" pitchFamily="2" charset="2"/>
              </a:rPr>
              <a:t> reason to start v2</a:t>
            </a:r>
            <a:endParaRPr lang="en-CN" altLang="zh-CN" dirty="0"/>
          </a:p>
          <a:p>
            <a:pPr marL="228600" indent="-228600">
              <a:buAutoNum type="arabicPeriod"/>
            </a:pPr>
            <a:r>
              <a:rPr lang="en-CN" dirty="0"/>
              <a:t>Progressive thinking</a:t>
            </a:r>
            <a:endParaRPr lang="x-none" dirty="0"/>
          </a:p>
        </p:txBody>
      </p:sp>
      <p:sp>
        <p:nvSpPr>
          <p:cNvPr id="4" name="Slide Number Placeholder 3"/>
          <p:cNvSpPr>
            <a:spLocks noGrp="1"/>
          </p:cNvSpPr>
          <p:nvPr>
            <p:ph type="sldNum" sz="quarter" idx="5"/>
          </p:nvPr>
        </p:nvSpPr>
        <p:spPr/>
        <p:txBody>
          <a:bodyPr/>
          <a:lstStyle/>
          <a:p>
            <a:fld id="{63140396-7E41-45CC-8288-7DE51C53EB42}" type="slidenum">
              <a:rPr lang="zh-CN" altLang="en-US" smtClean="0"/>
              <a:t>6</a:t>
            </a:fld>
            <a:endParaRPr lang="zh-CN" altLang="en-US"/>
          </a:p>
        </p:txBody>
      </p:sp>
    </p:spTree>
    <p:extLst>
      <p:ext uri="{BB962C8B-B14F-4D97-AF65-F5344CB8AC3E}">
        <p14:creationId xmlns:p14="http://schemas.microsoft.com/office/powerpoint/2010/main" val="959127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sz="1400" dirty="0"/>
              <a:t>1.left - Flex sensor </a:t>
            </a:r>
          </a:p>
          <a:p>
            <a:r>
              <a:rPr lang="x-none" sz="1200" dirty="0"/>
              <a:t>Bend with finger t</a:t>
            </a:r>
            <a:r>
              <a:rPr lang="en-US" sz="1200" dirty="0"/>
              <a:t>ha</a:t>
            </a:r>
            <a:r>
              <a:rPr lang="x-none" sz="1200" dirty="0"/>
              <a:t>t tells the</a:t>
            </a:r>
            <a:r>
              <a:rPr lang="zh-CN" altLang="en-US" sz="1200" dirty="0"/>
              <a:t> </a:t>
            </a:r>
            <a:r>
              <a:rPr lang="en-US" altLang="zh-CN" sz="1200" dirty="0"/>
              <a:t>real-time finger angle.</a:t>
            </a:r>
            <a:r>
              <a:rPr lang="x-none" sz="1200" dirty="0"/>
              <a:t> </a:t>
            </a:r>
            <a:br>
              <a:rPr lang="x-none" sz="1400" dirty="0"/>
            </a:br>
            <a:endParaRPr lang="x-none" sz="1400" dirty="0"/>
          </a:p>
          <a:p>
            <a:r>
              <a:rPr lang="x-none" sz="1400" dirty="0"/>
              <a:t>1.</a:t>
            </a:r>
            <a:r>
              <a:rPr lang="en-US" sz="1400" dirty="0"/>
              <a:t>R</a:t>
            </a:r>
            <a:r>
              <a:rPr lang="x-none" sz="1400" dirty="0"/>
              <a:t>ight - Pressure sensor</a:t>
            </a:r>
          </a:p>
          <a:p>
            <a:r>
              <a:rPr lang="x-none" sz="1200" dirty="0"/>
              <a:t>Attach to the finger nail that tells the real-time pressure the finger module has on finger.</a:t>
            </a:r>
          </a:p>
          <a:p>
            <a:endParaRPr lang="x-none" sz="1400" dirty="0"/>
          </a:p>
          <a:p>
            <a:r>
              <a:rPr lang="x-none" sz="1400" dirty="0"/>
              <a:t>2. AD extender</a:t>
            </a:r>
          </a:p>
          <a:p>
            <a:r>
              <a:rPr lang="en-US" sz="1200" dirty="0"/>
              <a:t>By utilizing pin-select, it extends a limited amount of ad pin on the electronic microcontroller.</a:t>
            </a:r>
          </a:p>
          <a:p>
            <a:endParaRPr lang="x-none" sz="1400" dirty="0"/>
          </a:p>
          <a:p>
            <a:r>
              <a:rPr lang="x-none" sz="1400" dirty="0"/>
              <a:t>3. Accelerometer</a:t>
            </a:r>
          </a:p>
          <a:p>
            <a:r>
              <a:rPr lang="x-none" sz="1200" dirty="0"/>
              <a:t>Attach to the finger/back of the hand that tells if the hand is moving or the frequency of finger tremors</a:t>
            </a:r>
          </a:p>
          <a:p>
            <a:endParaRPr lang="x-none" sz="1200" dirty="0"/>
          </a:p>
          <a:p>
            <a:r>
              <a:rPr lang="x-none" sz="1200" dirty="0"/>
              <a:t>4. Arduino Mega Microcontroller</a:t>
            </a:r>
          </a:p>
          <a:p>
            <a:endParaRPr lang="x-none" dirty="0"/>
          </a:p>
          <a:p>
            <a:endParaRPr lang="x-none" dirty="0"/>
          </a:p>
          <a:p>
            <a:r>
              <a:rPr lang="en-US" dirty="0"/>
              <a:t>S</a:t>
            </a:r>
            <a:r>
              <a:rPr lang="x-none" dirty="0"/>
              <a:t>cript: explain a logic sequence</a:t>
            </a:r>
          </a:p>
          <a:p>
            <a:r>
              <a:rPr lang="en-US" dirty="0"/>
              <a:t>M</a:t>
            </a:r>
            <a:r>
              <a:rPr lang="x-none" dirty="0"/>
              <a:t>ore in </a:t>
            </a:r>
            <a:r>
              <a:rPr lang="x-none"/>
              <a:t>depth??</a:t>
            </a:r>
            <a:endParaRPr lang="en-US" dirty="0"/>
          </a:p>
          <a:p>
            <a:endParaRPr lang="en-CN" dirty="0"/>
          </a:p>
          <a:p>
            <a:endParaRPr lang="en-CN" dirty="0"/>
          </a:p>
          <a:p>
            <a:endParaRPr lang="en-CN" dirty="0"/>
          </a:p>
          <a:p>
            <a:pPr marL="228600" indent="-228600">
              <a:buAutoNum type="arabicPeriod"/>
            </a:pPr>
            <a:r>
              <a:rPr lang="en-CN" dirty="0"/>
              <a:t>User interface flow:</a:t>
            </a:r>
          </a:p>
          <a:p>
            <a:pPr marL="685800" lvl="1" indent="-228600">
              <a:buAutoNum type="arabicPeriod"/>
            </a:pPr>
            <a:r>
              <a:rPr lang="en-CN" dirty="0"/>
              <a:t>User </a:t>
            </a:r>
            <a:r>
              <a:rPr lang="en-CN" dirty="0">
                <a:sym typeface="Wingdings" pitchFamily="2" charset="2"/>
              </a:rPr>
              <a:t> hardware  software</a:t>
            </a:r>
          </a:p>
          <a:p>
            <a:pPr marL="685800" lvl="1" indent="-228600">
              <a:buAutoNum type="arabicPeriod"/>
            </a:pPr>
            <a:r>
              <a:rPr lang="en-US" dirty="0">
                <a:sym typeface="Wingdings" pitchFamily="2" charset="2"/>
              </a:rPr>
              <a:t>W</a:t>
            </a:r>
            <a:r>
              <a:rPr lang="en-CN" dirty="0">
                <a:sym typeface="Wingdings" pitchFamily="2" charset="2"/>
              </a:rPr>
              <a:t>hat’s used in between</a:t>
            </a:r>
            <a:endParaRPr lang="en-CN" dirty="0"/>
          </a:p>
        </p:txBody>
      </p:sp>
      <p:sp>
        <p:nvSpPr>
          <p:cNvPr id="4" name="Slide Number Placeholder 3"/>
          <p:cNvSpPr>
            <a:spLocks noGrp="1"/>
          </p:cNvSpPr>
          <p:nvPr>
            <p:ph type="sldNum" sz="quarter" idx="5"/>
          </p:nvPr>
        </p:nvSpPr>
        <p:spPr/>
        <p:txBody>
          <a:bodyPr/>
          <a:lstStyle/>
          <a:p>
            <a:fld id="{63140396-7E41-45CC-8288-7DE51C53EB42}" type="slidenum">
              <a:rPr lang="zh-CN" altLang="en-US" smtClean="0"/>
              <a:t>7</a:t>
            </a:fld>
            <a:endParaRPr lang="zh-CN" altLang="en-US"/>
          </a:p>
        </p:txBody>
      </p:sp>
    </p:spTree>
    <p:extLst>
      <p:ext uri="{BB962C8B-B14F-4D97-AF65-F5344CB8AC3E}">
        <p14:creationId xmlns:p14="http://schemas.microsoft.com/office/powerpoint/2010/main" val="1314659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Graph </a:t>
            </a:r>
            <a:r>
              <a:rPr lang="en-US" dirty="0" err="1"/>
              <a:t>x,y</a:t>
            </a:r>
            <a:r>
              <a:rPr lang="en-US" dirty="0"/>
              <a:t> axis meanings – script presentation</a:t>
            </a:r>
          </a:p>
          <a:p>
            <a:endParaRPr lang="en-US" dirty="0"/>
          </a:p>
          <a:p>
            <a:r>
              <a:rPr lang="en-US" dirty="0"/>
              <a:t>Be more simple what it shows, emphasize the data more</a:t>
            </a:r>
          </a:p>
          <a:p>
            <a:r>
              <a:rPr lang="en-US" dirty="0"/>
              <a:t>Why important</a:t>
            </a:r>
            <a:endParaRPr lang="x-none" dirty="0"/>
          </a:p>
        </p:txBody>
      </p:sp>
      <p:sp>
        <p:nvSpPr>
          <p:cNvPr id="4" name="Slide Number Placeholder 3"/>
          <p:cNvSpPr>
            <a:spLocks noGrp="1"/>
          </p:cNvSpPr>
          <p:nvPr>
            <p:ph type="sldNum" sz="quarter" idx="5"/>
          </p:nvPr>
        </p:nvSpPr>
        <p:spPr/>
        <p:txBody>
          <a:bodyPr/>
          <a:lstStyle/>
          <a:p>
            <a:fld id="{63140396-7E41-45CC-8288-7DE51C53EB42}" type="slidenum">
              <a:rPr lang="zh-CN" altLang="en-US" smtClean="0"/>
              <a:t>9</a:t>
            </a:fld>
            <a:endParaRPr lang="zh-CN" altLang="en-US"/>
          </a:p>
        </p:txBody>
      </p:sp>
    </p:spTree>
    <p:extLst>
      <p:ext uri="{BB962C8B-B14F-4D97-AF65-F5344CB8AC3E}">
        <p14:creationId xmlns:p14="http://schemas.microsoft.com/office/powerpoint/2010/main" val="3933954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x-none" dirty="0"/>
              <a:t>hould be way m</a:t>
            </a:r>
            <a:r>
              <a:rPr lang="en-US" dirty="0"/>
              <a:t>or</a:t>
            </a:r>
            <a:r>
              <a:rPr lang="x-none" dirty="0"/>
              <a:t>e concise</a:t>
            </a:r>
          </a:p>
          <a:p>
            <a:endParaRPr lang="x-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Graph </a:t>
            </a:r>
            <a:r>
              <a:rPr lang="en-US" dirty="0" err="1"/>
              <a:t>x,y</a:t>
            </a:r>
            <a:r>
              <a:rPr lang="en-US" dirty="0"/>
              <a:t> axis meanings – presentation script</a:t>
            </a:r>
            <a:endParaRPr lang="x-none" dirty="0"/>
          </a:p>
          <a:p>
            <a:endParaRPr lang="en-US" dirty="0"/>
          </a:p>
          <a:p>
            <a:endParaRPr lang="en-CN" dirty="0"/>
          </a:p>
          <a:p>
            <a:pPr marL="228600" indent="-228600">
              <a:buAutoNum type="arabicPeriod"/>
            </a:pPr>
            <a:r>
              <a:rPr lang="en-CN" dirty="0"/>
              <a:t>分级</a:t>
            </a:r>
            <a:r>
              <a:rPr lang="en-US" altLang="zh-CN" dirty="0"/>
              <a:t>-parameters</a:t>
            </a:r>
          </a:p>
          <a:p>
            <a:pPr marL="685800" lvl="1" indent="-228600">
              <a:buAutoNum type="arabicPeriod"/>
            </a:pPr>
            <a:r>
              <a:rPr lang="en-US" dirty="0"/>
              <a:t>UPDRS</a:t>
            </a:r>
          </a:p>
        </p:txBody>
      </p:sp>
      <p:sp>
        <p:nvSpPr>
          <p:cNvPr id="4" name="Slide Number Placeholder 3"/>
          <p:cNvSpPr>
            <a:spLocks noGrp="1"/>
          </p:cNvSpPr>
          <p:nvPr>
            <p:ph type="sldNum" sz="quarter" idx="5"/>
          </p:nvPr>
        </p:nvSpPr>
        <p:spPr/>
        <p:txBody>
          <a:bodyPr/>
          <a:lstStyle/>
          <a:p>
            <a:fld id="{63140396-7E41-45CC-8288-7DE51C53EB42}" type="slidenum">
              <a:rPr lang="zh-CN" altLang="en-US" smtClean="0"/>
              <a:t>10</a:t>
            </a:fld>
            <a:endParaRPr lang="zh-CN" altLang="en-US"/>
          </a:p>
        </p:txBody>
      </p:sp>
    </p:spTree>
    <p:extLst>
      <p:ext uri="{BB962C8B-B14F-4D97-AF65-F5344CB8AC3E}">
        <p14:creationId xmlns:p14="http://schemas.microsoft.com/office/powerpoint/2010/main" val="443896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30" name="Date Placeholder 29"/>
          <p:cNvSpPr>
            <a:spLocks noGrp="1"/>
          </p:cNvSpPr>
          <p:nvPr>
            <p:ph type="dt" sz="half" idx="10"/>
          </p:nvPr>
        </p:nvSpPr>
        <p:spPr/>
        <p:txBody>
          <a:bodyPr/>
          <a:lstStyle/>
          <a:p>
            <a:fld id="{530820CF-B880-4189-942D-D702A7CBA730}" type="datetimeFigureOut">
              <a:rPr lang="zh-CN" altLang="en-US" smtClean="0"/>
              <a:t>2024/4/6</a:t>
            </a:fld>
            <a:endParaRPr lang="zh-CN" altLang="en-US"/>
          </a:p>
        </p:txBody>
      </p:sp>
      <p:sp>
        <p:nvSpPr>
          <p:cNvPr id="19" name="Footer Placeholder 18"/>
          <p:cNvSpPr>
            <a:spLocks noGrp="1"/>
          </p:cNvSpPr>
          <p:nvPr>
            <p:ph type="ftr" sz="quarter" idx="11"/>
          </p:nvPr>
        </p:nvSpPr>
        <p:spPr/>
        <p:txBody>
          <a:bodyPr/>
          <a:lstStyle/>
          <a:p>
            <a:endParaRPr lang="zh-CN" altLang="en-US"/>
          </a:p>
        </p:txBody>
      </p:sp>
      <p:sp>
        <p:nvSpPr>
          <p:cNvPr id="27" name="Slide Number Placeholder 2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a:t>单击此处编辑母版标题样式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2024/4/6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zh-CN" altLang="en-US"/>
              <a:t>单击此处编辑母版标题样式</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2024/4/6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a:t>单击此处编辑母版标题样式</a:t>
            </a:r>
            <a:endParaRPr kumimoji="0" lang="en-US"/>
          </a:p>
        </p:txBody>
      </p:sp>
      <p:sp>
        <p:nvSpPr>
          <p:cNvPr id="3" name="Content Placeholder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2024/4/6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2024/4/6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zh-CN" altLang="en-US"/>
              <a:t>单击此处编辑母版标题样式</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2024/4/6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zh-CN" altLang="en-US"/>
              <a:t>单击此处编辑母版标题样式</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Date Placeholder 6"/>
          <p:cNvSpPr>
            <a:spLocks noGrp="1"/>
          </p:cNvSpPr>
          <p:nvPr>
            <p:ph type="dt" sz="half" idx="10"/>
          </p:nvPr>
        </p:nvSpPr>
        <p:spPr/>
        <p:txBody>
          <a:bodyPr/>
          <a:lstStyle/>
          <a:p>
            <a:fld id="{530820CF-B880-4189-942D-D702A7CBA730}" type="datetimeFigureOut">
              <a:rPr lang="zh-CN" altLang="en-US" smtClean="0"/>
              <a:t>2024/4/6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2024/4/6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2024/4/6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a:t>单击此处编辑母版文本样式</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2024/4/6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a:t>单击此处编辑母版标题样式</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2024/4/6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8077200" y="6356350"/>
            <a:ext cx="609600" cy="365125"/>
          </a:xfrm>
        </p:spPr>
        <p:txBody>
          <a:bodyPr/>
          <a:lstStyle/>
          <a:p>
            <a:fld id="{0C913308-F349-4B6D-A68A-DD1791B4A57B}" type="slidenum">
              <a:rPr lang="zh-CN" altLang="en-US" smtClean="0"/>
              <a:t>‹#›</a:t>
            </a:fld>
            <a:endParaRPr lang="zh-CN"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a:t>单击图标添加图片</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a:t>单击此处编辑母版标题样式</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t>2024/4/6</a:t>
            </a:fld>
            <a:endParaRPr lang="zh-CN"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t>‹#›</a:t>
            </a:fld>
            <a:endParaRPr lang="zh-CN"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png"/><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rgbClr val="00B0F0"/>
            </a:gs>
            <a:gs pos="78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63588" y="2060848"/>
            <a:ext cx="7992888" cy="1872208"/>
          </a:xfrm>
        </p:spPr>
        <p:txBody>
          <a:bodyPr>
            <a:noAutofit/>
          </a:bodyPr>
          <a:lstStyle/>
          <a:p>
            <a:r>
              <a:rPr lang="en-US" altLang="zh-CN" sz="4400" b="1" dirty="0">
                <a:solidFill>
                  <a:srgbClr val="002060"/>
                </a:solidFill>
              </a:rPr>
              <a:t>An Auxiliary Rehabilitation Device for Parkinson’s</a:t>
            </a:r>
            <a:r>
              <a:rPr lang="zh-CN" altLang="en-US" sz="4400" b="1" dirty="0">
                <a:solidFill>
                  <a:srgbClr val="002060"/>
                </a:solidFill>
              </a:rPr>
              <a:t> </a:t>
            </a:r>
            <a:r>
              <a:rPr lang="en-US" altLang="zh-CN" sz="4400" b="1" dirty="0">
                <a:solidFill>
                  <a:srgbClr val="002060"/>
                </a:solidFill>
              </a:rPr>
              <a:t>Patients with Finger Muscle Tremors </a:t>
            </a:r>
            <a:br>
              <a:rPr lang="en-US" altLang="zh-CN" sz="4400" b="1" dirty="0">
                <a:solidFill>
                  <a:srgbClr val="002060"/>
                </a:solidFill>
              </a:rPr>
            </a:br>
            <a:r>
              <a:rPr lang="en-US" altLang="zh-CN" sz="4400" b="1" dirty="0">
                <a:solidFill>
                  <a:srgbClr val="002060"/>
                </a:solidFill>
              </a:rPr>
              <a:t>and Stiffness</a:t>
            </a:r>
            <a:endParaRPr lang="zh-CN" altLang="en-US" sz="4400" b="1" dirty="0">
              <a:solidFill>
                <a:srgbClr val="002060"/>
              </a:solidFill>
            </a:endParaRPr>
          </a:p>
        </p:txBody>
      </p:sp>
      <p:sp>
        <p:nvSpPr>
          <p:cNvPr id="3" name="副标题 2"/>
          <p:cNvSpPr>
            <a:spLocks noGrp="1"/>
          </p:cNvSpPr>
          <p:nvPr>
            <p:ph type="subTitle" idx="1"/>
          </p:nvPr>
        </p:nvSpPr>
        <p:spPr>
          <a:xfrm>
            <a:off x="6876256" y="4055803"/>
            <a:ext cx="1518285" cy="381309"/>
          </a:xfrm>
        </p:spPr>
        <p:txBody>
          <a:bodyPr>
            <a:normAutofit lnSpcReduction="10000"/>
          </a:bodyPr>
          <a:lstStyle/>
          <a:p>
            <a:r>
              <a:rPr lang="en-US" altLang="zh-CN" sz="2000" b="1" dirty="0">
                <a:solidFill>
                  <a:schemeClr val="bg1"/>
                </a:solidFill>
                <a:latin typeface="Times New Roman" pitchFamily="18" charset="0"/>
                <a:ea typeface="Arial Unicode MS" pitchFamily="34" charset="-122"/>
                <a:cs typeface="Times New Roman" pitchFamily="18" charset="0"/>
              </a:rPr>
              <a:t>ENBM015</a:t>
            </a:r>
            <a:r>
              <a:rPr lang="en-US" altLang="zh-CN" sz="2000" b="1" dirty="0">
                <a:solidFill>
                  <a:srgbClr val="7030A0"/>
                </a:solidFill>
                <a:latin typeface="Times New Roman" pitchFamily="18" charset="0"/>
                <a:ea typeface="Arial Unicode MS" pitchFamily="34" charset="-122"/>
                <a:cs typeface="Times New Roman" pitchFamily="18" charset="0"/>
              </a:rPr>
              <a:t> </a:t>
            </a:r>
          </a:p>
        </p:txBody>
      </p:sp>
      <p:sp>
        <p:nvSpPr>
          <p:cNvPr id="4" name="TextBox 3"/>
          <p:cNvSpPr txBox="1"/>
          <p:nvPr/>
        </p:nvSpPr>
        <p:spPr>
          <a:xfrm>
            <a:off x="4560032" y="4293096"/>
            <a:ext cx="3978525" cy="1477328"/>
          </a:xfrm>
          <a:prstGeom prst="rect">
            <a:avLst/>
          </a:prstGeom>
          <a:noFill/>
        </p:spPr>
        <p:txBody>
          <a:bodyPr wrap="none" rtlCol="0">
            <a:spAutoFit/>
          </a:bodyPr>
          <a:lstStyle/>
          <a:p>
            <a:pPr algn="r">
              <a:lnSpc>
                <a:spcPct val="150000"/>
              </a:lnSpc>
            </a:pPr>
            <a:r>
              <a:rPr lang="en-US" altLang="zh-CN" sz="2000" b="1" dirty="0" err="1">
                <a:solidFill>
                  <a:schemeClr val="bg1"/>
                </a:solidFill>
              </a:rPr>
              <a:t>Liyang</a:t>
            </a:r>
            <a:r>
              <a:rPr lang="en-US" altLang="zh-CN" sz="2000" b="1" dirty="0">
                <a:solidFill>
                  <a:schemeClr val="bg1"/>
                </a:solidFill>
              </a:rPr>
              <a:t>(Victor) Han</a:t>
            </a:r>
          </a:p>
          <a:p>
            <a:pPr algn="r">
              <a:lnSpc>
                <a:spcPct val="150000"/>
              </a:lnSpc>
            </a:pPr>
            <a:r>
              <a:rPr lang="en-US" altLang="zh-CN" sz="2000" b="1" dirty="0">
                <a:solidFill>
                  <a:schemeClr val="bg1"/>
                </a:solidFill>
              </a:rPr>
              <a:t>Brookfield Central High School</a:t>
            </a:r>
          </a:p>
          <a:p>
            <a:pPr algn="r">
              <a:lnSpc>
                <a:spcPct val="150000"/>
              </a:lnSpc>
            </a:pPr>
            <a:r>
              <a:rPr lang="en-US" altLang="zh-CN" sz="2000" b="1" dirty="0">
                <a:solidFill>
                  <a:schemeClr val="bg1"/>
                </a:solidFill>
              </a:rPr>
              <a:t>Brookfield, WI, US</a:t>
            </a:r>
            <a:endParaRPr lang="zh-CN" altLang="en-US" sz="2000" b="1" dirty="0">
              <a:solidFill>
                <a:schemeClr val="bg1"/>
              </a:solidFill>
            </a:endParaRPr>
          </a:p>
        </p:txBody>
      </p:sp>
    </p:spTree>
    <p:extLst>
      <p:ext uri="{BB962C8B-B14F-4D97-AF65-F5344CB8AC3E}">
        <p14:creationId xmlns:p14="http://schemas.microsoft.com/office/powerpoint/2010/main" val="4141717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E1413E7-B375-89C4-0900-A3E63C6DB050}"/>
              </a:ext>
            </a:extLst>
          </p:cNvPr>
          <p:cNvPicPr>
            <a:picLocks noChangeAspect="1"/>
          </p:cNvPicPr>
          <p:nvPr/>
        </p:nvPicPr>
        <p:blipFill>
          <a:blip r:embed="rId3"/>
          <a:stretch>
            <a:fillRect/>
          </a:stretch>
        </p:blipFill>
        <p:spPr>
          <a:xfrm>
            <a:off x="4788023" y="1700808"/>
            <a:ext cx="2441591" cy="1711662"/>
          </a:xfrm>
          <a:prstGeom prst="rect">
            <a:avLst/>
          </a:prstGeom>
        </p:spPr>
      </p:pic>
      <p:sp>
        <p:nvSpPr>
          <p:cNvPr id="12" name="TextBox 11">
            <a:extLst>
              <a:ext uri="{FF2B5EF4-FFF2-40B4-BE49-F238E27FC236}">
                <a16:creationId xmlns:a16="http://schemas.microsoft.com/office/drawing/2014/main" id="{D32B9273-1457-0123-887A-7AB172BEA4D4}"/>
              </a:ext>
            </a:extLst>
          </p:cNvPr>
          <p:cNvSpPr txBox="1"/>
          <p:nvPr/>
        </p:nvSpPr>
        <p:spPr>
          <a:xfrm>
            <a:off x="113032" y="3491500"/>
            <a:ext cx="3636716" cy="307777"/>
          </a:xfrm>
          <a:prstGeom prst="rect">
            <a:avLst/>
          </a:prstGeom>
          <a:noFill/>
        </p:spPr>
        <p:txBody>
          <a:bodyPr wrap="square">
            <a:spAutoFit/>
          </a:bodyPr>
          <a:lstStyle/>
          <a:p>
            <a:r>
              <a:rPr lang="en-US" sz="1400" b="1" dirty="0">
                <a:latin typeface="Times New Roman" panose="02020603050405020304" pitchFamily="18" charset="0"/>
                <a:ea typeface="DengXian" panose="02010600030101010101" pitchFamily="2" charset="-122"/>
                <a:cs typeface="Times New Roman" panose="02020603050405020304" pitchFamily="18" charset="0"/>
              </a:rPr>
              <a:t>Discussion 2:</a:t>
            </a:r>
          </a:p>
        </p:txBody>
      </p:sp>
      <p:sp>
        <p:nvSpPr>
          <p:cNvPr id="14" name="TextBox 13">
            <a:extLst>
              <a:ext uri="{FF2B5EF4-FFF2-40B4-BE49-F238E27FC236}">
                <a16:creationId xmlns:a16="http://schemas.microsoft.com/office/drawing/2014/main" id="{75B6FC8A-C13F-EDFE-F489-D640D35D6918}"/>
              </a:ext>
            </a:extLst>
          </p:cNvPr>
          <p:cNvSpPr txBox="1"/>
          <p:nvPr/>
        </p:nvSpPr>
        <p:spPr>
          <a:xfrm>
            <a:off x="4582564" y="3491500"/>
            <a:ext cx="3787396" cy="307777"/>
          </a:xfrm>
          <a:prstGeom prst="rect">
            <a:avLst/>
          </a:prstGeom>
          <a:noFill/>
        </p:spPr>
        <p:txBody>
          <a:bodyPr wrap="square">
            <a:spAutoFit/>
          </a:bodyPr>
          <a:lstStyle/>
          <a:p>
            <a:r>
              <a:rPr lang="en-US" sz="1400" b="1" dirty="0">
                <a:latin typeface="Times New Roman" panose="02020603050405020304" pitchFamily="18" charset="0"/>
                <a:ea typeface="DengXian" panose="02010600030101010101" pitchFamily="2" charset="-122"/>
                <a:cs typeface="Times New Roman" panose="02020603050405020304" pitchFamily="18" charset="0"/>
              </a:rPr>
              <a:t>Discussion 3:</a:t>
            </a:r>
          </a:p>
        </p:txBody>
      </p:sp>
      <p:sp>
        <p:nvSpPr>
          <p:cNvPr id="17" name="Rectangle 16">
            <a:extLst>
              <a:ext uri="{FF2B5EF4-FFF2-40B4-BE49-F238E27FC236}">
                <a16:creationId xmlns:a16="http://schemas.microsoft.com/office/drawing/2014/main" id="{0480A261-89F1-0A2A-191E-109F5016F69B}"/>
              </a:ext>
            </a:extLst>
          </p:cNvPr>
          <p:cNvSpPr/>
          <p:nvPr/>
        </p:nvSpPr>
        <p:spPr>
          <a:xfrm>
            <a:off x="113030" y="3501819"/>
            <a:ext cx="4356796" cy="18043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8B0A0FCD-7E6D-E4B1-B711-47FEA982302E}"/>
              </a:ext>
            </a:extLst>
          </p:cNvPr>
          <p:cNvSpPr/>
          <p:nvPr/>
        </p:nvSpPr>
        <p:spPr>
          <a:xfrm>
            <a:off x="4469827" y="3501819"/>
            <a:ext cx="4536504" cy="18043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CDBCC747-AA11-167E-F6E8-D1E8CA971657}"/>
              </a:ext>
            </a:extLst>
          </p:cNvPr>
          <p:cNvSpPr txBox="1"/>
          <p:nvPr/>
        </p:nvSpPr>
        <p:spPr>
          <a:xfrm>
            <a:off x="137669" y="3793389"/>
            <a:ext cx="4248473" cy="1384995"/>
          </a:xfrm>
          <a:prstGeom prst="rect">
            <a:avLst/>
          </a:prstGeom>
          <a:noFill/>
        </p:spPr>
        <p:txBody>
          <a:bodyPr wrap="square">
            <a:spAutoFit/>
          </a:bodyPr>
          <a:lstStyle/>
          <a:p>
            <a:pPr marL="171450" indent="-1714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This device can differentiate finger with and without tremors.</a:t>
            </a:r>
          </a:p>
          <a:p>
            <a:endParaRPr lang="en-US" sz="1400"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This device can rate the scale of Parkinson to provide diagnosis suggestions, deploying the “Constancy of Rest Tremor” method.</a:t>
            </a:r>
          </a:p>
        </p:txBody>
      </p:sp>
      <p:sp>
        <p:nvSpPr>
          <p:cNvPr id="28" name="TextBox 27">
            <a:extLst>
              <a:ext uri="{FF2B5EF4-FFF2-40B4-BE49-F238E27FC236}">
                <a16:creationId xmlns:a16="http://schemas.microsoft.com/office/drawing/2014/main" id="{2E78E22D-45D5-13E3-9734-ED9A731ED313}"/>
              </a:ext>
            </a:extLst>
          </p:cNvPr>
          <p:cNvSpPr txBox="1"/>
          <p:nvPr/>
        </p:nvSpPr>
        <p:spPr>
          <a:xfrm>
            <a:off x="4564155" y="3793389"/>
            <a:ext cx="4259560" cy="738664"/>
          </a:xfrm>
          <a:prstGeom prst="rect">
            <a:avLst/>
          </a:prstGeom>
          <a:noFill/>
        </p:spPr>
        <p:txBody>
          <a:bodyPr wrap="square">
            <a:spAutoFit/>
          </a:bodyPr>
          <a:lstStyle/>
          <a:p>
            <a:pPr marL="171450" indent="-1714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The device can effectively detect the hand motion through accelerometer and assist patients with Parkinson's in effectively operating the mouse.</a:t>
            </a:r>
          </a:p>
        </p:txBody>
      </p:sp>
      <p:sp>
        <p:nvSpPr>
          <p:cNvPr id="8" name="TextBox 7">
            <a:extLst>
              <a:ext uri="{FF2B5EF4-FFF2-40B4-BE49-F238E27FC236}">
                <a16:creationId xmlns:a16="http://schemas.microsoft.com/office/drawing/2014/main" id="{4B0A6BCE-A2F7-617B-EA27-DFC9A662150B}"/>
              </a:ext>
            </a:extLst>
          </p:cNvPr>
          <p:cNvSpPr txBox="1"/>
          <p:nvPr/>
        </p:nvSpPr>
        <p:spPr>
          <a:xfrm>
            <a:off x="113029" y="5678318"/>
            <a:ext cx="8877673" cy="523220"/>
          </a:xfrm>
          <a:prstGeom prst="rect">
            <a:avLst/>
          </a:prstGeom>
          <a:noFill/>
        </p:spPr>
        <p:txBody>
          <a:bodyPr wrap="square">
            <a:spAutoFit/>
          </a:bodyPr>
          <a:lstStyle/>
          <a:p>
            <a:r>
              <a:rPr lang="en-US" sz="1400" dirty="0">
                <a:latin typeface="Times New Roman" panose="02020603050405020304" pitchFamily="18" charset="0"/>
                <a:ea typeface="DengXian" panose="02010600030101010101" pitchFamily="2" charset="-122"/>
                <a:cs typeface="Times New Roman" panose="02020603050405020304" pitchFamily="18" charset="0"/>
              </a:rPr>
              <a:t>T</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he device can achieve the designed features and functionalities which meet the intended user needs well; Multifunction can help users in daily life. 🌹🌹</a:t>
            </a:r>
          </a:p>
        </p:txBody>
      </p:sp>
      <p:sp>
        <p:nvSpPr>
          <p:cNvPr id="9" name="Rectangle 8">
            <a:extLst>
              <a:ext uri="{FF2B5EF4-FFF2-40B4-BE49-F238E27FC236}">
                <a16:creationId xmlns:a16="http://schemas.microsoft.com/office/drawing/2014/main" id="{AFB43019-AFF2-B4CA-6C22-449AA1C03BE1}"/>
              </a:ext>
            </a:extLst>
          </p:cNvPr>
          <p:cNvSpPr/>
          <p:nvPr/>
        </p:nvSpPr>
        <p:spPr>
          <a:xfrm>
            <a:off x="113030" y="5550877"/>
            <a:ext cx="8877673" cy="7781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64FD14F-97EF-3E17-F494-F6BE485EAB42}"/>
              </a:ext>
            </a:extLst>
          </p:cNvPr>
          <p:cNvSpPr txBox="1"/>
          <p:nvPr/>
        </p:nvSpPr>
        <p:spPr>
          <a:xfrm>
            <a:off x="113032" y="1197333"/>
            <a:ext cx="3636716" cy="307777"/>
          </a:xfrm>
          <a:prstGeom prst="rect">
            <a:avLst/>
          </a:prstGeom>
          <a:noFill/>
        </p:spPr>
        <p:txBody>
          <a:bodyPr wrap="square">
            <a:spAutoFit/>
          </a:bodyPr>
          <a:lstStyle/>
          <a:p>
            <a:r>
              <a:rPr lang="en-US" sz="1400" b="1" dirty="0">
                <a:latin typeface="Times New Roman" panose="02020603050405020304" pitchFamily="18" charset="0"/>
                <a:ea typeface="DengXian" panose="02010600030101010101" pitchFamily="2" charset="-122"/>
                <a:cs typeface="Times New Roman" panose="02020603050405020304" pitchFamily="18" charset="0"/>
              </a:rPr>
              <a:t>Experiment 2: finger tremor rating</a:t>
            </a:r>
          </a:p>
        </p:txBody>
      </p:sp>
      <p:pic>
        <p:nvPicPr>
          <p:cNvPr id="10" name="Picture 9">
            <a:extLst>
              <a:ext uri="{FF2B5EF4-FFF2-40B4-BE49-F238E27FC236}">
                <a16:creationId xmlns:a16="http://schemas.microsoft.com/office/drawing/2014/main" id="{216593D5-89EA-5E19-23EB-342B0762592A}"/>
              </a:ext>
            </a:extLst>
          </p:cNvPr>
          <p:cNvPicPr>
            <a:picLocks noChangeAspect="1"/>
          </p:cNvPicPr>
          <p:nvPr/>
        </p:nvPicPr>
        <p:blipFill>
          <a:blip r:embed="rId4"/>
          <a:stretch>
            <a:fillRect/>
          </a:stretch>
        </p:blipFill>
        <p:spPr>
          <a:xfrm>
            <a:off x="302467" y="1704311"/>
            <a:ext cx="3049677" cy="1708159"/>
          </a:xfrm>
          <a:prstGeom prst="rect">
            <a:avLst/>
          </a:prstGeom>
        </p:spPr>
      </p:pic>
      <p:sp>
        <p:nvSpPr>
          <p:cNvPr id="11" name="TextBox 10">
            <a:extLst>
              <a:ext uri="{FF2B5EF4-FFF2-40B4-BE49-F238E27FC236}">
                <a16:creationId xmlns:a16="http://schemas.microsoft.com/office/drawing/2014/main" id="{F0E2A02E-8CF8-E7CD-9E59-ABED97EB5C04}"/>
              </a:ext>
            </a:extLst>
          </p:cNvPr>
          <p:cNvSpPr txBox="1"/>
          <p:nvPr/>
        </p:nvSpPr>
        <p:spPr>
          <a:xfrm>
            <a:off x="4582564" y="1197333"/>
            <a:ext cx="3787396" cy="523220"/>
          </a:xfrm>
          <a:prstGeom prst="rect">
            <a:avLst/>
          </a:prstGeom>
          <a:noFill/>
        </p:spPr>
        <p:txBody>
          <a:bodyPr wrap="square">
            <a:spAutoFit/>
          </a:bodyPr>
          <a:lstStyle/>
          <a:p>
            <a:r>
              <a:rPr lang="en-US" sz="1400" b="1" dirty="0">
                <a:latin typeface="Times New Roman" panose="02020603050405020304" pitchFamily="18" charset="0"/>
                <a:ea typeface="DengXian" panose="02010600030101010101" pitchFamily="2" charset="-122"/>
                <a:cs typeface="Times New Roman" panose="02020603050405020304" pitchFamily="18" charset="0"/>
              </a:rPr>
              <a:t>Experiment 3: life assistance -assisting mouse clicks for Parkinson patient</a:t>
            </a:r>
          </a:p>
        </p:txBody>
      </p:sp>
      <p:sp>
        <p:nvSpPr>
          <p:cNvPr id="15" name="Rectangle 14">
            <a:extLst>
              <a:ext uri="{FF2B5EF4-FFF2-40B4-BE49-F238E27FC236}">
                <a16:creationId xmlns:a16="http://schemas.microsoft.com/office/drawing/2014/main" id="{B61B1DD4-2678-45C6-0561-843406E3961B}"/>
              </a:ext>
            </a:extLst>
          </p:cNvPr>
          <p:cNvSpPr/>
          <p:nvPr/>
        </p:nvSpPr>
        <p:spPr>
          <a:xfrm>
            <a:off x="113030" y="1197333"/>
            <a:ext cx="4356796" cy="22933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4698AC5C-345C-174E-6734-2A0F213D01CA}"/>
              </a:ext>
            </a:extLst>
          </p:cNvPr>
          <p:cNvSpPr/>
          <p:nvPr/>
        </p:nvSpPr>
        <p:spPr>
          <a:xfrm>
            <a:off x="4469826" y="1197333"/>
            <a:ext cx="4536504" cy="22933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9B517D3B-4FDC-74E2-FBFC-539EC4A19FEF}"/>
              </a:ext>
            </a:extLst>
          </p:cNvPr>
          <p:cNvSpPr txBox="1"/>
          <p:nvPr/>
        </p:nvSpPr>
        <p:spPr>
          <a:xfrm>
            <a:off x="3260916" y="1928155"/>
            <a:ext cx="1224136" cy="769441"/>
          </a:xfrm>
          <a:prstGeom prst="rect">
            <a:avLst/>
          </a:prstGeom>
          <a:noFill/>
        </p:spPr>
        <p:txBody>
          <a:bodyPr wrap="square">
            <a:spAutoFit/>
          </a:bodyPr>
          <a:lstStyle/>
          <a:p>
            <a:pPr marL="171450" indent="-171450">
              <a:buFont typeface="Wingdings" panose="05000000000000000000" pitchFamily="2" charset="2"/>
              <a:buChar char="q"/>
            </a:pPr>
            <a:r>
              <a:rPr lang="en-US" sz="1100" dirty="0">
                <a:latin typeface="Times New Roman" panose="02020603050405020304" pitchFamily="18" charset="0"/>
                <a:cs typeface="Times New Roman" panose="02020603050405020304" pitchFamily="18" charset="0"/>
              </a:rPr>
              <a:t>84 out of 157 readings (54%) exceed the threshold</a:t>
            </a:r>
          </a:p>
        </p:txBody>
      </p:sp>
      <p:sp>
        <p:nvSpPr>
          <p:cNvPr id="23" name="TextBox 22">
            <a:extLst>
              <a:ext uri="{FF2B5EF4-FFF2-40B4-BE49-F238E27FC236}">
                <a16:creationId xmlns:a16="http://schemas.microsoft.com/office/drawing/2014/main" id="{EF6ECF11-004E-C0C8-9586-54B2E8BB35DF}"/>
              </a:ext>
            </a:extLst>
          </p:cNvPr>
          <p:cNvSpPr txBox="1"/>
          <p:nvPr/>
        </p:nvSpPr>
        <p:spPr>
          <a:xfrm>
            <a:off x="7233540" y="1641285"/>
            <a:ext cx="1768865" cy="1615827"/>
          </a:xfrm>
          <a:prstGeom prst="rect">
            <a:avLst/>
          </a:prstGeom>
          <a:noFill/>
        </p:spPr>
        <p:txBody>
          <a:bodyPr wrap="square">
            <a:spAutoFit/>
          </a:bodyPr>
          <a:lstStyle/>
          <a:p>
            <a:pPr marL="171450" indent="-171450">
              <a:buFont typeface="Wingdings" panose="05000000000000000000" pitchFamily="2" charset="2"/>
              <a:buChar char="q"/>
            </a:pPr>
            <a:r>
              <a:rPr lang="en-US" sz="1100" dirty="0">
                <a:latin typeface="Times New Roman" panose="02020603050405020304" pitchFamily="18" charset="0"/>
                <a:cs typeface="Times New Roman" panose="02020603050405020304" pitchFamily="18" charset="0"/>
              </a:rPr>
              <a:t>The device can prevent unintentional finger movements during hand motion </a:t>
            </a:r>
          </a:p>
          <a:p>
            <a:pPr marL="171450" indent="-171450">
              <a:buFont typeface="Wingdings" panose="05000000000000000000" pitchFamily="2" charset="2"/>
              <a:buChar char="q"/>
            </a:pPr>
            <a:r>
              <a:rPr lang="en-US" sz="1100" dirty="0">
                <a:latin typeface="Times New Roman" panose="02020603050405020304" pitchFamily="18" charset="0"/>
                <a:cs typeface="Times New Roman" panose="02020603050405020304" pitchFamily="18" charset="0"/>
              </a:rPr>
              <a:t>The device can enable finger movement after the hand has been stationary for more than 2 seconds</a:t>
            </a:r>
          </a:p>
        </p:txBody>
      </p:sp>
      <p:sp>
        <p:nvSpPr>
          <p:cNvPr id="29" name="Oval 28">
            <a:extLst>
              <a:ext uri="{FF2B5EF4-FFF2-40B4-BE49-F238E27FC236}">
                <a16:creationId xmlns:a16="http://schemas.microsoft.com/office/drawing/2014/main" id="{4F52BEF1-D683-6C03-F51F-D60DCF460E03}"/>
              </a:ext>
            </a:extLst>
          </p:cNvPr>
          <p:cNvSpPr/>
          <p:nvPr/>
        </p:nvSpPr>
        <p:spPr>
          <a:xfrm>
            <a:off x="185426" y="60713"/>
            <a:ext cx="6552652" cy="84859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1BD70B6-B900-56E0-9864-ED6552255F21}"/>
              </a:ext>
            </a:extLst>
          </p:cNvPr>
          <p:cNvSpPr txBox="1"/>
          <p:nvPr/>
        </p:nvSpPr>
        <p:spPr>
          <a:xfrm>
            <a:off x="5420088" y="3206633"/>
            <a:ext cx="1220206" cy="215444"/>
          </a:xfrm>
          <a:prstGeom prst="rect">
            <a:avLst/>
          </a:prstGeom>
          <a:noFill/>
        </p:spPr>
        <p:txBody>
          <a:bodyPr wrap="none" rtlCol="0">
            <a:spAutoFit/>
          </a:bodyPr>
          <a:lstStyle/>
          <a:p>
            <a:r>
              <a:rPr lang="x-none" sz="800" dirty="0">
                <a:latin typeface="Times New Roman" panose="02020603050405020304" pitchFamily="18" charset="0"/>
                <a:cs typeface="Times New Roman" panose="02020603050405020304" pitchFamily="18" charset="0"/>
              </a:rPr>
              <a:t>Number of data collected</a:t>
            </a:r>
          </a:p>
        </p:txBody>
      </p:sp>
      <p:sp>
        <p:nvSpPr>
          <p:cNvPr id="4" name="TextBox 3">
            <a:extLst>
              <a:ext uri="{FF2B5EF4-FFF2-40B4-BE49-F238E27FC236}">
                <a16:creationId xmlns:a16="http://schemas.microsoft.com/office/drawing/2014/main" id="{1C313D8D-9B2C-3D9C-B448-CDA1C54930E7}"/>
              </a:ext>
            </a:extLst>
          </p:cNvPr>
          <p:cNvSpPr txBox="1"/>
          <p:nvPr/>
        </p:nvSpPr>
        <p:spPr>
          <a:xfrm rot="16200000">
            <a:off x="4067654" y="2205154"/>
            <a:ext cx="1224136" cy="215444"/>
          </a:xfrm>
          <a:prstGeom prst="rect">
            <a:avLst/>
          </a:prstGeom>
          <a:noFill/>
        </p:spPr>
        <p:txBody>
          <a:bodyPr wrap="square" rtlCol="0">
            <a:spAutoFit/>
          </a:bodyPr>
          <a:lstStyle/>
          <a:p>
            <a:r>
              <a:rPr lang="x-none" sz="800" dirty="0">
                <a:latin typeface="Times New Roman" panose="02020603050405020304" pitchFamily="18" charset="0"/>
                <a:cs typeface="Times New Roman" panose="02020603050405020304" pitchFamily="18" charset="0"/>
              </a:rPr>
              <a:t>Sensor value</a:t>
            </a:r>
          </a:p>
        </p:txBody>
      </p:sp>
      <p:sp>
        <p:nvSpPr>
          <p:cNvPr id="5" name="TextBox 4">
            <a:extLst>
              <a:ext uri="{FF2B5EF4-FFF2-40B4-BE49-F238E27FC236}">
                <a16:creationId xmlns:a16="http://schemas.microsoft.com/office/drawing/2014/main" id="{9A241322-5A0C-2DE8-63C9-0C9F050E9C52}"/>
              </a:ext>
            </a:extLst>
          </p:cNvPr>
          <p:cNvSpPr txBox="1"/>
          <p:nvPr/>
        </p:nvSpPr>
        <p:spPr>
          <a:xfrm>
            <a:off x="1217202" y="3213556"/>
            <a:ext cx="1220206" cy="215444"/>
          </a:xfrm>
          <a:prstGeom prst="rect">
            <a:avLst/>
          </a:prstGeom>
          <a:noFill/>
        </p:spPr>
        <p:txBody>
          <a:bodyPr wrap="none" rtlCol="0">
            <a:spAutoFit/>
          </a:bodyPr>
          <a:lstStyle/>
          <a:p>
            <a:r>
              <a:rPr lang="x-none" sz="800" dirty="0">
                <a:latin typeface="Times New Roman" panose="02020603050405020304" pitchFamily="18" charset="0"/>
                <a:cs typeface="Times New Roman" panose="02020603050405020304" pitchFamily="18" charset="0"/>
              </a:rPr>
              <a:t>Number of data collected</a:t>
            </a:r>
          </a:p>
        </p:txBody>
      </p:sp>
      <p:sp>
        <p:nvSpPr>
          <p:cNvPr id="6" name="TextBox 5">
            <a:extLst>
              <a:ext uri="{FF2B5EF4-FFF2-40B4-BE49-F238E27FC236}">
                <a16:creationId xmlns:a16="http://schemas.microsoft.com/office/drawing/2014/main" id="{3C01E55F-50BD-0226-4FC4-74A055C01662}"/>
              </a:ext>
            </a:extLst>
          </p:cNvPr>
          <p:cNvSpPr txBox="1"/>
          <p:nvPr/>
        </p:nvSpPr>
        <p:spPr>
          <a:xfrm rot="16200000">
            <a:off x="-396842" y="2160865"/>
            <a:ext cx="1224136" cy="215444"/>
          </a:xfrm>
          <a:prstGeom prst="rect">
            <a:avLst/>
          </a:prstGeom>
          <a:noFill/>
        </p:spPr>
        <p:txBody>
          <a:bodyPr wrap="square" rtlCol="0">
            <a:spAutoFit/>
          </a:bodyPr>
          <a:lstStyle/>
          <a:p>
            <a:r>
              <a:rPr lang="x-none" sz="800" dirty="0">
                <a:latin typeface="Times New Roman" panose="02020603050405020304" pitchFamily="18" charset="0"/>
                <a:cs typeface="Times New Roman" panose="02020603050405020304" pitchFamily="18" charset="0"/>
              </a:rPr>
              <a:t>Sensor value</a:t>
            </a:r>
          </a:p>
        </p:txBody>
      </p:sp>
      <p:sp>
        <p:nvSpPr>
          <p:cNvPr id="13" name="标题 1">
            <a:extLst>
              <a:ext uri="{FF2B5EF4-FFF2-40B4-BE49-F238E27FC236}">
                <a16:creationId xmlns:a16="http://schemas.microsoft.com/office/drawing/2014/main" id="{8D3029DA-9DB3-29C4-E720-FEF3916DAB06}"/>
              </a:ext>
            </a:extLst>
          </p:cNvPr>
          <p:cNvSpPr txBox="1">
            <a:spLocks/>
          </p:cNvSpPr>
          <p:nvPr/>
        </p:nvSpPr>
        <p:spPr>
          <a:xfrm>
            <a:off x="590872" y="116632"/>
            <a:ext cx="8229600" cy="576064"/>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br>
              <a:rPr lang="en-US" altLang="zh-CN" sz="3600" b="1" i="1" dirty="0">
                <a:effectLst>
                  <a:outerShdw blurRad="38100" dist="38100" dir="2700000" algn="tl">
                    <a:srgbClr val="000000">
                      <a:alpha val="43137"/>
                    </a:srgbClr>
                  </a:outerShdw>
                </a:effectLst>
                <a:latin typeface="Times New Roman" panose="02020603050405020304" pitchFamily="18" charset="0"/>
                <a:cs typeface="Times New Roman" pitchFamily="18" charset="0"/>
              </a:rPr>
            </a:br>
            <a:br>
              <a:rPr lang="en-US" altLang="zh-CN" sz="3600" b="1" i="1" dirty="0">
                <a:effectLst>
                  <a:outerShdw blurRad="38100" dist="38100" dir="2700000" algn="tl">
                    <a:srgbClr val="000000">
                      <a:alpha val="43137"/>
                    </a:srgbClr>
                  </a:outerShdw>
                </a:effectLst>
                <a:latin typeface="Times New Roman" panose="02020603050405020304" pitchFamily="18" charset="0"/>
                <a:cs typeface="Times New Roman" pitchFamily="18" charset="0"/>
              </a:rPr>
            </a:br>
            <a:br>
              <a:rPr lang="en-US" altLang="zh-CN" sz="3600" b="1" i="1" dirty="0">
                <a:effectLst>
                  <a:outerShdw blurRad="38100" dist="38100" dir="2700000" algn="tl">
                    <a:srgbClr val="000000">
                      <a:alpha val="43137"/>
                    </a:srgbClr>
                  </a:outerShdw>
                </a:effectLst>
                <a:latin typeface="Times New Roman" panose="02020603050405020304" pitchFamily="18" charset="0"/>
                <a:cs typeface="Times New Roman" pitchFamily="18" charset="0"/>
              </a:rPr>
            </a:br>
            <a:br>
              <a:rPr lang="en-US" altLang="zh-CN" sz="3600" b="1" i="1" dirty="0">
                <a:effectLst>
                  <a:outerShdw blurRad="38100" dist="38100" dir="2700000" algn="tl">
                    <a:srgbClr val="000000">
                      <a:alpha val="43137"/>
                    </a:srgbClr>
                  </a:outerShdw>
                </a:effectLst>
                <a:latin typeface="Times New Roman" panose="02020603050405020304" pitchFamily="18" charset="0"/>
                <a:cs typeface="Times New Roman" pitchFamily="18" charset="0"/>
              </a:rPr>
            </a:br>
            <a:br>
              <a:rPr lang="en-US" altLang="zh-CN" sz="3600" b="1" i="1" dirty="0">
                <a:effectLst>
                  <a:outerShdw blurRad="38100" dist="38100" dir="2700000" algn="tl">
                    <a:srgbClr val="000000">
                      <a:alpha val="43137"/>
                    </a:srgbClr>
                  </a:outerShdw>
                </a:effectLst>
                <a:latin typeface="Times New Roman" panose="02020603050405020304" pitchFamily="18" charset="0"/>
                <a:cs typeface="Times New Roman" pitchFamily="18" charset="0"/>
              </a:rPr>
            </a:br>
            <a:br>
              <a:rPr lang="en-US" altLang="zh-CN" sz="3600" b="1" i="1" dirty="0">
                <a:effectLst>
                  <a:outerShdw blurRad="38100" dist="38100" dir="2700000" algn="tl">
                    <a:srgbClr val="000000">
                      <a:alpha val="43137"/>
                    </a:srgbClr>
                  </a:outerShdw>
                </a:effectLst>
                <a:latin typeface="Times New Roman" panose="02020603050405020304" pitchFamily="18" charset="0"/>
                <a:cs typeface="Times New Roman" pitchFamily="18" charset="0"/>
              </a:rPr>
            </a:br>
            <a:r>
              <a:rPr lang="en-US" altLang="zh-CN" sz="3600" b="1" i="1" dirty="0">
                <a:effectLst>
                  <a:outerShdw blurRad="38100" dist="38100" dir="2700000" algn="tl">
                    <a:srgbClr val="000000">
                      <a:alpha val="43137"/>
                    </a:srgbClr>
                  </a:outerShdw>
                </a:effectLst>
                <a:latin typeface="Times New Roman" panose="02020603050405020304" pitchFamily="18" charset="0"/>
                <a:cs typeface="Times New Roman" pitchFamily="18" charset="0"/>
              </a:rPr>
              <a:t>Device Functions Experiments</a:t>
            </a:r>
            <a:endParaRPr lang="zh-CN" altLang="en-US" sz="3600" b="1" i="1" dirty="0">
              <a:effectLst>
                <a:outerShdw blurRad="38100" dist="38100" dir="2700000" algn="tl">
                  <a:srgbClr val="000000">
                    <a:alpha val="43137"/>
                  </a:srgbClr>
                </a:outerShdw>
              </a:effectLst>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122579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2806" y="764704"/>
            <a:ext cx="8229600" cy="710952"/>
          </a:xfrm>
        </p:spPr>
        <p:txBody>
          <a:bodyPr>
            <a:normAutofit/>
          </a:bodyPr>
          <a:lstStyle/>
          <a:p>
            <a:r>
              <a:rPr lang="en-US" altLang="zh-CN" sz="3600" b="1" i="1" dirty="0">
                <a:effectLst>
                  <a:outerShdw blurRad="38100" dist="38100" dir="2700000" algn="tl">
                    <a:srgbClr val="000000">
                      <a:alpha val="43137"/>
                    </a:srgbClr>
                  </a:outerShdw>
                </a:effectLst>
                <a:latin typeface="Times New Roman" pitchFamily="18" charset="0"/>
                <a:cs typeface="Times New Roman" pitchFamily="18" charset="0"/>
              </a:rPr>
              <a:t>Conclusion</a:t>
            </a:r>
            <a:endParaRPr lang="zh-CN" altLang="en-US" sz="3600" b="1" i="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A3E37A1B-9FC7-E134-3D99-1D4417B73E2A}"/>
              </a:ext>
            </a:extLst>
          </p:cNvPr>
          <p:cNvSpPr txBox="1"/>
          <p:nvPr/>
        </p:nvSpPr>
        <p:spPr>
          <a:xfrm>
            <a:off x="251520" y="1562037"/>
            <a:ext cx="4561726" cy="3077574"/>
          </a:xfrm>
          <a:prstGeom prst="rect">
            <a:avLst/>
          </a:prstGeom>
          <a:noFill/>
        </p:spPr>
        <p:txBody>
          <a:bodyPr wrap="square">
            <a:spAutoFit/>
          </a:bodyPr>
          <a:lstStyle/>
          <a:p>
            <a:pPr marL="285750" indent="-285750">
              <a:lnSpc>
                <a:spcPts val="1800"/>
              </a:lnSpc>
              <a:buFont typeface="Wingdings" panose="05000000000000000000" pitchFamily="2" charset="2"/>
              <a:buChar char="Ø"/>
            </a:pPr>
            <a:r>
              <a:rPr lang="en-US" altLang="zh-CN" sz="1400" u="sng" dirty="0">
                <a:latin typeface="Times New Roman" pitchFamily="18" charset="0"/>
                <a:cs typeface="Times New Roman" pitchFamily="18" charset="0"/>
              </a:rPr>
              <a:t>Function efficiency: </a:t>
            </a:r>
          </a:p>
          <a:p>
            <a:pPr>
              <a:lnSpc>
                <a:spcPts val="1800"/>
              </a:lnSpc>
            </a:pPr>
            <a:r>
              <a:rPr lang="en-US" altLang="zh-CN" sz="1400" dirty="0">
                <a:latin typeface="Times New Roman" pitchFamily="18" charset="0"/>
                <a:cs typeface="Times New Roman" pitchFamily="18" charset="0"/>
              </a:rPr>
              <a:t>Experiments of three device functions show that the Auxiliary Rehabilitation device is effective. </a:t>
            </a:r>
          </a:p>
          <a:p>
            <a:pPr marL="285750" indent="-285750">
              <a:lnSpc>
                <a:spcPts val="1800"/>
              </a:lnSpc>
              <a:buFont typeface="Wingdings" panose="05000000000000000000" pitchFamily="2" charset="2"/>
              <a:buChar char="Ø"/>
            </a:pPr>
            <a:r>
              <a:rPr lang="en-US" altLang="zh-CN" sz="1400" u="sng" dirty="0">
                <a:latin typeface="Times New Roman" pitchFamily="18" charset="0"/>
                <a:cs typeface="Times New Roman" pitchFamily="18" charset="0"/>
              </a:rPr>
              <a:t>Device Safety &amp; Adaptive Training: </a:t>
            </a:r>
          </a:p>
          <a:p>
            <a:pPr>
              <a:lnSpc>
                <a:spcPts val="1800"/>
              </a:lnSpc>
            </a:pPr>
            <a:r>
              <a:rPr lang="en-US" altLang="zh-CN" sz="1400" dirty="0">
                <a:latin typeface="Times New Roman" pitchFamily="18" charset="0"/>
                <a:cs typeface="Times New Roman" pitchFamily="18" charset="0"/>
              </a:rPr>
              <a:t>Experiments have been conducted to figure out the correlation between the device bending angle and air speed, and the force applied to the patient's fingers, ensuring user safety. User is allowed for personal training setup.</a:t>
            </a:r>
          </a:p>
          <a:p>
            <a:pPr marL="285750" indent="-285750">
              <a:lnSpc>
                <a:spcPts val="1800"/>
              </a:lnSpc>
              <a:buFont typeface="Wingdings" panose="05000000000000000000" pitchFamily="2" charset="2"/>
              <a:buChar char="Ø"/>
            </a:pPr>
            <a:r>
              <a:rPr lang="en-US" altLang="zh-CN" sz="1400" u="sng" dirty="0">
                <a:latin typeface="Times New Roman" pitchFamily="18" charset="0"/>
                <a:cs typeface="Times New Roman" pitchFamily="18" charset="0"/>
              </a:rPr>
              <a:t>Portability:</a:t>
            </a:r>
          </a:p>
          <a:p>
            <a:pPr>
              <a:lnSpc>
                <a:spcPts val="1800"/>
              </a:lnSpc>
            </a:pPr>
            <a:r>
              <a:rPr lang="en-US" altLang="zh-CN" sz="1400" dirty="0">
                <a:latin typeface="Times New Roman" pitchFamily="18" charset="0"/>
                <a:cs typeface="Times New Roman" pitchFamily="18" charset="0"/>
              </a:rPr>
              <a:t>Incorporating a mobile app, this compact device allows users to operate on mobile, leveraging the portability to enhance overall convenience and efficiency of the rehabilitation process for patients.</a:t>
            </a:r>
          </a:p>
        </p:txBody>
      </p:sp>
      <p:sp>
        <p:nvSpPr>
          <p:cNvPr id="5" name="标题 1"/>
          <p:cNvSpPr txBox="1">
            <a:spLocks/>
          </p:cNvSpPr>
          <p:nvPr/>
        </p:nvSpPr>
        <p:spPr>
          <a:xfrm>
            <a:off x="5749350" y="845840"/>
            <a:ext cx="2721496" cy="710952"/>
          </a:xfrm>
          <a:prstGeom prst="rect">
            <a:avLst/>
          </a:prstGeom>
        </p:spPr>
        <p:txBody>
          <a:bodyPr vert="horz" lIns="0" rIns="0" bIns="0" anchor="b">
            <a:normAutofit fontScale="97500" lnSpcReduction="1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zh-CN" sz="3700" b="1" i="1" dirty="0">
                <a:effectLst>
                  <a:outerShdw blurRad="38100" dist="38100" dir="2700000" algn="tl">
                    <a:srgbClr val="000000">
                      <a:alpha val="43137"/>
                    </a:srgbClr>
                  </a:outerShdw>
                </a:effectLst>
                <a:latin typeface="Times New Roman" pitchFamily="18" charset="0"/>
                <a:cs typeface="Times New Roman" pitchFamily="18" charset="0"/>
              </a:rPr>
              <a:t>References</a:t>
            </a:r>
            <a:r>
              <a:rPr lang="en-US" altLang="zh-CN" sz="4800" dirty="0"/>
              <a:t> </a:t>
            </a:r>
            <a:endParaRPr lang="zh-CN" altLang="en-US" sz="4500" b="1" i="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A3E37A1B-9FC7-E134-3D99-1D4417B73E2A}"/>
              </a:ext>
            </a:extLst>
          </p:cNvPr>
          <p:cNvSpPr txBox="1"/>
          <p:nvPr/>
        </p:nvSpPr>
        <p:spPr>
          <a:xfrm>
            <a:off x="253520" y="5190563"/>
            <a:ext cx="4680520" cy="1230914"/>
          </a:xfrm>
          <a:prstGeom prst="rect">
            <a:avLst/>
          </a:prstGeom>
          <a:noFill/>
        </p:spPr>
        <p:txBody>
          <a:bodyPr wrap="square">
            <a:spAutoFit/>
          </a:bodyPr>
          <a:lstStyle/>
          <a:p>
            <a:pPr marL="285750" lvl="1" indent="-285750">
              <a:lnSpc>
                <a:spcPts val="1800"/>
              </a:lnSpc>
              <a:buFont typeface="Wingdings" pitchFamily="2" charset="2"/>
              <a:buChar char="Ø"/>
            </a:pPr>
            <a:r>
              <a:rPr lang="en-US" sz="1400" dirty="0">
                <a:latin typeface="Times New Roman" pitchFamily="18" charset="0"/>
                <a:cs typeface="Times New Roman" pitchFamily="18" charset="0"/>
              </a:rPr>
              <a:t>Enhance the comfort and conveniency of the device.</a:t>
            </a:r>
          </a:p>
          <a:p>
            <a:pPr marL="742950" lvl="2" indent="-285750">
              <a:lnSpc>
                <a:spcPts val="1800"/>
              </a:lnSpc>
              <a:buFont typeface="Wingdings" pitchFamily="2" charset="2"/>
              <a:buChar char="ü"/>
            </a:pPr>
            <a:r>
              <a:rPr lang="en-US" sz="1400" dirty="0">
                <a:latin typeface="Times New Roman" pitchFamily="18" charset="0"/>
                <a:cs typeface="Times New Roman" pitchFamily="18" charset="0"/>
              </a:rPr>
              <a:t>Lighter </a:t>
            </a:r>
          </a:p>
          <a:p>
            <a:pPr marL="742950" lvl="2" indent="-285750">
              <a:lnSpc>
                <a:spcPts val="1800"/>
              </a:lnSpc>
              <a:buFont typeface="Wingdings" pitchFamily="2" charset="2"/>
              <a:buChar char="ü"/>
            </a:pPr>
            <a:r>
              <a:rPr lang="en-US" sz="1400" dirty="0">
                <a:latin typeface="Times New Roman" pitchFamily="18" charset="0"/>
                <a:cs typeface="Times New Roman" pitchFamily="18" charset="0"/>
              </a:rPr>
              <a:t>Easier to wear</a:t>
            </a:r>
          </a:p>
          <a:p>
            <a:pPr marL="285750" marR="0" lvl="0" indent="-285750">
              <a:lnSpc>
                <a:spcPts val="1800"/>
              </a:lnSpc>
              <a:spcAft>
                <a:spcPts val="0"/>
              </a:spcAft>
              <a:buFont typeface="Wingdings" pitchFamily="2" charset="2"/>
              <a:buChar char="Ø"/>
            </a:pPr>
            <a:r>
              <a:rPr lang="en-US" sz="1400" dirty="0">
                <a:latin typeface="Times New Roman" pitchFamily="18" charset="0"/>
                <a:cs typeface="Times New Roman" pitchFamily="18" charset="0"/>
              </a:rPr>
              <a:t>Clinical trail to verify its effectiveness with more real-world data. </a:t>
            </a:r>
          </a:p>
        </p:txBody>
      </p:sp>
      <p:sp>
        <p:nvSpPr>
          <p:cNvPr id="7" name="标题 1"/>
          <p:cNvSpPr txBox="1">
            <a:spLocks/>
          </p:cNvSpPr>
          <p:nvPr/>
        </p:nvSpPr>
        <p:spPr>
          <a:xfrm>
            <a:off x="852806" y="4581128"/>
            <a:ext cx="3096344" cy="557720"/>
          </a:xfrm>
          <a:prstGeom prst="rect">
            <a:avLst/>
          </a:prstGeom>
        </p:spPr>
        <p:txBody>
          <a:bodyPr vert="horz" lIns="0" rIns="0" bIns="0" anchor="b">
            <a:normAutofit fontScale="97500" lnSpcReduction="1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zh-CN" sz="3600" b="1" i="1" dirty="0">
                <a:effectLst>
                  <a:outerShdw blurRad="38100" dist="38100" dir="2700000" algn="tl">
                    <a:srgbClr val="000000">
                      <a:alpha val="43137"/>
                    </a:srgbClr>
                  </a:outerShdw>
                </a:effectLst>
                <a:latin typeface="Times New Roman" pitchFamily="18" charset="0"/>
                <a:cs typeface="Times New Roman" pitchFamily="18" charset="0"/>
              </a:rPr>
              <a:t>Future Steps</a:t>
            </a:r>
            <a:endParaRPr lang="zh-CN" altLang="en-US" sz="3600" b="1" i="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 name="Rectangle 44">
            <a:extLst>
              <a:ext uri="{FF2B5EF4-FFF2-40B4-BE49-F238E27FC236}">
                <a16:creationId xmlns:a16="http://schemas.microsoft.com/office/drawing/2014/main" id="{A98EA93A-182B-219E-1278-3C0D53EA39E6}"/>
              </a:ext>
            </a:extLst>
          </p:cNvPr>
          <p:cNvSpPr/>
          <p:nvPr/>
        </p:nvSpPr>
        <p:spPr>
          <a:xfrm>
            <a:off x="4895598" y="1590184"/>
            <a:ext cx="4140968" cy="4935160"/>
          </a:xfrm>
          <a:prstGeom prst="rect">
            <a:avLst/>
          </a:prstGeom>
          <a:solidFill>
            <a:srgbClr val="D7FBF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342900" marR="0" lvl="0" indent="-342900">
              <a:spcBef>
                <a:spcPts val="0"/>
              </a:spcBef>
              <a:spcAft>
                <a:spcPts val="0"/>
              </a:spcAft>
              <a:buFont typeface="+mj-lt"/>
              <a:buAutoNum type="arabicPeriod"/>
            </a:pPr>
            <a:r>
              <a:rPr lang="en-US" sz="1200" kern="100" dirty="0">
                <a:solidFill>
                  <a:schemeClr val="tx1"/>
                </a:solidFill>
                <a:effectLst/>
                <a:latin typeface="Times New Roman" pitchFamily="18" charset="0"/>
                <a:ea typeface="DengXian" panose="02010600030101010101" pitchFamily="2" charset="-122"/>
                <a:cs typeface="Times New Roman" pitchFamily="18" charset="0"/>
              </a:rPr>
              <a:t>"Guidelines for management of is </a:t>
            </a:r>
            <a:r>
              <a:rPr lang="en-US" sz="1200" kern="100" dirty="0" err="1">
                <a:solidFill>
                  <a:schemeClr val="tx1"/>
                </a:solidFill>
                <a:effectLst/>
                <a:latin typeface="Times New Roman" pitchFamily="18" charset="0"/>
                <a:ea typeface="DengXian" panose="02010600030101010101" pitchFamily="2" charset="-122"/>
                <a:cs typeface="Times New Roman" pitchFamily="18" charset="0"/>
              </a:rPr>
              <a:t>chaemic</a:t>
            </a:r>
            <a:r>
              <a:rPr lang="en-US" sz="1200" kern="100" dirty="0">
                <a:solidFill>
                  <a:schemeClr val="tx1"/>
                </a:solidFill>
                <a:effectLst/>
                <a:latin typeface="Times New Roman" pitchFamily="18" charset="0"/>
                <a:ea typeface="DengXian" panose="02010600030101010101" pitchFamily="2" charset="-122"/>
                <a:cs typeface="Times New Roman" pitchFamily="18" charset="0"/>
              </a:rPr>
              <a:t> stroke and transient is </a:t>
            </a:r>
            <a:r>
              <a:rPr lang="en-US" sz="1200" kern="100" dirty="0" err="1">
                <a:solidFill>
                  <a:schemeClr val="tx1"/>
                </a:solidFill>
                <a:effectLst/>
                <a:latin typeface="Times New Roman" pitchFamily="18" charset="0"/>
                <a:ea typeface="DengXian" panose="02010600030101010101" pitchFamily="2" charset="-122"/>
                <a:cs typeface="Times New Roman" pitchFamily="18" charset="0"/>
              </a:rPr>
              <a:t>chaemic</a:t>
            </a:r>
            <a:r>
              <a:rPr lang="en-US" sz="1200" kern="100" dirty="0">
                <a:solidFill>
                  <a:schemeClr val="tx1"/>
                </a:solidFill>
                <a:effectLst/>
                <a:latin typeface="Times New Roman" pitchFamily="18" charset="0"/>
                <a:ea typeface="DengXian" panose="02010600030101010101" pitchFamily="2" charset="-122"/>
                <a:cs typeface="Times New Roman" pitchFamily="18" charset="0"/>
              </a:rPr>
              <a:t> attack 2008", 2008.</a:t>
            </a:r>
          </a:p>
          <a:p>
            <a:pPr marL="342900" marR="0" lvl="0" indent="-342900">
              <a:spcBef>
                <a:spcPts val="0"/>
              </a:spcBef>
              <a:spcAft>
                <a:spcPts val="0"/>
              </a:spcAft>
              <a:buFont typeface="+mj-lt"/>
              <a:buAutoNum type="arabicPeriod"/>
            </a:pPr>
            <a:r>
              <a:rPr lang="en-US" sz="1200" kern="100" dirty="0">
                <a:solidFill>
                  <a:schemeClr val="tx1"/>
                </a:solidFill>
                <a:effectLst/>
                <a:latin typeface="Times New Roman" pitchFamily="18" charset="0"/>
                <a:ea typeface="DengXian" panose="02010600030101010101" pitchFamily="2" charset="-122"/>
                <a:cs typeface="Times New Roman" pitchFamily="18" charset="0"/>
              </a:rPr>
              <a:t>N. </a:t>
            </a:r>
            <a:r>
              <a:rPr lang="en-US" sz="1200" kern="100" dirty="0" err="1">
                <a:solidFill>
                  <a:schemeClr val="tx1"/>
                </a:solidFill>
                <a:effectLst/>
                <a:latin typeface="Times New Roman" pitchFamily="18" charset="0"/>
                <a:ea typeface="DengXian" panose="02010600030101010101" pitchFamily="2" charset="-122"/>
                <a:cs typeface="Times New Roman" pitchFamily="18" charset="0"/>
              </a:rPr>
              <a:t>Norouzi-Gheidari</a:t>
            </a:r>
            <a:r>
              <a:rPr lang="en-US" sz="1200" kern="100" dirty="0">
                <a:solidFill>
                  <a:schemeClr val="tx1"/>
                </a:solidFill>
                <a:effectLst/>
                <a:latin typeface="Times New Roman" pitchFamily="18" charset="0"/>
                <a:ea typeface="DengXian" panose="02010600030101010101" pitchFamily="2" charset="-122"/>
                <a:cs typeface="Times New Roman" pitchFamily="18" charset="0"/>
              </a:rPr>
              <a:t>, P. S. Archambault and J. Fung, "Effects of robot-assisted therapy on stroke rehabilitation in upper limbs: Systematic review and meta-analysis of the literature", </a:t>
            </a:r>
            <a:r>
              <a:rPr lang="en-US" sz="1200" i="1" kern="100" dirty="0">
                <a:solidFill>
                  <a:schemeClr val="tx1"/>
                </a:solidFill>
                <a:effectLst/>
                <a:latin typeface="Times New Roman" pitchFamily="18" charset="0"/>
                <a:ea typeface="DengXian" panose="02010600030101010101" pitchFamily="2" charset="-122"/>
                <a:cs typeface="Times New Roman" pitchFamily="18" charset="0"/>
              </a:rPr>
              <a:t>  J. </a:t>
            </a:r>
            <a:r>
              <a:rPr lang="en-US" sz="1200" i="1" kern="100" dirty="0" err="1">
                <a:solidFill>
                  <a:schemeClr val="tx1"/>
                </a:solidFill>
                <a:effectLst/>
                <a:latin typeface="Times New Roman" pitchFamily="18" charset="0"/>
                <a:ea typeface="DengXian" panose="02010600030101010101" pitchFamily="2" charset="-122"/>
                <a:cs typeface="Times New Roman" pitchFamily="18" charset="0"/>
              </a:rPr>
              <a:t>Rehabil</a:t>
            </a:r>
            <a:r>
              <a:rPr lang="en-US" sz="1200" i="1" kern="100" dirty="0">
                <a:solidFill>
                  <a:schemeClr val="tx1"/>
                </a:solidFill>
                <a:effectLst/>
                <a:latin typeface="Times New Roman" pitchFamily="18" charset="0"/>
                <a:ea typeface="DengXian" panose="02010600030101010101" pitchFamily="2" charset="-122"/>
                <a:cs typeface="Times New Roman" pitchFamily="18" charset="0"/>
              </a:rPr>
              <a:t>. Res. Develop.</a:t>
            </a:r>
            <a:r>
              <a:rPr lang="en-US" sz="1200" kern="100" dirty="0">
                <a:solidFill>
                  <a:schemeClr val="tx1"/>
                </a:solidFill>
                <a:effectLst/>
                <a:latin typeface="Times New Roman" pitchFamily="18" charset="0"/>
                <a:ea typeface="DengXian" panose="02010600030101010101" pitchFamily="2" charset="-122"/>
                <a:cs typeface="Times New Roman" pitchFamily="18" charset="0"/>
              </a:rPr>
              <a:t>, vol. 49, no. 4, pp. 479-496, 2012.</a:t>
            </a:r>
          </a:p>
          <a:p>
            <a:pPr marL="342900" indent="-342900">
              <a:buFont typeface="+mj-lt"/>
              <a:buAutoNum type="arabicPeriod"/>
            </a:pPr>
            <a:r>
              <a:rPr lang="en-US" sz="1200" kern="100" dirty="0">
                <a:solidFill>
                  <a:schemeClr val="tx1"/>
                </a:solidFill>
                <a:latin typeface="Times New Roman" pitchFamily="18" charset="0"/>
                <a:ea typeface="DengXian" panose="02010600030101010101" pitchFamily="2" charset="-122"/>
                <a:cs typeface="Times New Roman" pitchFamily="18" charset="0"/>
              </a:rPr>
              <a:t>Ryan Kabir, et al., “Hand Rehabilitation Devices: A Comprehensive Systematic Review”,   </a:t>
            </a:r>
            <a:r>
              <a:rPr lang="en-US" sz="1200" kern="100" dirty="0" err="1">
                <a:solidFill>
                  <a:schemeClr val="tx1"/>
                </a:solidFill>
                <a:latin typeface="Times New Roman" pitchFamily="18" charset="0"/>
                <a:ea typeface="DengXian" panose="02010600030101010101" pitchFamily="2" charset="-122"/>
                <a:cs typeface="Times New Roman" pitchFamily="18" charset="0"/>
              </a:rPr>
              <a:t>Micromachines</a:t>
            </a:r>
            <a:r>
              <a:rPr lang="en-US" sz="1200" kern="100" dirty="0">
                <a:solidFill>
                  <a:schemeClr val="tx1"/>
                </a:solidFill>
                <a:latin typeface="Times New Roman" pitchFamily="18" charset="0"/>
                <a:ea typeface="DengXian" panose="02010600030101010101" pitchFamily="2" charset="-122"/>
                <a:cs typeface="Times New Roman" pitchFamily="18" charset="0"/>
              </a:rPr>
              <a:t> 2022, 13, 1033.</a:t>
            </a:r>
          </a:p>
          <a:p>
            <a:pPr marL="342900" marR="0" lvl="0" indent="-342900">
              <a:spcBef>
                <a:spcPts val="0"/>
              </a:spcBef>
              <a:spcAft>
                <a:spcPts val="0"/>
              </a:spcAft>
              <a:buFont typeface="+mj-lt"/>
              <a:buAutoNum type="arabicPeriod" startAt="4"/>
              <a:tabLst>
                <a:tab pos="360045" algn="l"/>
              </a:tabLst>
            </a:pPr>
            <a:r>
              <a:rPr lang="en-US" sz="1200" kern="100" dirty="0">
                <a:solidFill>
                  <a:schemeClr val="tx1"/>
                </a:solidFill>
                <a:effectLst/>
                <a:latin typeface="Times New Roman" pitchFamily="18" charset="0"/>
                <a:ea typeface="DengXian" panose="02010600030101010101" pitchFamily="2" charset="-122"/>
                <a:cs typeface="Times New Roman" pitchFamily="18" charset="0"/>
              </a:rPr>
              <a:t>Motor, Linear: Sandison, M.; Phan, K.; Casas, R., et al, </a:t>
            </a:r>
            <a:r>
              <a:rPr lang="en-US" sz="1200" kern="100" dirty="0" err="1">
                <a:solidFill>
                  <a:schemeClr val="tx1"/>
                </a:solidFill>
                <a:effectLst/>
                <a:latin typeface="Times New Roman" pitchFamily="18" charset="0"/>
                <a:ea typeface="DengXian" panose="02010600030101010101" pitchFamily="2" charset="-122"/>
                <a:cs typeface="Times New Roman" pitchFamily="18" charset="0"/>
              </a:rPr>
              <a:t>HandMATE</a:t>
            </a:r>
            <a:r>
              <a:rPr lang="en-US" sz="1200" kern="100" dirty="0">
                <a:solidFill>
                  <a:schemeClr val="tx1"/>
                </a:solidFill>
                <a:effectLst/>
                <a:latin typeface="Times New Roman" pitchFamily="18" charset="0"/>
                <a:ea typeface="DengXian" panose="02010600030101010101" pitchFamily="2" charset="-122"/>
                <a:cs typeface="Times New Roman" pitchFamily="18" charset="0"/>
              </a:rPr>
              <a:t>: Wearable Robotic Hand Exoskeleton and Integrated Android App for at Home Stroke Rehabilitation. In Proceedings of the Annual International Conference of the IEEE Engineering in Medicine and Biology Society (EMBS), Montreal, QC, Canada, 20–24 July 2020; pp. 4867–4872. https://doi.org/10.1109/EMBC44109.2020.9175332.</a:t>
            </a:r>
          </a:p>
          <a:p>
            <a:pPr marL="342900" marR="0" lvl="0" indent="-342900">
              <a:spcBef>
                <a:spcPts val="0"/>
              </a:spcBef>
              <a:spcAft>
                <a:spcPts val="0"/>
              </a:spcAft>
              <a:buFont typeface="+mj-lt"/>
              <a:buAutoNum type="arabicPeriod" startAt="4"/>
              <a:tabLst>
                <a:tab pos="360045" algn="l"/>
              </a:tabLst>
            </a:pPr>
            <a:r>
              <a:rPr lang="en-US" sz="1200" kern="100" dirty="0" err="1">
                <a:solidFill>
                  <a:schemeClr val="tx1"/>
                </a:solidFill>
                <a:effectLst/>
                <a:latin typeface="Times New Roman" pitchFamily="18" charset="0"/>
                <a:ea typeface="DengXian" panose="02010600030101010101" pitchFamily="2" charset="-122"/>
                <a:cs typeface="Times New Roman" pitchFamily="18" charset="0"/>
              </a:rPr>
              <a:t>Polygerinos</a:t>
            </a:r>
            <a:r>
              <a:rPr lang="en-US" sz="1200" kern="100" dirty="0">
                <a:solidFill>
                  <a:schemeClr val="tx1"/>
                </a:solidFill>
                <a:effectLst/>
                <a:latin typeface="Times New Roman" pitchFamily="18" charset="0"/>
                <a:ea typeface="DengXian" panose="02010600030101010101" pitchFamily="2" charset="-122"/>
                <a:cs typeface="Times New Roman" pitchFamily="18" charset="0"/>
              </a:rPr>
              <a:t> P, et al, Soft robotic glove for combined assistance and at-home rehabilitation. Robotics and Autonomous Systems. 2015; 73:135–43.</a:t>
            </a:r>
          </a:p>
          <a:p>
            <a:pPr marL="342900" marR="0" lvl="0" indent="-342900">
              <a:spcBef>
                <a:spcPts val="0"/>
              </a:spcBef>
              <a:spcAft>
                <a:spcPts val="0"/>
              </a:spcAft>
              <a:buFont typeface="+mj-lt"/>
              <a:buAutoNum type="arabicPeriod" startAt="4"/>
              <a:tabLst>
                <a:tab pos="360045" algn="l"/>
              </a:tabLst>
            </a:pPr>
            <a:r>
              <a:rPr lang="en-US" sz="1200" kern="100" dirty="0">
                <a:solidFill>
                  <a:schemeClr val="tx1"/>
                </a:solidFill>
                <a:effectLst/>
                <a:latin typeface="Times New Roman" pitchFamily="18" charset="0"/>
                <a:ea typeface="DengXian" panose="02010600030101010101" pitchFamily="2" charset="-122"/>
                <a:cs typeface="Times New Roman" pitchFamily="18" charset="0"/>
              </a:rPr>
              <a:t>Christopher G. Goetz, et al., “Movement Disorder Society-Sponsored Revision of the Unified Parkinson’s Disease Rating Scale (MDS-UPDRS): Scale Presentation and </a:t>
            </a:r>
            <a:r>
              <a:rPr lang="en-US" sz="1200" kern="100" dirty="0" err="1">
                <a:solidFill>
                  <a:schemeClr val="tx1"/>
                </a:solidFill>
                <a:effectLst/>
                <a:latin typeface="Times New Roman" pitchFamily="18" charset="0"/>
                <a:ea typeface="DengXian" panose="02010600030101010101" pitchFamily="2" charset="-122"/>
                <a:cs typeface="Times New Roman" pitchFamily="18" charset="0"/>
              </a:rPr>
              <a:t>Clinimetric</a:t>
            </a:r>
            <a:r>
              <a:rPr lang="en-US" sz="1200" kern="100" dirty="0">
                <a:solidFill>
                  <a:schemeClr val="tx1"/>
                </a:solidFill>
                <a:effectLst/>
                <a:latin typeface="Times New Roman" pitchFamily="18" charset="0"/>
                <a:ea typeface="DengXian" panose="02010600030101010101" pitchFamily="2" charset="-122"/>
                <a:cs typeface="Times New Roman" pitchFamily="18" charset="0"/>
              </a:rPr>
              <a:t> Testing Results”, Movement Disorders Vol. 23, No. 15, 2008, pp. 2129–2170.</a:t>
            </a:r>
          </a:p>
          <a:p>
            <a:endParaRPr lang="en-US" sz="1200" dirty="0">
              <a:solidFill>
                <a:schemeClr val="tx1"/>
              </a:solidFill>
            </a:endParaRPr>
          </a:p>
        </p:txBody>
      </p:sp>
    </p:spTree>
    <p:extLst>
      <p:ext uri="{BB962C8B-B14F-4D97-AF65-F5344CB8AC3E}">
        <p14:creationId xmlns:p14="http://schemas.microsoft.com/office/powerpoint/2010/main" val="3076791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0F6EAD4B-B6EE-EB84-BFEF-BF5D3941E719}"/>
              </a:ext>
            </a:extLst>
          </p:cNvPr>
          <p:cNvGrpSpPr/>
          <p:nvPr/>
        </p:nvGrpSpPr>
        <p:grpSpPr>
          <a:xfrm>
            <a:off x="5986894" y="780540"/>
            <a:ext cx="3049601" cy="1847755"/>
            <a:chOff x="13598875" y="5327502"/>
            <a:chExt cx="8069729" cy="4216529"/>
          </a:xfrm>
        </p:grpSpPr>
        <p:pic>
          <p:nvPicPr>
            <p:cNvPr id="26" name="Picture 21" descr="A map of the united states&#10;&#10;Description automatically generated">
              <a:extLst>
                <a:ext uri="{FF2B5EF4-FFF2-40B4-BE49-F238E27FC236}">
                  <a16:creationId xmlns:a16="http://schemas.microsoft.com/office/drawing/2014/main" id="{DC58218B-9944-4D4C-078A-F8DA6DC8B9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98875" y="5327502"/>
              <a:ext cx="8069729" cy="4216529"/>
            </a:xfrm>
            <a:prstGeom prst="rect">
              <a:avLst/>
            </a:prstGeom>
          </p:spPr>
        </p:pic>
        <p:sp>
          <p:nvSpPr>
            <p:cNvPr id="28" name="Rectangle 22">
              <a:extLst>
                <a:ext uri="{FF2B5EF4-FFF2-40B4-BE49-F238E27FC236}">
                  <a16:creationId xmlns:a16="http://schemas.microsoft.com/office/drawing/2014/main" id="{B767F885-13EA-1CCD-01CA-AF1BE8D2FC45}"/>
                </a:ext>
              </a:extLst>
            </p:cNvPr>
            <p:cNvSpPr/>
            <p:nvPr/>
          </p:nvSpPr>
          <p:spPr>
            <a:xfrm>
              <a:off x="19465159" y="8502869"/>
              <a:ext cx="1828800" cy="53966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p>
          </p:txBody>
        </p:sp>
      </p:grpSp>
      <p:sp>
        <p:nvSpPr>
          <p:cNvPr id="5" name="Oval 4">
            <a:extLst>
              <a:ext uri="{FF2B5EF4-FFF2-40B4-BE49-F238E27FC236}">
                <a16:creationId xmlns:a16="http://schemas.microsoft.com/office/drawing/2014/main" id="{6D84930A-86AD-9237-2549-86361F58365D}"/>
              </a:ext>
            </a:extLst>
          </p:cNvPr>
          <p:cNvSpPr/>
          <p:nvPr/>
        </p:nvSpPr>
        <p:spPr>
          <a:xfrm>
            <a:off x="150357" y="70712"/>
            <a:ext cx="3049601" cy="875486"/>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 name="标题 1">
            <a:extLst>
              <a:ext uri="{FF2B5EF4-FFF2-40B4-BE49-F238E27FC236}">
                <a16:creationId xmlns:a16="http://schemas.microsoft.com/office/drawing/2014/main" id="{7FA61C2B-09E2-A6C3-9B68-DE31C787FF04}"/>
              </a:ext>
            </a:extLst>
          </p:cNvPr>
          <p:cNvSpPr>
            <a:spLocks noGrp="1"/>
          </p:cNvSpPr>
          <p:nvPr>
            <p:ph type="title"/>
          </p:nvPr>
        </p:nvSpPr>
        <p:spPr>
          <a:xfrm>
            <a:off x="539552" y="-46650"/>
            <a:ext cx="4176464" cy="792088"/>
          </a:xfrm>
        </p:spPr>
        <p:txBody>
          <a:bodyPr>
            <a:normAutofit/>
          </a:bodyPr>
          <a:lstStyle/>
          <a:p>
            <a:r>
              <a:rPr lang="en-US" altLang="zh-CN" sz="3600" b="1" i="1" dirty="0">
                <a:effectLst>
                  <a:outerShdw blurRad="38100" dist="38100" dir="2700000" algn="tl">
                    <a:srgbClr val="000000">
                      <a:alpha val="43137"/>
                    </a:srgbClr>
                  </a:outerShdw>
                </a:effectLst>
                <a:latin typeface="Times New Roman" pitchFamily="18" charset="0"/>
                <a:cs typeface="Times New Roman" pitchFamily="18" charset="0"/>
              </a:rPr>
              <a:t>Introduction</a:t>
            </a:r>
            <a:endParaRPr lang="zh-CN" altLang="en-US" sz="3600" b="1" dirty="0"/>
          </a:p>
        </p:txBody>
      </p:sp>
      <p:sp>
        <p:nvSpPr>
          <p:cNvPr id="8" name="TextBox 7">
            <a:extLst>
              <a:ext uri="{FF2B5EF4-FFF2-40B4-BE49-F238E27FC236}">
                <a16:creationId xmlns:a16="http://schemas.microsoft.com/office/drawing/2014/main" id="{D8740DDD-8F2C-4F1A-215F-2964B2E7EA0F}"/>
              </a:ext>
            </a:extLst>
          </p:cNvPr>
          <p:cNvSpPr txBox="1"/>
          <p:nvPr/>
        </p:nvSpPr>
        <p:spPr>
          <a:xfrm>
            <a:off x="205882" y="1303694"/>
            <a:ext cx="5256584" cy="1980029"/>
          </a:xfrm>
          <a:prstGeom prst="rect">
            <a:avLst/>
          </a:prstGeom>
          <a:noFill/>
        </p:spPr>
        <p:txBody>
          <a:bodyPr wrap="square">
            <a:spAutoFit/>
          </a:bodyPr>
          <a:lstStyle/>
          <a:p>
            <a:pPr marL="285750" indent="-285750">
              <a:lnSpc>
                <a:spcPts val="2600"/>
              </a:lnSpc>
              <a:buFont typeface="Wingdings" pitchFamily="2" charset="2"/>
              <a:buChar char="Ø"/>
            </a:pPr>
            <a:r>
              <a:rPr lang="en-US" sz="1600" b="1" i="1" dirty="0">
                <a:latin typeface="Times New Roman" panose="02020603050405020304" pitchFamily="18" charset="0"/>
                <a:cs typeface="Times New Roman" panose="02020603050405020304" pitchFamily="18" charset="0"/>
              </a:rPr>
              <a:t> </a:t>
            </a:r>
            <a:r>
              <a:rPr lang="en-US" sz="1600" b="1" i="1" dirty="0">
                <a:solidFill>
                  <a:srgbClr val="FF0000"/>
                </a:solidFill>
                <a:latin typeface="Times New Roman" panose="02020603050405020304" pitchFamily="18" charset="0"/>
                <a:cs typeface="Times New Roman" panose="02020603050405020304" pitchFamily="18" charset="0"/>
              </a:rPr>
              <a:t>S</a:t>
            </a:r>
            <a:r>
              <a:rPr lang="en-US" sz="1600" b="1" i="1" dirty="0">
                <a:solidFill>
                  <a:srgbClr val="FF0000"/>
                </a:solidFill>
                <a:effectLst/>
                <a:latin typeface="Times New Roman" panose="02020603050405020304" pitchFamily="18" charset="0"/>
                <a:cs typeface="Times New Roman" panose="02020603050405020304" pitchFamily="18" charset="0"/>
              </a:rPr>
              <a:t>econd-most common </a:t>
            </a:r>
            <a:r>
              <a:rPr lang="en-US" altLang="zh-CN" sz="1600" dirty="0">
                <a:latin typeface="Times New Roman" panose="02020603050405020304" pitchFamily="18" charset="0"/>
                <a:cs typeface="Times New Roman" panose="02020603050405020304" pitchFamily="18" charset="0"/>
              </a:rPr>
              <a:t>neurodegenerative disorder in US</a:t>
            </a:r>
          </a:p>
          <a:p>
            <a:pPr marL="285750" indent="-285750">
              <a:lnSpc>
                <a:spcPts val="2600"/>
              </a:lnSpc>
              <a:buFont typeface="Wingdings" pitchFamily="2" charset="2"/>
              <a:buChar char="Ø"/>
            </a:pPr>
            <a:r>
              <a:rPr lang="en-US" altLang="zh-CN" sz="1600" dirty="0">
                <a:solidFill>
                  <a:srgbClr val="212529"/>
                </a:solidFill>
                <a:latin typeface="Times New Roman" panose="02020603050405020304" pitchFamily="18" charset="0"/>
                <a:cs typeface="Times New Roman" panose="02020603050405020304" pitchFamily="18" charset="0"/>
              </a:rPr>
              <a:t>Approximately </a:t>
            </a:r>
            <a:r>
              <a:rPr lang="en-US" sz="1600" b="1" i="1" dirty="0">
                <a:solidFill>
                  <a:srgbClr val="FF0000"/>
                </a:solidFill>
                <a:effectLst/>
                <a:latin typeface="Times New Roman" panose="02020603050405020304" pitchFamily="18" charset="0"/>
                <a:cs typeface="Times New Roman" panose="02020603050405020304" pitchFamily="18" charset="0"/>
              </a:rPr>
              <a:t>1 million </a:t>
            </a:r>
            <a:r>
              <a:rPr lang="en-US" altLang="zh-CN" sz="1600" dirty="0">
                <a:solidFill>
                  <a:srgbClr val="212529"/>
                </a:solidFill>
                <a:latin typeface="Times New Roman" panose="02020603050405020304" pitchFamily="18" charset="0"/>
                <a:cs typeface="Times New Roman" panose="02020603050405020304" pitchFamily="18" charset="0"/>
              </a:rPr>
              <a:t>Americans have PD, Patient number will </a:t>
            </a:r>
            <a:r>
              <a:rPr lang="en-US" altLang="zh-CN" sz="1600" b="1" i="1" dirty="0">
                <a:latin typeface="Times New Roman" panose="02020603050405020304" pitchFamily="18" charset="0"/>
                <a:cs typeface="Times New Roman" panose="02020603050405020304" pitchFamily="18" charset="0"/>
              </a:rPr>
              <a:t>double by 2040.</a:t>
            </a:r>
          </a:p>
          <a:p>
            <a:pPr marL="285750" indent="-285750">
              <a:lnSpc>
                <a:spcPts val="2600"/>
              </a:lnSpc>
              <a:buFont typeface="Wingdings" pitchFamily="2" charset="2"/>
              <a:buChar char="Ø"/>
            </a:pPr>
            <a:r>
              <a:rPr lang="en-US" sz="1600" b="1" i="1" dirty="0">
                <a:solidFill>
                  <a:srgbClr val="FF0000"/>
                </a:solidFill>
                <a:effectLst/>
                <a:latin typeface="Times New Roman" panose="02020603050405020304" pitchFamily="18" charset="0"/>
                <a:cs typeface="Times New Roman" panose="02020603050405020304" pitchFamily="18" charset="0"/>
              </a:rPr>
              <a:t>$14 billion </a:t>
            </a:r>
            <a:r>
              <a:rPr lang="en-US" sz="1600" b="1" i="1" dirty="0">
                <a:effectLst/>
                <a:latin typeface="Times New Roman" panose="02020603050405020304" pitchFamily="18" charset="0"/>
                <a:cs typeface="Times New Roman" panose="02020603050405020304" pitchFamily="18" charset="0"/>
              </a:rPr>
              <a:t>annual</a:t>
            </a:r>
            <a:r>
              <a:rPr lang="en-US" altLang="zh-CN" sz="1600" i="1" dirty="0">
                <a:latin typeface="Times New Roman" panose="02020603050405020304" pitchFamily="18" charset="0"/>
                <a:cs typeface="Times New Roman" panose="02020603050405020304" pitchFamily="18" charset="0"/>
              </a:rPr>
              <a:t> </a:t>
            </a:r>
            <a:r>
              <a:rPr lang="en-US" altLang="zh-CN" sz="1600" dirty="0">
                <a:solidFill>
                  <a:srgbClr val="002060"/>
                </a:solidFill>
                <a:latin typeface="Times New Roman" panose="02020603050405020304" pitchFamily="18" charset="0"/>
                <a:cs typeface="Times New Roman" panose="02020603050405020304" pitchFamily="18" charset="0"/>
              </a:rPr>
              <a:t>cost </a:t>
            </a:r>
            <a:r>
              <a:rPr lang="en-US" altLang="zh-CN" sz="1600" dirty="0">
                <a:solidFill>
                  <a:srgbClr val="212529"/>
                </a:solidFill>
                <a:latin typeface="Times New Roman" panose="02020603050405020304" pitchFamily="18" charset="0"/>
                <a:cs typeface="Times New Roman" panose="02020603050405020304" pitchFamily="18" charset="0"/>
              </a:rPr>
              <a:t>of treating PD is estimated. </a:t>
            </a:r>
          </a:p>
          <a:p>
            <a:pPr marL="0" lvl="8" algn="r"/>
            <a:endParaRPr lang="en-US" altLang="zh-CN" sz="900" dirty="0"/>
          </a:p>
          <a:p>
            <a:pPr marL="0" lvl="8" algn="ctr"/>
            <a:r>
              <a:rPr lang="en-US" altLang="zh-CN" sz="900" dirty="0"/>
              <a:t>                                                                                                                                               </a:t>
            </a:r>
            <a:r>
              <a:rPr lang="en-US" altLang="zh-CN" sz="1100" dirty="0"/>
              <a:t>--(NIH, 2023) </a:t>
            </a:r>
            <a:endParaRPr lang="en-US" altLang="zh-CN" sz="1600" b="1" i="1" dirty="0">
              <a:solidFill>
                <a:srgbClr val="FF0000"/>
              </a:solidFill>
              <a:latin typeface="Times New Roman" panose="02020603050405020304" pitchFamily="18" charset="0"/>
              <a:cs typeface="Times New Roman" panose="02020603050405020304" pitchFamily="18" charset="0"/>
            </a:endParaRPr>
          </a:p>
          <a:p>
            <a:pPr marL="0" lvl="8" algn="ctr"/>
            <a:r>
              <a:rPr lang="en-US" sz="1600" dirty="0">
                <a:effectLst/>
                <a:latin typeface="Times New Roman" panose="02020603050405020304" pitchFamily="18" charset="0"/>
                <a:cs typeface="Times New Roman" panose="02020603050405020304" pitchFamily="18" charset="0"/>
              </a:rPr>
              <a:t>                                                                 </a:t>
            </a:r>
            <a:endParaRPr lang="en-US" altLang="zh-CN" sz="900" dirty="0"/>
          </a:p>
        </p:txBody>
      </p:sp>
      <p:pic>
        <p:nvPicPr>
          <p:cNvPr id="10" name="Picture 9" descr="A blue and white logo&#10;&#10;Description automatically generated">
            <a:extLst>
              <a:ext uri="{FF2B5EF4-FFF2-40B4-BE49-F238E27FC236}">
                <a16:creationId xmlns:a16="http://schemas.microsoft.com/office/drawing/2014/main" id="{953DCC7C-F036-4CEF-4EE6-A09588E470E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211" b="8723"/>
          <a:stretch/>
        </p:blipFill>
        <p:spPr>
          <a:xfrm>
            <a:off x="2329099" y="5911802"/>
            <a:ext cx="2078418" cy="548680"/>
          </a:xfrm>
          <a:prstGeom prst="rect">
            <a:avLst/>
          </a:prstGeom>
        </p:spPr>
      </p:pic>
      <p:sp>
        <p:nvSpPr>
          <p:cNvPr id="13" name="TextBox 12">
            <a:extLst>
              <a:ext uri="{FF2B5EF4-FFF2-40B4-BE49-F238E27FC236}">
                <a16:creationId xmlns:a16="http://schemas.microsoft.com/office/drawing/2014/main" id="{8C2E665A-971D-9092-93AB-3EF9B127E855}"/>
              </a:ext>
            </a:extLst>
          </p:cNvPr>
          <p:cNvSpPr txBox="1"/>
          <p:nvPr/>
        </p:nvSpPr>
        <p:spPr>
          <a:xfrm>
            <a:off x="5733481" y="2667423"/>
            <a:ext cx="3384376" cy="307777"/>
          </a:xfrm>
          <a:prstGeom prst="rect">
            <a:avLst/>
          </a:prstGeom>
          <a:noFill/>
        </p:spPr>
        <p:txBody>
          <a:bodyPr wrap="square" rtlCol="0">
            <a:spAutoFit/>
          </a:bodyPr>
          <a:lstStyle/>
          <a:p>
            <a:r>
              <a:rPr lang="en-US" sz="1400" dirty="0"/>
              <a:t>PD distribution and concentration, 2023</a:t>
            </a:r>
            <a:endParaRPr lang="x-none" sz="1400" dirty="0"/>
          </a:p>
        </p:txBody>
      </p:sp>
      <p:sp>
        <p:nvSpPr>
          <p:cNvPr id="14" name="TextBox 13">
            <a:extLst>
              <a:ext uri="{FF2B5EF4-FFF2-40B4-BE49-F238E27FC236}">
                <a16:creationId xmlns:a16="http://schemas.microsoft.com/office/drawing/2014/main" id="{E8318A1D-D6C2-9CF7-9BF6-3F72C63FD43F}"/>
              </a:ext>
            </a:extLst>
          </p:cNvPr>
          <p:cNvSpPr txBox="1"/>
          <p:nvPr/>
        </p:nvSpPr>
        <p:spPr>
          <a:xfrm>
            <a:off x="206986" y="946198"/>
            <a:ext cx="4939494" cy="400110"/>
          </a:xfrm>
          <a:prstGeom prst="rect">
            <a:avLst/>
          </a:prstGeom>
          <a:noFill/>
        </p:spPr>
        <p:txBody>
          <a:bodyPr wrap="none" rtlCol="0">
            <a:spAutoFit/>
          </a:bodyPr>
          <a:lstStyle/>
          <a:p>
            <a:r>
              <a:rPr lang="x-none" sz="2000" b="1" u="sng" dirty="0">
                <a:latin typeface="Times New Roman" panose="02020603050405020304" pitchFamily="18" charset="0"/>
                <a:cs typeface="Times New Roman" panose="02020603050405020304" pitchFamily="18" charset="0"/>
              </a:rPr>
              <a:t>Severe challenge – Parkinson’s Disease</a:t>
            </a:r>
            <a:r>
              <a:rPr lang="en-US" sz="2000" b="1" u="sng" dirty="0">
                <a:latin typeface="Times New Roman" panose="02020603050405020304" pitchFamily="18" charset="0"/>
                <a:cs typeface="Times New Roman" panose="02020603050405020304" pitchFamily="18" charset="0"/>
              </a:rPr>
              <a:t>(PD)</a:t>
            </a:r>
            <a:endParaRPr lang="x-none" sz="2000" b="1" u="sng" dirty="0">
              <a:latin typeface="Times New Roman" panose="02020603050405020304" pitchFamily="18" charset="0"/>
              <a:cs typeface="Times New Roman" panose="02020603050405020304" pitchFamily="18" charset="0"/>
            </a:endParaRPr>
          </a:p>
        </p:txBody>
      </p:sp>
      <p:cxnSp>
        <p:nvCxnSpPr>
          <p:cNvPr id="23" name="Straight Connector 22">
            <a:extLst>
              <a:ext uri="{FF2B5EF4-FFF2-40B4-BE49-F238E27FC236}">
                <a16:creationId xmlns:a16="http://schemas.microsoft.com/office/drawing/2014/main" id="{7EA06E2E-5E52-E828-624D-2412EBDCD1AB}"/>
              </a:ext>
            </a:extLst>
          </p:cNvPr>
          <p:cNvCxnSpPr/>
          <p:nvPr/>
        </p:nvCxnSpPr>
        <p:spPr>
          <a:xfrm>
            <a:off x="5824977" y="3051614"/>
            <a:ext cx="2785232" cy="0"/>
          </a:xfrm>
          <a:prstGeom prst="line">
            <a:avLst/>
          </a:prstGeom>
          <a:ln w="1905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79D56C9-4DE6-2012-52AA-A622AC76AF31}"/>
              </a:ext>
            </a:extLst>
          </p:cNvPr>
          <p:cNvSpPr txBox="1"/>
          <p:nvPr/>
        </p:nvSpPr>
        <p:spPr>
          <a:xfrm>
            <a:off x="4605112" y="3452264"/>
            <a:ext cx="4431383" cy="2984787"/>
          </a:xfrm>
          <a:prstGeom prst="rect">
            <a:avLst/>
          </a:prstGeom>
          <a:noFill/>
        </p:spPr>
        <p:txBody>
          <a:bodyPr wrap="square" lIns="19047" tIns="9523" rIns="19047" bIns="9523">
            <a:spAutoFit/>
          </a:bodyPr>
          <a:lstStyle/>
          <a:p>
            <a:pPr marL="171450" indent="-171450">
              <a:lnSpc>
                <a:spcPts val="2600"/>
              </a:lnSpc>
              <a:buFont typeface="Wingdings" pitchFamily="2" charset="2"/>
              <a:buChar char="Ø"/>
            </a:pPr>
            <a:r>
              <a:rPr lang="en-US" sz="1600" dirty="0">
                <a:latin typeface="Times New Roman" pitchFamily="18" charset="0"/>
                <a:cs typeface="Times New Roman" pitchFamily="18" charset="0"/>
              </a:rPr>
              <a:t> Parkinson’s patients often face challenges such as irregular tremors and finger stiffness, resulting in diminished normal finger functionality. </a:t>
            </a:r>
          </a:p>
          <a:p>
            <a:pPr marL="171450" indent="-171450">
              <a:lnSpc>
                <a:spcPts val="2600"/>
              </a:lnSpc>
              <a:buFont typeface="Wingdings" pitchFamily="2" charset="2"/>
              <a:buChar char="Ø"/>
            </a:pPr>
            <a:r>
              <a:rPr lang="en-US" sz="1600" dirty="0">
                <a:latin typeface="Times New Roman" pitchFamily="18" charset="0"/>
                <a:cs typeface="Times New Roman" pitchFamily="18" charset="0"/>
              </a:rPr>
              <a:t> </a:t>
            </a:r>
            <a:r>
              <a:rPr lang="en-US" altLang="zh-CN" sz="1600" dirty="0">
                <a:latin typeface="Times New Roman" pitchFamily="18" charset="0"/>
                <a:cs typeface="Times New Roman" pitchFamily="18" charset="0"/>
              </a:rPr>
              <a:t>Existing rehabilitation devices have problems as: </a:t>
            </a:r>
          </a:p>
          <a:p>
            <a:pPr marL="628650" lvl="1" indent="-171450">
              <a:lnSpc>
                <a:spcPts val="2600"/>
              </a:lnSpc>
              <a:buFont typeface="Wingdings" pitchFamily="2" charset="2"/>
              <a:buChar char="Ø"/>
            </a:pPr>
            <a:r>
              <a:rPr lang="en-US" altLang="zh-CN" sz="1600" dirty="0">
                <a:latin typeface="Times New Roman" pitchFamily="18" charset="0"/>
                <a:cs typeface="Times New Roman" pitchFamily="18" charset="0"/>
              </a:rPr>
              <a:t>1) having complex structures, yet posing safety hazards;</a:t>
            </a:r>
          </a:p>
          <a:p>
            <a:pPr marL="628650" lvl="1" indent="-171450">
              <a:lnSpc>
                <a:spcPts val="2600"/>
              </a:lnSpc>
              <a:buFont typeface="Wingdings" pitchFamily="2" charset="2"/>
              <a:buChar char="Ø"/>
            </a:pPr>
            <a:r>
              <a:rPr lang="en-US" altLang="zh-CN" sz="1600" dirty="0">
                <a:latin typeface="Times New Roman" pitchFamily="18" charset="0"/>
                <a:cs typeface="Times New Roman" pitchFamily="18" charset="0"/>
              </a:rPr>
              <a:t> 2) Systems lacking adaptive design based on the level of patient rehabilitation training; </a:t>
            </a:r>
          </a:p>
          <a:p>
            <a:pPr marL="628650" lvl="1" indent="-171450">
              <a:lnSpc>
                <a:spcPts val="2600"/>
              </a:lnSpc>
              <a:buFont typeface="Wingdings" pitchFamily="2" charset="2"/>
              <a:buChar char="Ø"/>
            </a:pPr>
            <a:r>
              <a:rPr lang="en-US" altLang="zh-CN" sz="1600" dirty="0">
                <a:latin typeface="Times New Roman" pitchFamily="18" charset="0"/>
                <a:cs typeface="Times New Roman" pitchFamily="18" charset="0"/>
              </a:rPr>
              <a:t>3) providing single functionality.</a:t>
            </a:r>
            <a:endParaRPr lang="en-US" sz="1600" dirty="0">
              <a:latin typeface="Times New Roman" pitchFamily="18" charset="0"/>
              <a:cs typeface="Times New Roman" pitchFamily="18" charset="0"/>
            </a:endParaRPr>
          </a:p>
        </p:txBody>
      </p:sp>
      <p:sp>
        <p:nvSpPr>
          <p:cNvPr id="31" name="TextBox 30">
            <a:extLst>
              <a:ext uri="{FF2B5EF4-FFF2-40B4-BE49-F238E27FC236}">
                <a16:creationId xmlns:a16="http://schemas.microsoft.com/office/drawing/2014/main" id="{E8318A1D-D6C2-9CF7-9BF6-3F72C63FD43F}"/>
              </a:ext>
            </a:extLst>
          </p:cNvPr>
          <p:cNvSpPr txBox="1"/>
          <p:nvPr/>
        </p:nvSpPr>
        <p:spPr>
          <a:xfrm>
            <a:off x="5402369" y="3081418"/>
            <a:ext cx="2392193" cy="400110"/>
          </a:xfrm>
          <a:prstGeom prst="rect">
            <a:avLst/>
          </a:prstGeom>
          <a:noFill/>
        </p:spPr>
        <p:txBody>
          <a:bodyPr wrap="none" rtlCol="0">
            <a:spAutoFit/>
          </a:bodyPr>
          <a:lstStyle/>
          <a:p>
            <a:r>
              <a:rPr lang="en-US" sz="2000" b="1" u="sng" dirty="0">
                <a:latin typeface="Times New Roman" panose="02020603050405020304" pitchFamily="18" charset="0"/>
                <a:cs typeface="Times New Roman" panose="02020603050405020304" pitchFamily="18" charset="0"/>
              </a:rPr>
              <a:t>Problems Statement</a:t>
            </a:r>
            <a:endParaRPr lang="x-none" sz="2000" b="1" u="sng"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E88767AA-299A-DF8A-2D9B-7E2AB6EACD6B}"/>
              </a:ext>
            </a:extLst>
          </p:cNvPr>
          <p:cNvSpPr txBox="1"/>
          <p:nvPr/>
        </p:nvSpPr>
        <p:spPr>
          <a:xfrm>
            <a:off x="205882" y="2737550"/>
            <a:ext cx="1744388" cy="400110"/>
          </a:xfrm>
          <a:prstGeom prst="rect">
            <a:avLst/>
          </a:prstGeom>
          <a:noFill/>
        </p:spPr>
        <p:txBody>
          <a:bodyPr wrap="none" rtlCol="0">
            <a:spAutoFit/>
          </a:bodyPr>
          <a:lstStyle>
            <a:defPPr>
              <a:defRPr lang="zh-CN"/>
            </a:defPPr>
            <a:lvl1pPr>
              <a:defRPr sz="2400" b="1">
                <a:solidFill>
                  <a:schemeClr val="accent1"/>
                </a:solidFill>
                <a:latin typeface="Times New Roman" panose="02020603050405020304" pitchFamily="18" charset="0"/>
                <a:cs typeface="Times New Roman" panose="02020603050405020304" pitchFamily="18" charset="0"/>
              </a:defRPr>
            </a:lvl1pPr>
          </a:lstStyle>
          <a:p>
            <a:r>
              <a:rPr lang="en-US" sz="2000" u="sng" dirty="0">
                <a:solidFill>
                  <a:schemeClr val="tx1"/>
                </a:solidFill>
              </a:rPr>
              <a:t>PD </a:t>
            </a:r>
            <a:r>
              <a:rPr lang="x-none" sz="2000" u="sng" dirty="0">
                <a:solidFill>
                  <a:schemeClr val="tx1"/>
                </a:solidFill>
              </a:rPr>
              <a:t>Symptoms</a:t>
            </a:r>
          </a:p>
        </p:txBody>
      </p:sp>
      <p:sp>
        <p:nvSpPr>
          <p:cNvPr id="33" name="TextBox 32">
            <a:extLst>
              <a:ext uri="{FF2B5EF4-FFF2-40B4-BE49-F238E27FC236}">
                <a16:creationId xmlns:a16="http://schemas.microsoft.com/office/drawing/2014/main" id="{83D0F114-71D4-C07F-6FC4-392456586EF8}"/>
              </a:ext>
            </a:extLst>
          </p:cNvPr>
          <p:cNvSpPr txBox="1"/>
          <p:nvPr/>
        </p:nvSpPr>
        <p:spPr>
          <a:xfrm>
            <a:off x="213170" y="3151221"/>
            <a:ext cx="3562749" cy="1672253"/>
          </a:xfrm>
          <a:prstGeom prst="rect">
            <a:avLst/>
          </a:prstGeom>
          <a:noFill/>
        </p:spPr>
        <p:txBody>
          <a:bodyPr wrap="square" rtlCol="0">
            <a:spAutoFit/>
          </a:bodyPr>
          <a:lstStyle/>
          <a:p>
            <a:pPr marL="285750" indent="-285750">
              <a:lnSpc>
                <a:spcPts val="2600"/>
              </a:lnSpc>
              <a:buFont typeface="Wingdings" pitchFamily="2" charset="2"/>
              <a:buChar char="Ø"/>
            </a:pPr>
            <a:r>
              <a:rPr lang="en-US" sz="1600" dirty="0">
                <a:solidFill>
                  <a:srgbClr val="212529"/>
                </a:solidFill>
                <a:latin typeface="Times New Roman" pitchFamily="18" charset="0"/>
                <a:cs typeface="Times New Roman" pitchFamily="18" charset="0"/>
              </a:rPr>
              <a:t>Tremors in hands, arms, legs</a:t>
            </a:r>
          </a:p>
          <a:p>
            <a:pPr marL="285750" indent="-285750">
              <a:lnSpc>
                <a:spcPts val="2600"/>
              </a:lnSpc>
              <a:buFont typeface="Wingdings" pitchFamily="2" charset="2"/>
              <a:buChar char="Ø"/>
            </a:pPr>
            <a:r>
              <a:rPr lang="en-US" sz="1600" dirty="0">
                <a:solidFill>
                  <a:srgbClr val="212529"/>
                </a:solidFill>
                <a:latin typeface="Times New Roman" pitchFamily="18" charset="0"/>
                <a:cs typeface="Times New Roman" pitchFamily="18" charset="0"/>
              </a:rPr>
              <a:t>Muscle Stiffness</a:t>
            </a:r>
          </a:p>
          <a:p>
            <a:pPr marL="285750" indent="-285750">
              <a:lnSpc>
                <a:spcPts val="2600"/>
              </a:lnSpc>
              <a:buFont typeface="Wingdings" pitchFamily="2" charset="2"/>
              <a:buChar char="Ø"/>
            </a:pPr>
            <a:r>
              <a:rPr lang="en-US" sz="1600" dirty="0">
                <a:solidFill>
                  <a:srgbClr val="212529"/>
                </a:solidFill>
                <a:latin typeface="Times New Roman" pitchFamily="18" charset="0"/>
                <a:cs typeface="Times New Roman" pitchFamily="18" charset="0"/>
              </a:rPr>
              <a:t>Slowness of movement</a:t>
            </a:r>
          </a:p>
          <a:p>
            <a:pPr marL="285750" indent="-285750">
              <a:lnSpc>
                <a:spcPts val="2600"/>
              </a:lnSpc>
              <a:buFont typeface="Wingdings" pitchFamily="2" charset="2"/>
              <a:buChar char="Ø"/>
            </a:pPr>
            <a:r>
              <a:rPr lang="en-US" sz="1600" dirty="0">
                <a:solidFill>
                  <a:srgbClr val="212529"/>
                </a:solidFill>
                <a:latin typeface="Times New Roman" pitchFamily="18" charset="0"/>
                <a:cs typeface="Times New Roman" pitchFamily="18" charset="0"/>
              </a:rPr>
              <a:t>Impaired balance and coordination</a:t>
            </a:r>
          </a:p>
          <a:p>
            <a:endParaRPr lang="x-none" sz="1600" dirty="0">
              <a:solidFill>
                <a:srgbClr val="212529"/>
              </a:solidFill>
              <a:latin typeface="Times New Roman" pitchFamily="18" charset="0"/>
              <a:cs typeface="Times New Roman" pitchFamily="18" charset="0"/>
            </a:endParaRPr>
          </a:p>
        </p:txBody>
      </p:sp>
      <p:sp>
        <p:nvSpPr>
          <p:cNvPr id="34" name="TextBox 33">
            <a:extLst>
              <a:ext uri="{FF2B5EF4-FFF2-40B4-BE49-F238E27FC236}">
                <a16:creationId xmlns:a16="http://schemas.microsoft.com/office/drawing/2014/main" id="{2DDB8544-9854-0542-BF6E-FDA7D379D9C0}"/>
              </a:ext>
            </a:extLst>
          </p:cNvPr>
          <p:cNvSpPr txBox="1"/>
          <p:nvPr/>
        </p:nvSpPr>
        <p:spPr>
          <a:xfrm>
            <a:off x="150618" y="4500004"/>
            <a:ext cx="3658950" cy="400110"/>
          </a:xfrm>
          <a:prstGeom prst="rect">
            <a:avLst/>
          </a:prstGeom>
          <a:noFill/>
        </p:spPr>
        <p:txBody>
          <a:bodyPr wrap="none" rtlCol="0">
            <a:spAutoFit/>
          </a:bodyPr>
          <a:lstStyle>
            <a:defPPr>
              <a:defRPr lang="zh-CN"/>
            </a:defPPr>
            <a:lvl1pPr>
              <a:defRPr sz="2400" b="1">
                <a:solidFill>
                  <a:schemeClr val="accent1"/>
                </a:solidFill>
                <a:latin typeface="Times New Roman" panose="02020603050405020304" pitchFamily="18" charset="0"/>
                <a:cs typeface="Times New Roman" panose="02020603050405020304" pitchFamily="18" charset="0"/>
              </a:defRPr>
            </a:lvl1pPr>
          </a:lstStyle>
          <a:p>
            <a:r>
              <a:rPr lang="en-US" sz="2000" u="sng" dirty="0">
                <a:solidFill>
                  <a:schemeClr val="tx1"/>
                </a:solidFill>
              </a:rPr>
              <a:t>PD </a:t>
            </a:r>
            <a:r>
              <a:rPr lang="x-none" sz="2000" u="sng" dirty="0">
                <a:solidFill>
                  <a:schemeClr val="tx1"/>
                </a:solidFill>
              </a:rPr>
              <a:t>Research Status</a:t>
            </a:r>
            <a:r>
              <a:rPr lang="en-US" sz="2000" u="sng" dirty="0">
                <a:solidFill>
                  <a:schemeClr val="tx1"/>
                </a:solidFill>
              </a:rPr>
              <a:t>/T</a:t>
            </a:r>
            <a:r>
              <a:rPr lang="x-none" sz="2000" u="sng" dirty="0">
                <a:solidFill>
                  <a:schemeClr val="tx1"/>
                </a:solidFill>
              </a:rPr>
              <a:t>reatments</a:t>
            </a:r>
          </a:p>
        </p:txBody>
      </p:sp>
      <p:sp>
        <p:nvSpPr>
          <p:cNvPr id="35" name="TextBox 34">
            <a:extLst>
              <a:ext uri="{FF2B5EF4-FFF2-40B4-BE49-F238E27FC236}">
                <a16:creationId xmlns:a16="http://schemas.microsoft.com/office/drawing/2014/main" id="{01345214-69FE-0033-8D64-F00972C64B0C}"/>
              </a:ext>
            </a:extLst>
          </p:cNvPr>
          <p:cNvSpPr txBox="1"/>
          <p:nvPr/>
        </p:nvSpPr>
        <p:spPr>
          <a:xfrm>
            <a:off x="206038" y="4865361"/>
            <a:ext cx="4120777" cy="2057615"/>
          </a:xfrm>
          <a:prstGeom prst="rect">
            <a:avLst/>
          </a:prstGeom>
          <a:noFill/>
        </p:spPr>
        <p:txBody>
          <a:bodyPr wrap="square" rtlCol="0">
            <a:spAutoFit/>
          </a:bodyPr>
          <a:lstStyle/>
          <a:p>
            <a:pPr marL="285750" indent="-285750">
              <a:lnSpc>
                <a:spcPts val="2600"/>
              </a:lnSpc>
              <a:buFont typeface="Wingdings" pitchFamily="2" charset="2"/>
              <a:buChar char="Ø"/>
            </a:pPr>
            <a:r>
              <a:rPr lang="en-US" sz="1600" dirty="0">
                <a:solidFill>
                  <a:srgbClr val="212529"/>
                </a:solidFill>
                <a:latin typeface="Times New Roman" pitchFamily="18" charset="0"/>
                <a:cs typeface="Times New Roman" pitchFamily="18" charset="0"/>
              </a:rPr>
              <a:t>Neuroprotection and Disease Modification</a:t>
            </a:r>
          </a:p>
          <a:p>
            <a:pPr marL="285750" indent="-285750">
              <a:lnSpc>
                <a:spcPts val="2600"/>
              </a:lnSpc>
              <a:buFont typeface="Wingdings" pitchFamily="2" charset="2"/>
              <a:buChar char="Ø"/>
            </a:pPr>
            <a:r>
              <a:rPr lang="en-US" sz="1600" dirty="0">
                <a:solidFill>
                  <a:srgbClr val="212529"/>
                </a:solidFill>
                <a:latin typeface="Times New Roman" pitchFamily="18" charset="0"/>
                <a:cs typeface="Times New Roman" pitchFamily="18" charset="0"/>
              </a:rPr>
              <a:t>Gene Therapy</a:t>
            </a:r>
          </a:p>
          <a:p>
            <a:pPr marL="285750" indent="-285750">
              <a:lnSpc>
                <a:spcPts val="2600"/>
              </a:lnSpc>
              <a:buFont typeface="Wingdings" pitchFamily="2" charset="2"/>
              <a:buChar char="Ø"/>
            </a:pPr>
            <a:r>
              <a:rPr lang="en-US" sz="1600" dirty="0">
                <a:solidFill>
                  <a:srgbClr val="212529"/>
                </a:solidFill>
                <a:latin typeface="Times New Roman" pitchFamily="18" charset="0"/>
                <a:cs typeface="Times New Roman" pitchFamily="18" charset="0"/>
              </a:rPr>
              <a:t>Deep Brain stimulation</a:t>
            </a:r>
          </a:p>
          <a:p>
            <a:pPr marL="285750" indent="-285750">
              <a:lnSpc>
                <a:spcPts val="2600"/>
              </a:lnSpc>
              <a:buFont typeface="Wingdings" pitchFamily="2" charset="2"/>
              <a:buChar char="Ø"/>
            </a:pPr>
            <a:r>
              <a:rPr lang="en-US" sz="1600" dirty="0">
                <a:solidFill>
                  <a:srgbClr val="212529"/>
                </a:solidFill>
                <a:latin typeface="Times New Roman" pitchFamily="18" charset="0"/>
                <a:cs typeface="Times New Roman" pitchFamily="18" charset="0"/>
              </a:rPr>
              <a:t>Drug</a:t>
            </a:r>
          </a:p>
          <a:p>
            <a:pPr marL="285750" indent="-285750">
              <a:lnSpc>
                <a:spcPts val="2600"/>
              </a:lnSpc>
              <a:buFont typeface="Wingdings" pitchFamily="2" charset="2"/>
              <a:buChar char="Ø"/>
            </a:pPr>
            <a:r>
              <a:rPr lang="en-US" sz="1600" u="sng" dirty="0">
                <a:solidFill>
                  <a:srgbClr val="212529"/>
                </a:solidFill>
                <a:latin typeface="Times New Roman" pitchFamily="18" charset="0"/>
                <a:cs typeface="Times New Roman" pitchFamily="18" charset="0"/>
              </a:rPr>
              <a:t>External assistance</a:t>
            </a:r>
          </a:p>
          <a:p>
            <a:pPr marL="285750" indent="-285750">
              <a:lnSpc>
                <a:spcPts val="2600"/>
              </a:lnSpc>
              <a:buFont typeface="Wingdings" pitchFamily="2" charset="2"/>
              <a:buChar char="Ø"/>
            </a:pPr>
            <a:endParaRPr lang="x-none" sz="1600" dirty="0">
              <a:solidFill>
                <a:srgbClr val="212529"/>
              </a:solidFill>
              <a:latin typeface="Times New Roman" pitchFamily="18" charset="0"/>
              <a:cs typeface="Times New Roman" pitchFamily="18" charset="0"/>
            </a:endParaRPr>
          </a:p>
        </p:txBody>
      </p:sp>
      <p:cxnSp>
        <p:nvCxnSpPr>
          <p:cNvPr id="36" name="Straight Connector 20">
            <a:extLst>
              <a:ext uri="{FF2B5EF4-FFF2-40B4-BE49-F238E27FC236}">
                <a16:creationId xmlns:a16="http://schemas.microsoft.com/office/drawing/2014/main" id="{664E3150-519C-44DF-CFEC-8FA64BAC05CD}"/>
              </a:ext>
            </a:extLst>
          </p:cNvPr>
          <p:cNvCxnSpPr>
            <a:cxnSpLocks/>
          </p:cNvCxnSpPr>
          <p:nvPr/>
        </p:nvCxnSpPr>
        <p:spPr>
          <a:xfrm>
            <a:off x="4407517" y="3455322"/>
            <a:ext cx="0" cy="2736304"/>
          </a:xfrm>
          <a:prstGeom prst="line">
            <a:avLst/>
          </a:prstGeom>
          <a:ln w="1905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2561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dissolve">
                                      <p:cBhvr>
                                        <p:cTn id="10" dur="500"/>
                                        <p:tgtEl>
                                          <p:spTgt spid="3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dissolve">
                                      <p:cBhvr>
                                        <p:cTn id="1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3" grpId="0"/>
      <p:bldP spid="3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7444F213-4572-5578-54EB-C203B5E182A9}"/>
              </a:ext>
            </a:extLst>
          </p:cNvPr>
          <p:cNvSpPr/>
          <p:nvPr/>
        </p:nvSpPr>
        <p:spPr>
          <a:xfrm>
            <a:off x="142515" y="53008"/>
            <a:ext cx="5509606" cy="99972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 name="标题 1">
            <a:extLst>
              <a:ext uri="{FF2B5EF4-FFF2-40B4-BE49-F238E27FC236}">
                <a16:creationId xmlns:a16="http://schemas.microsoft.com/office/drawing/2014/main" id="{7FA61C2B-09E2-A6C3-9B68-DE31C787FF04}"/>
              </a:ext>
            </a:extLst>
          </p:cNvPr>
          <p:cNvSpPr>
            <a:spLocks noGrp="1"/>
          </p:cNvSpPr>
          <p:nvPr>
            <p:ph type="title"/>
          </p:nvPr>
        </p:nvSpPr>
        <p:spPr>
          <a:xfrm>
            <a:off x="539552" y="27775"/>
            <a:ext cx="6552726" cy="779318"/>
          </a:xfrm>
        </p:spPr>
        <p:txBody>
          <a:bodyPr>
            <a:noAutofit/>
          </a:bodyPr>
          <a:lstStyle/>
          <a:p>
            <a:r>
              <a:rPr lang="en-US" altLang="zh-CN" sz="3600" b="1" i="1" dirty="0">
                <a:effectLst>
                  <a:outerShdw blurRad="38100" dist="38100" dir="2700000" algn="tl">
                    <a:srgbClr val="000000">
                      <a:alpha val="43137"/>
                    </a:srgbClr>
                  </a:outerShdw>
                </a:effectLst>
                <a:latin typeface="Times New Roman" pitchFamily="18" charset="0"/>
                <a:cs typeface="Times New Roman" pitchFamily="18" charset="0"/>
              </a:rPr>
              <a:t>Innovations of my project</a:t>
            </a:r>
            <a:endParaRPr lang="zh-CN" altLang="en-US" sz="3600" b="1" dirty="0"/>
          </a:p>
        </p:txBody>
      </p:sp>
      <p:pic>
        <p:nvPicPr>
          <p:cNvPr id="2" name="图片 5">
            <a:extLst>
              <a:ext uri="{FF2B5EF4-FFF2-40B4-BE49-F238E27FC236}">
                <a16:creationId xmlns:a16="http://schemas.microsoft.com/office/drawing/2014/main" id="{46C737EC-5C4E-F709-74A5-80A4200DD1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9405" y="4441638"/>
            <a:ext cx="3434291" cy="1984024"/>
          </a:xfrm>
          <a:prstGeom prst="rect">
            <a:avLst/>
          </a:prstGeom>
        </p:spPr>
      </p:pic>
      <p:sp>
        <p:nvSpPr>
          <p:cNvPr id="6" name="TextBox 5">
            <a:extLst>
              <a:ext uri="{FF2B5EF4-FFF2-40B4-BE49-F238E27FC236}">
                <a16:creationId xmlns:a16="http://schemas.microsoft.com/office/drawing/2014/main" id="{4EF35AAE-4118-F452-810D-A98A68802839}"/>
              </a:ext>
            </a:extLst>
          </p:cNvPr>
          <p:cNvSpPr txBox="1"/>
          <p:nvPr/>
        </p:nvSpPr>
        <p:spPr>
          <a:xfrm>
            <a:off x="251452" y="1109685"/>
            <a:ext cx="5133855" cy="5396606"/>
          </a:xfrm>
          <a:prstGeom prst="rect">
            <a:avLst/>
          </a:prstGeom>
          <a:noFill/>
        </p:spPr>
        <p:txBody>
          <a:bodyPr wrap="square">
            <a:spAutoFit/>
          </a:bodyPr>
          <a:lstStyle/>
          <a:p>
            <a:pPr marL="285750" indent="-285750">
              <a:lnSpc>
                <a:spcPts val="2600"/>
              </a:lnSpc>
              <a:buFont typeface="Arial" panose="020B0604020202020204" pitchFamily="34" charset="0"/>
              <a:buChar char="•"/>
            </a:pPr>
            <a:r>
              <a:rPr lang="en-US" altLang="zh-CN" sz="1600" b="1" u="sng" dirty="0">
                <a:latin typeface="Times New Roman" pitchFamily="18" charset="0"/>
                <a:cs typeface="Times New Roman" pitchFamily="18" charset="0"/>
              </a:rPr>
              <a:t>System Adaptive Training: </a:t>
            </a:r>
            <a:r>
              <a:rPr lang="en-US" altLang="zh-CN" sz="1600" dirty="0">
                <a:latin typeface="Times New Roman" pitchFamily="18" charset="0"/>
                <a:cs typeface="Times New Roman" pitchFamily="18" charset="0"/>
              </a:rPr>
              <a:t>Personalized rehabilitation training programs are designed for each patient; program allows user to set up according to personal condition.</a:t>
            </a:r>
          </a:p>
          <a:p>
            <a:pPr marL="285750" indent="-285750">
              <a:lnSpc>
                <a:spcPts val="2600"/>
              </a:lnSpc>
              <a:buFont typeface="Arial" panose="020B0604020202020204" pitchFamily="34" charset="0"/>
              <a:buChar char="•"/>
            </a:pPr>
            <a:r>
              <a:rPr lang="en-US" altLang="zh-CN" sz="1600" b="1" u="sng" dirty="0">
                <a:latin typeface="Times New Roman" pitchFamily="18" charset="0"/>
                <a:cs typeface="Times New Roman" pitchFamily="18" charset="0"/>
              </a:rPr>
              <a:t>Data Analysis of  Key Rehabilitation Progress Reflective Parameters</a:t>
            </a:r>
            <a:r>
              <a:rPr lang="en-US" altLang="zh-CN" sz="1600" dirty="0">
                <a:effectLst>
                  <a:outerShdw blurRad="38100" dist="38100" dir="2700000" algn="tl">
                    <a:srgbClr val="000000">
                      <a:alpha val="43137"/>
                    </a:srgbClr>
                  </a:outerShdw>
                </a:effectLst>
                <a:latin typeface="Times New Roman" pitchFamily="18" charset="0"/>
                <a:cs typeface="Times New Roman" pitchFamily="18" charset="0"/>
              </a:rPr>
              <a:t>: </a:t>
            </a:r>
            <a:r>
              <a:rPr lang="en-US" altLang="zh-CN" sz="1600" dirty="0">
                <a:latin typeface="Times New Roman" pitchFamily="18" charset="0"/>
                <a:cs typeface="Times New Roman" pitchFamily="18" charset="0"/>
              </a:rPr>
              <a:t>The storage and analysis of patients’ bending training and tremor rating data in cloud enable an efficient tracking and management of the rehabilitation progress.</a:t>
            </a:r>
          </a:p>
          <a:p>
            <a:pPr marL="285750" indent="-285750">
              <a:lnSpc>
                <a:spcPts val="2600"/>
              </a:lnSpc>
              <a:buFont typeface="Arial" panose="020B0604020202020204" pitchFamily="34" charset="0"/>
              <a:buChar char="•"/>
            </a:pPr>
            <a:r>
              <a:rPr lang="en-US" altLang="zh-CN" sz="1600" b="1" u="sng" dirty="0">
                <a:latin typeface="Times New Roman" pitchFamily="18" charset="0"/>
                <a:cs typeface="Times New Roman" pitchFamily="18" charset="0"/>
              </a:rPr>
              <a:t>Multi-functions: </a:t>
            </a:r>
            <a:r>
              <a:rPr lang="en-US" altLang="zh-CN" sz="1600" kern="100" dirty="0">
                <a:latin typeface="Times New Roman" pitchFamily="18" charset="0"/>
                <a:ea typeface="DengXian" panose="02010600030101010101" pitchFamily="2" charset="-122"/>
                <a:cs typeface="Times New Roman" pitchFamily="18" charset="0"/>
              </a:rPr>
              <a:t>1) Finger Bending Training;                2) Finger Tremor Rating; 3) Life Motion Assistance.</a:t>
            </a:r>
          </a:p>
          <a:p>
            <a:pPr marL="285750" indent="-285750">
              <a:lnSpc>
                <a:spcPts val="2600"/>
              </a:lnSpc>
              <a:buFont typeface="Arial" panose="020B0604020202020204" pitchFamily="34" charset="0"/>
              <a:buChar char="•"/>
            </a:pPr>
            <a:r>
              <a:rPr lang="en-US" altLang="zh-CN" sz="1600" b="1" u="sng" dirty="0">
                <a:latin typeface="Times New Roman" pitchFamily="18" charset="0"/>
                <a:cs typeface="Times New Roman" pitchFamily="18" charset="0"/>
              </a:rPr>
              <a:t>Safety</a:t>
            </a:r>
            <a:r>
              <a:rPr lang="en-US" altLang="zh-CN" sz="1600" b="1" dirty="0">
                <a:latin typeface="Times New Roman" pitchFamily="18" charset="0"/>
                <a:cs typeface="Times New Roman" pitchFamily="18" charset="0"/>
              </a:rPr>
              <a:t>: </a:t>
            </a:r>
            <a:r>
              <a:rPr lang="en-US" altLang="zh-CN" sz="1600" dirty="0">
                <a:latin typeface="Times New Roman" pitchFamily="18" charset="0"/>
                <a:cs typeface="Times New Roman" pitchFamily="18" charset="0"/>
              </a:rPr>
              <a:t>S</a:t>
            </a:r>
            <a:r>
              <a:rPr lang="en-US" sz="1600" kern="100" dirty="0">
                <a:ea typeface="DengXian" panose="02010600030101010101" pitchFamily="2" charset="-122"/>
                <a:cs typeface="Times New Roman" panose="02020603050405020304" pitchFamily="18" charset="0"/>
              </a:rPr>
              <a:t>afety protection mechanism to emergency stop air pump</a:t>
            </a:r>
          </a:p>
          <a:p>
            <a:pPr marL="285750" indent="-285750">
              <a:lnSpc>
                <a:spcPts val="2600"/>
              </a:lnSpc>
              <a:buFont typeface="Arial" panose="020B0604020202020204" pitchFamily="34" charset="0"/>
              <a:buChar char="•"/>
            </a:pPr>
            <a:r>
              <a:rPr lang="en-US" altLang="zh-CN" sz="1600" b="1" u="sng" dirty="0">
                <a:latin typeface="Times New Roman" pitchFamily="18" charset="0"/>
                <a:cs typeface="Times New Roman" pitchFamily="18" charset="0"/>
              </a:rPr>
              <a:t>Portability: </a:t>
            </a:r>
            <a:r>
              <a:rPr lang="en-US" altLang="zh-CN" sz="1600" kern="100" dirty="0">
                <a:latin typeface="Times New Roman" pitchFamily="18" charset="0"/>
                <a:ea typeface="DengXian" panose="02010600030101010101" pitchFamily="2" charset="-122"/>
                <a:cs typeface="Times New Roman" pitchFamily="18" charset="0"/>
              </a:rPr>
              <a:t>1) Device operated using a mobile App utilizing Bluetooth protocol 2) Whole device can be compact and fit into a box with very limited space, thus can be carried around. </a:t>
            </a:r>
            <a:endParaRPr lang="en-US" altLang="zh-CN" sz="2000" dirty="0">
              <a:cs typeface="Times New Roman" pitchFamily="18" charset="0"/>
            </a:endParaRPr>
          </a:p>
        </p:txBody>
      </p:sp>
      <p:pic>
        <p:nvPicPr>
          <p:cNvPr id="7" name="Picture 6" descr="A machine with wires and wires&#10;&#10;Description automatically generated">
            <a:extLst>
              <a:ext uri="{FF2B5EF4-FFF2-40B4-BE49-F238E27FC236}">
                <a16:creationId xmlns:a16="http://schemas.microsoft.com/office/drawing/2014/main" id="{E9D6086D-06E9-7C0A-A998-1A18D5C2CC0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5550264" y="892485"/>
            <a:ext cx="3391704" cy="3762673"/>
          </a:xfrm>
          <a:prstGeom prst="rect">
            <a:avLst/>
          </a:prstGeom>
          <a:ln>
            <a:noFill/>
          </a:ln>
          <a:effectLst>
            <a:softEdge rad="112500"/>
          </a:effectLst>
        </p:spPr>
      </p:pic>
    </p:spTree>
    <p:extLst>
      <p:ext uri="{BB962C8B-B14F-4D97-AF65-F5344CB8AC3E}">
        <p14:creationId xmlns:p14="http://schemas.microsoft.com/office/powerpoint/2010/main" val="439502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6D84930A-86AD-9237-2549-86361F58365D}"/>
              </a:ext>
            </a:extLst>
          </p:cNvPr>
          <p:cNvSpPr/>
          <p:nvPr/>
        </p:nvSpPr>
        <p:spPr>
          <a:xfrm>
            <a:off x="90467" y="72965"/>
            <a:ext cx="6640546" cy="880667"/>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 name="标题 1">
            <a:extLst>
              <a:ext uri="{FF2B5EF4-FFF2-40B4-BE49-F238E27FC236}">
                <a16:creationId xmlns:a16="http://schemas.microsoft.com/office/drawing/2014/main" id="{7FA61C2B-09E2-A6C3-9B68-DE31C787FF04}"/>
              </a:ext>
            </a:extLst>
          </p:cNvPr>
          <p:cNvSpPr>
            <a:spLocks noGrp="1"/>
          </p:cNvSpPr>
          <p:nvPr>
            <p:ph type="title"/>
          </p:nvPr>
        </p:nvSpPr>
        <p:spPr>
          <a:xfrm>
            <a:off x="411564" y="303356"/>
            <a:ext cx="6752724" cy="491286"/>
          </a:xfrm>
        </p:spPr>
        <p:txBody>
          <a:bodyPr>
            <a:noAutofit/>
          </a:bodyPr>
          <a:lstStyle/>
          <a:p>
            <a:r>
              <a:rPr lang="en-US" altLang="zh-CN" sz="3600" b="1" i="1" dirty="0">
                <a:effectLst>
                  <a:outerShdw blurRad="38100" dist="38100" dir="2700000" algn="tl">
                    <a:srgbClr val="000000">
                      <a:alpha val="43137"/>
                    </a:srgbClr>
                  </a:outerShdw>
                </a:effectLst>
                <a:latin typeface="Times New Roman" pitchFamily="18" charset="0"/>
                <a:cs typeface="Times New Roman" pitchFamily="18" charset="0"/>
              </a:rPr>
              <a:t>Method</a:t>
            </a:r>
            <a:r>
              <a:rPr lang="en-US" altLang="zh-CN" sz="4000" b="1" i="1" dirty="0">
                <a:effectLst>
                  <a:outerShdw blurRad="38100" dist="38100" dir="2700000" algn="tl">
                    <a:srgbClr val="000000">
                      <a:alpha val="43137"/>
                    </a:srgbClr>
                  </a:outerShdw>
                </a:effectLst>
                <a:latin typeface="Times New Roman" pitchFamily="18" charset="0"/>
                <a:cs typeface="Times New Roman" pitchFamily="18" charset="0"/>
              </a:rPr>
              <a:t>: System Architecture</a:t>
            </a:r>
            <a:endParaRPr lang="zh-CN" altLang="en-US" sz="4000" b="1" dirty="0"/>
          </a:p>
        </p:txBody>
      </p:sp>
      <p:sp>
        <p:nvSpPr>
          <p:cNvPr id="2" name="矩形 1"/>
          <p:cNvSpPr/>
          <p:nvPr/>
        </p:nvSpPr>
        <p:spPr>
          <a:xfrm>
            <a:off x="6598933" y="3355708"/>
            <a:ext cx="2230764" cy="1015663"/>
          </a:xfrm>
          <a:prstGeom prst="rect">
            <a:avLst/>
          </a:prstGeom>
        </p:spPr>
        <p:txBody>
          <a:bodyPr wrap="square">
            <a:spAutoFit/>
          </a:bodyPr>
          <a:lstStyle/>
          <a:p>
            <a:r>
              <a:rPr lang="en-US" altLang="zh-CN" sz="1400" dirty="0">
                <a:latin typeface="Times New Roman" pitchFamily="18" charset="0"/>
                <a:ea typeface="DengXian" panose="02010600030101010101" pitchFamily="2" charset="-122"/>
                <a:cs typeface="Times New Roman" pitchFamily="18" charset="0"/>
              </a:rPr>
              <a:t>The hardware’s composed of three main units: </a:t>
            </a:r>
            <a:r>
              <a:rPr lang="en-US" altLang="zh-CN" sz="1500" b="1" u="sng" dirty="0">
                <a:latin typeface="Times New Roman" pitchFamily="18" charset="0"/>
                <a:ea typeface="DengXian" panose="02010600030101010101" pitchFamily="2" charset="-122"/>
                <a:cs typeface="Times New Roman" pitchFamily="18" charset="0"/>
              </a:rPr>
              <a:t>Control Unit</a:t>
            </a:r>
            <a:r>
              <a:rPr lang="en-US" altLang="zh-CN" sz="1500" dirty="0">
                <a:latin typeface="Times New Roman" pitchFamily="18" charset="0"/>
                <a:ea typeface="DengXian" panose="02010600030101010101" pitchFamily="2" charset="-122"/>
                <a:cs typeface="Times New Roman" pitchFamily="18" charset="0"/>
              </a:rPr>
              <a:t>, </a:t>
            </a:r>
            <a:r>
              <a:rPr lang="en-US" altLang="zh-CN" sz="1500" b="1" u="sng" dirty="0">
                <a:latin typeface="Times New Roman" pitchFamily="18" charset="0"/>
                <a:ea typeface="DengXian" panose="02010600030101010101" pitchFamily="2" charset="-122"/>
                <a:cs typeface="Times New Roman" pitchFamily="18" charset="0"/>
              </a:rPr>
              <a:t>Actuating Unit </a:t>
            </a:r>
            <a:r>
              <a:rPr lang="en-US" altLang="zh-CN" sz="1500" dirty="0">
                <a:latin typeface="Times New Roman" pitchFamily="18" charset="0"/>
                <a:ea typeface="DengXian" panose="02010600030101010101" pitchFamily="2" charset="-122"/>
                <a:cs typeface="Times New Roman" pitchFamily="18" charset="0"/>
              </a:rPr>
              <a:t>and </a:t>
            </a:r>
            <a:r>
              <a:rPr lang="en-US" altLang="zh-CN" sz="1500" b="1" u="sng" dirty="0">
                <a:latin typeface="Times New Roman" pitchFamily="18" charset="0"/>
                <a:ea typeface="DengXian" panose="02010600030101010101" pitchFamily="2" charset="-122"/>
                <a:cs typeface="Times New Roman" pitchFamily="18" charset="0"/>
              </a:rPr>
              <a:t>Execution Unit</a:t>
            </a:r>
            <a:r>
              <a:rPr lang="en-US" altLang="zh-CN" sz="1500" dirty="0">
                <a:latin typeface="Times New Roman" pitchFamily="18" charset="0"/>
                <a:ea typeface="DengXian" panose="02010600030101010101" pitchFamily="2" charset="-122"/>
                <a:cs typeface="Times New Roman" pitchFamily="18" charset="0"/>
              </a:rPr>
              <a:t>.</a:t>
            </a:r>
            <a:endParaRPr lang="x-none" altLang="zh-CN" sz="1500" dirty="0">
              <a:latin typeface="Times New Roman" pitchFamily="18" charset="0"/>
              <a:ea typeface="DengXian" panose="02010600030101010101" pitchFamily="2" charset="-122"/>
              <a:cs typeface="Times New Roman" pitchFamily="18" charset="0"/>
            </a:endParaRPr>
          </a:p>
        </p:txBody>
      </p:sp>
      <p:sp>
        <p:nvSpPr>
          <p:cNvPr id="75" name="TextBox 74">
            <a:extLst>
              <a:ext uri="{FF2B5EF4-FFF2-40B4-BE49-F238E27FC236}">
                <a16:creationId xmlns:a16="http://schemas.microsoft.com/office/drawing/2014/main" id="{F3250D90-80D9-C2A7-911E-925FD946B6AB}"/>
              </a:ext>
            </a:extLst>
          </p:cNvPr>
          <p:cNvSpPr txBox="1"/>
          <p:nvPr/>
        </p:nvSpPr>
        <p:spPr>
          <a:xfrm>
            <a:off x="535837" y="5339939"/>
            <a:ext cx="5969100" cy="1378326"/>
          </a:xfrm>
          <a:prstGeom prst="rect">
            <a:avLst/>
          </a:prstGeom>
          <a:noFill/>
          <a:ln w="15875">
            <a:noFill/>
            <a:prstDash val="dashDot"/>
          </a:ln>
        </p:spPr>
        <p:txBody>
          <a:bodyPr wrap="square" rtlCol="0">
            <a:spAutoFit/>
          </a:bodyPr>
          <a:lstStyle/>
          <a:p>
            <a:pPr>
              <a:lnSpc>
                <a:spcPts val="1600"/>
              </a:lnSpc>
            </a:pPr>
            <a:r>
              <a:rPr lang="en-US" sz="1400" b="1" dirty="0">
                <a:solidFill>
                  <a:schemeClr val="accent1"/>
                </a:solidFill>
                <a:latin typeface="Times New Roman" pitchFamily="18" charset="0"/>
                <a:cs typeface="Times New Roman" pitchFamily="18" charset="0"/>
              </a:rPr>
              <a:t>  </a:t>
            </a:r>
            <a:r>
              <a:rPr lang="x-none" sz="1400" b="1" u="sng" dirty="0">
                <a:latin typeface="Times New Roman" pitchFamily="18" charset="0"/>
                <a:cs typeface="Times New Roman" pitchFamily="18" charset="0"/>
              </a:rPr>
              <a:t>Control Unit</a:t>
            </a:r>
          </a:p>
          <a:p>
            <a:pPr>
              <a:lnSpc>
                <a:spcPts val="2000"/>
              </a:lnSpc>
              <a:spcBef>
                <a:spcPts val="600"/>
              </a:spcBef>
            </a:pPr>
            <a:r>
              <a:rPr lang="x-none" sz="1400" dirty="0">
                <a:latin typeface="Times New Roman" pitchFamily="18" charset="0"/>
                <a:cs typeface="Times New Roman" pitchFamily="18" charset="0"/>
              </a:rPr>
              <a:t>1. Bluetooth Module: </a:t>
            </a:r>
            <a:r>
              <a:rPr lang="en-US" sz="1400" dirty="0">
                <a:latin typeface="Times New Roman" pitchFamily="18" charset="0"/>
                <a:cs typeface="Times New Roman" pitchFamily="18" charset="0"/>
              </a:rPr>
              <a:t>Enables c</a:t>
            </a:r>
            <a:r>
              <a:rPr lang="x-none" sz="1400" dirty="0">
                <a:latin typeface="Times New Roman" pitchFamily="18" charset="0"/>
                <a:cs typeface="Times New Roman" pitchFamily="18" charset="0"/>
              </a:rPr>
              <a:t>ommunciation between </a:t>
            </a:r>
            <a:r>
              <a:rPr lang="en-US" sz="1400" dirty="0">
                <a:latin typeface="Times New Roman" pitchFamily="18" charset="0"/>
                <a:cs typeface="Times New Roman" pitchFamily="18" charset="0"/>
              </a:rPr>
              <a:t>mobile APP</a:t>
            </a:r>
            <a:r>
              <a:rPr lang="x-none" sz="1400" dirty="0">
                <a:latin typeface="Times New Roman" pitchFamily="18" charset="0"/>
                <a:cs typeface="Times New Roman" pitchFamily="18" charset="0"/>
              </a:rPr>
              <a:t> and device</a:t>
            </a:r>
          </a:p>
          <a:p>
            <a:pPr>
              <a:lnSpc>
                <a:spcPts val="2000"/>
              </a:lnSpc>
            </a:pPr>
            <a:r>
              <a:rPr lang="x-none" sz="1400" dirty="0">
                <a:latin typeface="Times New Roman" pitchFamily="18" charset="0"/>
                <a:cs typeface="Times New Roman" pitchFamily="18" charset="0"/>
              </a:rPr>
              <a:t>2. Microcontroller: Processes sensor data and passes out commands </a:t>
            </a:r>
          </a:p>
          <a:p>
            <a:pPr>
              <a:lnSpc>
                <a:spcPts val="2000"/>
              </a:lnSpc>
            </a:pPr>
            <a:r>
              <a:rPr lang="x-none" sz="1400" dirty="0">
                <a:latin typeface="Times New Roman" pitchFamily="18" charset="0"/>
                <a:cs typeface="Times New Roman" pitchFamily="18" charset="0"/>
              </a:rPr>
              <a:t>3. Data Acquisition Board:</a:t>
            </a:r>
            <a:r>
              <a:rPr lang="en-US" sz="1400" dirty="0">
                <a:latin typeface="Times New Roman" pitchFamily="18" charset="0"/>
                <a:cs typeface="Times New Roman" pitchFamily="18" charset="0"/>
              </a:rPr>
              <a:t> Collects sensor d</a:t>
            </a:r>
            <a:r>
              <a:rPr lang="en-US" altLang="zh-CN" sz="1400" dirty="0">
                <a:latin typeface="Times New Roman" pitchFamily="18" charset="0"/>
                <a:cs typeface="Times New Roman" pitchFamily="18" charset="0"/>
              </a:rPr>
              <a:t>ata</a:t>
            </a:r>
            <a:r>
              <a:rPr lang="x-none" altLang="zh-CN" sz="1400" dirty="0">
                <a:latin typeface="Times New Roman" pitchFamily="18" charset="0"/>
                <a:cs typeface="Times New Roman" pitchFamily="18" charset="0"/>
              </a:rPr>
              <a:t> </a:t>
            </a:r>
            <a:r>
              <a:rPr lang="x-none" sz="1400" dirty="0">
                <a:latin typeface="Times New Roman" pitchFamily="18" charset="0"/>
                <a:cs typeface="Times New Roman" pitchFamily="18" charset="0"/>
              </a:rPr>
              <a:t>and </a:t>
            </a:r>
            <a:r>
              <a:rPr lang="en-US" sz="1400" dirty="0">
                <a:latin typeface="Times New Roman" pitchFamily="18" charset="0"/>
                <a:cs typeface="Times New Roman" pitchFamily="18" charset="0"/>
              </a:rPr>
              <a:t>performs </a:t>
            </a:r>
            <a:r>
              <a:rPr lang="x-none" sz="1400" dirty="0">
                <a:latin typeface="Times New Roman" pitchFamily="18" charset="0"/>
                <a:cs typeface="Times New Roman" pitchFamily="18" charset="0"/>
              </a:rPr>
              <a:t>AD convertion.</a:t>
            </a:r>
          </a:p>
          <a:p>
            <a:pPr>
              <a:lnSpc>
                <a:spcPts val="2000"/>
              </a:lnSpc>
            </a:pPr>
            <a:r>
              <a:rPr lang="x-none" sz="1400" dirty="0">
                <a:latin typeface="Times New Roman" pitchFamily="18" charset="0"/>
                <a:cs typeface="Times New Roman" pitchFamily="18" charset="0"/>
              </a:rPr>
              <a:t>4. Accelerometer</a:t>
            </a:r>
            <a:r>
              <a:rPr lang="en-US" sz="1400" dirty="0">
                <a:latin typeface="Times New Roman" pitchFamily="18" charset="0"/>
                <a:cs typeface="Times New Roman" pitchFamily="18" charset="0"/>
              </a:rPr>
              <a:t>: A s</a:t>
            </a:r>
            <a:r>
              <a:rPr lang="x-none" sz="1400" dirty="0">
                <a:latin typeface="Times New Roman" pitchFamily="18" charset="0"/>
                <a:cs typeface="Times New Roman" pitchFamily="18" charset="0"/>
              </a:rPr>
              <a:t>ensor used for motion detection. </a:t>
            </a:r>
          </a:p>
        </p:txBody>
      </p:sp>
      <p:sp>
        <p:nvSpPr>
          <p:cNvPr id="76" name="TextBox 75">
            <a:extLst>
              <a:ext uri="{FF2B5EF4-FFF2-40B4-BE49-F238E27FC236}">
                <a16:creationId xmlns:a16="http://schemas.microsoft.com/office/drawing/2014/main" id="{1B313D3A-2CF1-D7D7-1484-71370E998B18}"/>
              </a:ext>
            </a:extLst>
          </p:cNvPr>
          <p:cNvSpPr txBox="1"/>
          <p:nvPr/>
        </p:nvSpPr>
        <p:spPr>
          <a:xfrm>
            <a:off x="6638126" y="4382112"/>
            <a:ext cx="2230764" cy="938719"/>
          </a:xfrm>
          <a:prstGeom prst="rect">
            <a:avLst/>
          </a:prstGeom>
          <a:noFill/>
          <a:ln w="15875">
            <a:noFill/>
            <a:prstDash val="dashDot"/>
          </a:ln>
        </p:spPr>
        <p:txBody>
          <a:bodyPr wrap="square" rtlCol="0">
            <a:spAutoFit/>
          </a:bodyPr>
          <a:lstStyle/>
          <a:p>
            <a:pPr>
              <a:lnSpc>
                <a:spcPts val="2000"/>
              </a:lnSpc>
            </a:pPr>
            <a:r>
              <a:rPr lang="x-none" sz="1400" b="1" u="sng" dirty="0">
                <a:latin typeface="Times New Roman" pitchFamily="18" charset="0"/>
                <a:cs typeface="Times New Roman" pitchFamily="18" charset="0"/>
              </a:rPr>
              <a:t>Actuating Unit</a:t>
            </a:r>
          </a:p>
          <a:p>
            <a:pPr>
              <a:lnSpc>
                <a:spcPts val="2000"/>
              </a:lnSpc>
              <a:spcBef>
                <a:spcPts val="600"/>
              </a:spcBef>
            </a:pPr>
            <a:r>
              <a:rPr lang="en-US" sz="1400" dirty="0">
                <a:latin typeface="Times New Roman" pitchFamily="18" charset="0"/>
                <a:cs typeface="Times New Roman" pitchFamily="18" charset="0"/>
              </a:rPr>
              <a:t>5. A</a:t>
            </a:r>
            <a:r>
              <a:rPr lang="x-none" sz="1400" dirty="0">
                <a:latin typeface="Times New Roman" pitchFamily="18" charset="0"/>
                <a:cs typeface="Times New Roman" pitchFamily="18" charset="0"/>
              </a:rPr>
              <a:t>ir Pumps</a:t>
            </a:r>
            <a:endParaRPr lang="en-US" sz="1400" dirty="0">
              <a:latin typeface="Times New Roman" pitchFamily="18" charset="0"/>
              <a:cs typeface="Times New Roman" pitchFamily="18" charset="0"/>
            </a:endParaRPr>
          </a:p>
          <a:p>
            <a:pPr>
              <a:lnSpc>
                <a:spcPts val="2000"/>
              </a:lnSpc>
            </a:pPr>
            <a:r>
              <a:rPr lang="x-none" sz="1400" dirty="0">
                <a:latin typeface="Times New Roman" pitchFamily="18" charset="0"/>
                <a:cs typeface="Times New Roman" pitchFamily="18" charset="0"/>
              </a:rPr>
              <a:t>6. Electromagnetic valve</a:t>
            </a:r>
          </a:p>
        </p:txBody>
      </p:sp>
      <p:sp>
        <p:nvSpPr>
          <p:cNvPr id="77" name="TextBox 76">
            <a:extLst>
              <a:ext uri="{FF2B5EF4-FFF2-40B4-BE49-F238E27FC236}">
                <a16:creationId xmlns:a16="http://schemas.microsoft.com/office/drawing/2014/main" id="{E9DCD480-F720-8A9C-E91F-E343A2AAA119}"/>
              </a:ext>
            </a:extLst>
          </p:cNvPr>
          <p:cNvSpPr txBox="1"/>
          <p:nvPr/>
        </p:nvSpPr>
        <p:spPr>
          <a:xfrm>
            <a:off x="6638126" y="5318873"/>
            <a:ext cx="2420700" cy="1388585"/>
          </a:xfrm>
          <a:prstGeom prst="rect">
            <a:avLst/>
          </a:prstGeom>
          <a:noFill/>
          <a:ln w="15875">
            <a:noFill/>
            <a:prstDash val="dashDot"/>
          </a:ln>
        </p:spPr>
        <p:txBody>
          <a:bodyPr wrap="square" rtlCol="0">
            <a:spAutoFit/>
          </a:bodyPr>
          <a:lstStyle/>
          <a:p>
            <a:r>
              <a:rPr lang="x-none" sz="1400" b="1" u="sng" dirty="0">
                <a:latin typeface="Times New Roman" pitchFamily="18" charset="0"/>
                <a:cs typeface="Times New Roman" pitchFamily="18" charset="0"/>
              </a:rPr>
              <a:t>Execution Unit</a:t>
            </a:r>
          </a:p>
          <a:p>
            <a:pPr>
              <a:lnSpc>
                <a:spcPts val="2000"/>
              </a:lnSpc>
              <a:spcBef>
                <a:spcPts val="600"/>
              </a:spcBef>
            </a:pPr>
            <a:r>
              <a:rPr lang="en-US" sz="1400" dirty="0">
                <a:latin typeface="Times New Roman" pitchFamily="18" charset="0"/>
                <a:cs typeface="Times New Roman" pitchFamily="18" charset="0"/>
              </a:rPr>
              <a:t>7. Finger modules</a:t>
            </a:r>
          </a:p>
          <a:p>
            <a:pPr>
              <a:lnSpc>
                <a:spcPts val="2000"/>
              </a:lnSpc>
            </a:pPr>
            <a:r>
              <a:rPr lang="en-US" sz="1400" dirty="0">
                <a:latin typeface="Times New Roman" pitchFamily="18" charset="0"/>
                <a:cs typeface="Times New Roman" pitchFamily="18" charset="0"/>
              </a:rPr>
              <a:t>Individual extensive pneumatic muscles with “muscle brackets” that form the glove.</a:t>
            </a:r>
            <a:endParaRPr lang="x-none" sz="1400" dirty="0">
              <a:latin typeface="Times New Roman" pitchFamily="18" charset="0"/>
              <a:cs typeface="Times New Roman" pitchFamily="18" charset="0"/>
            </a:endParaRPr>
          </a:p>
        </p:txBody>
      </p:sp>
      <p:grpSp>
        <p:nvGrpSpPr>
          <p:cNvPr id="3" name="组合 2"/>
          <p:cNvGrpSpPr/>
          <p:nvPr/>
        </p:nvGrpSpPr>
        <p:grpSpPr>
          <a:xfrm>
            <a:off x="0" y="869479"/>
            <a:ext cx="6902062" cy="4428899"/>
            <a:chOff x="334234" y="1049624"/>
            <a:chExt cx="6902062" cy="4428899"/>
          </a:xfrm>
        </p:grpSpPr>
        <p:grpSp>
          <p:nvGrpSpPr>
            <p:cNvPr id="21" name="组合 20"/>
            <p:cNvGrpSpPr/>
            <p:nvPr/>
          </p:nvGrpSpPr>
          <p:grpSpPr>
            <a:xfrm>
              <a:off x="334234" y="1049624"/>
              <a:ext cx="6902062" cy="4428899"/>
              <a:chOff x="363943" y="1301768"/>
              <a:chExt cx="7880465" cy="4935544"/>
            </a:xfrm>
          </p:grpSpPr>
          <p:grpSp>
            <p:nvGrpSpPr>
              <p:cNvPr id="22" name="组合 3">
                <a:extLst>
                  <a:ext uri="{FF2B5EF4-FFF2-40B4-BE49-F238E27FC236}">
                    <a16:creationId xmlns:a16="http://schemas.microsoft.com/office/drawing/2014/main" id="{BD46C931-1176-466C-F70D-B61A34D95500}"/>
                  </a:ext>
                </a:extLst>
              </p:cNvPr>
              <p:cNvGrpSpPr/>
              <p:nvPr/>
            </p:nvGrpSpPr>
            <p:grpSpPr>
              <a:xfrm>
                <a:off x="1406057" y="1301768"/>
                <a:ext cx="6838351" cy="4935544"/>
                <a:chOff x="218047" y="-14070"/>
                <a:chExt cx="6394746" cy="4466494"/>
              </a:xfrm>
            </p:grpSpPr>
            <p:grpSp>
              <p:nvGrpSpPr>
                <p:cNvPr id="33" name="组合 4">
                  <a:extLst>
                    <a:ext uri="{FF2B5EF4-FFF2-40B4-BE49-F238E27FC236}">
                      <a16:creationId xmlns:a16="http://schemas.microsoft.com/office/drawing/2014/main" id="{66503183-666F-5E51-A539-53045CE7DE25}"/>
                    </a:ext>
                  </a:extLst>
                </p:cNvPr>
                <p:cNvGrpSpPr/>
                <p:nvPr/>
              </p:nvGrpSpPr>
              <p:grpSpPr>
                <a:xfrm>
                  <a:off x="218047" y="-14070"/>
                  <a:ext cx="6394746" cy="4402552"/>
                  <a:chOff x="218047" y="-14070"/>
                  <a:chExt cx="6394746" cy="4402552"/>
                </a:xfrm>
              </p:grpSpPr>
              <p:grpSp>
                <p:nvGrpSpPr>
                  <p:cNvPr id="36" name="组合 7">
                    <a:extLst>
                      <a:ext uri="{FF2B5EF4-FFF2-40B4-BE49-F238E27FC236}">
                        <a16:creationId xmlns:a16="http://schemas.microsoft.com/office/drawing/2014/main" id="{9468DDBB-44BE-693F-C9CC-15CE242249A1}"/>
                      </a:ext>
                    </a:extLst>
                  </p:cNvPr>
                  <p:cNvGrpSpPr/>
                  <p:nvPr/>
                </p:nvGrpSpPr>
                <p:grpSpPr>
                  <a:xfrm>
                    <a:off x="4466492" y="0"/>
                    <a:ext cx="2146301" cy="657225"/>
                    <a:chOff x="101129" y="0"/>
                    <a:chExt cx="2264247" cy="657290"/>
                  </a:xfrm>
                </p:grpSpPr>
                <p:sp>
                  <p:nvSpPr>
                    <p:cNvPr id="93" name="Text Box 2">
                      <a:extLst>
                        <a:ext uri="{FF2B5EF4-FFF2-40B4-BE49-F238E27FC236}">
                          <a16:creationId xmlns:a16="http://schemas.microsoft.com/office/drawing/2014/main" id="{4ED97CFF-0ED0-CF6D-C99D-F4AA3C5EB597}"/>
                        </a:ext>
                      </a:extLst>
                    </p:cNvPr>
                    <p:cNvSpPr txBox="1">
                      <a:spLocks noChangeArrowheads="1"/>
                    </p:cNvSpPr>
                    <p:nvPr/>
                  </p:nvSpPr>
                  <p:spPr bwMode="auto">
                    <a:xfrm>
                      <a:off x="780756" y="161778"/>
                      <a:ext cx="1391957" cy="252730"/>
                    </a:xfrm>
                    <a:prstGeom prst="rect">
                      <a:avLst/>
                    </a:prstGeom>
                    <a:noFill/>
                    <a:ln w="9525">
                      <a:noFill/>
                      <a:miter lim="800000"/>
                      <a:headEnd/>
                      <a:tailEnd/>
                    </a:ln>
                  </p:spPr>
                  <p:txBody>
                    <a:bodyPr rot="0" vert="horz" wrap="square" lIns="91440" tIns="45720" rIns="91440" bIns="45720" anchor="t" anchorCtr="0">
                      <a:noAutofit/>
                    </a:bodyPr>
                    <a:lstStyle/>
                    <a:p>
                      <a:pPr>
                        <a:spcAft>
                          <a:spcPts val="0"/>
                        </a:spcAft>
                      </a:pPr>
                      <a:r>
                        <a:rPr lang="en-US" sz="1000" kern="100">
                          <a:solidFill>
                            <a:srgbClr val="000000"/>
                          </a:solidFill>
                          <a:effectLst/>
                          <a:latin typeface="Times New Roman"/>
                          <a:ea typeface="等线"/>
                          <a:cs typeface="Times New Roman"/>
                        </a:rPr>
                        <a:t>Muscle Bracket</a:t>
                      </a:r>
                      <a:endParaRPr lang="zh-CN" sz="1200" kern="100">
                        <a:effectLst/>
                        <a:latin typeface="Calibri"/>
                        <a:ea typeface="等线"/>
                        <a:cs typeface="Times New Roman"/>
                      </a:endParaRPr>
                    </a:p>
                  </p:txBody>
                </p:sp>
                <p:grpSp>
                  <p:nvGrpSpPr>
                    <p:cNvPr id="94" name="Group 629272405">
                      <a:extLst>
                        <a:ext uri="{FF2B5EF4-FFF2-40B4-BE49-F238E27FC236}">
                          <a16:creationId xmlns:a16="http://schemas.microsoft.com/office/drawing/2014/main" id="{BC7DFBE1-9985-AC8E-E31A-AA2346EEAF04}"/>
                        </a:ext>
                      </a:extLst>
                    </p:cNvPr>
                    <p:cNvGrpSpPr/>
                    <p:nvPr/>
                  </p:nvGrpSpPr>
                  <p:grpSpPr>
                    <a:xfrm>
                      <a:off x="101129" y="0"/>
                      <a:ext cx="2264247" cy="657290"/>
                      <a:chOff x="93605" y="0"/>
                      <a:chExt cx="2502259" cy="658240"/>
                    </a:xfrm>
                  </p:grpSpPr>
                  <p:sp>
                    <p:nvSpPr>
                      <p:cNvPr id="95" name="Text Box 2">
                        <a:extLst>
                          <a:ext uri="{FF2B5EF4-FFF2-40B4-BE49-F238E27FC236}">
                            <a16:creationId xmlns:a16="http://schemas.microsoft.com/office/drawing/2014/main" id="{BB414A10-9F79-0214-9969-A59491F23429}"/>
                          </a:ext>
                        </a:extLst>
                      </p:cNvPr>
                      <p:cNvSpPr txBox="1">
                        <a:spLocks noChangeArrowheads="1"/>
                      </p:cNvSpPr>
                      <p:nvPr/>
                    </p:nvSpPr>
                    <p:spPr bwMode="auto">
                      <a:xfrm>
                        <a:off x="846902" y="347119"/>
                        <a:ext cx="1330508" cy="243840"/>
                      </a:xfrm>
                      <a:prstGeom prst="rect">
                        <a:avLst/>
                      </a:prstGeom>
                      <a:noFill/>
                      <a:ln w="9525">
                        <a:noFill/>
                        <a:miter lim="800000"/>
                        <a:headEnd/>
                        <a:tailEnd/>
                      </a:ln>
                    </p:spPr>
                    <p:txBody>
                      <a:bodyPr rot="0" vert="horz" wrap="square" lIns="91440" tIns="45720" rIns="91440" bIns="45720" anchor="t" anchorCtr="0">
                        <a:noAutofit/>
                      </a:bodyPr>
                      <a:lstStyle/>
                      <a:p>
                        <a:pPr>
                          <a:spcAft>
                            <a:spcPts val="0"/>
                          </a:spcAft>
                        </a:pPr>
                        <a:r>
                          <a:rPr lang="en-US" sz="1000" kern="100">
                            <a:solidFill>
                              <a:srgbClr val="000000"/>
                            </a:solidFill>
                            <a:effectLst/>
                            <a:latin typeface="Times New Roman"/>
                            <a:ea typeface="等线"/>
                            <a:cs typeface="Times New Roman"/>
                          </a:rPr>
                          <a:t>Flex/Pressure Sensors</a:t>
                        </a:r>
                        <a:endParaRPr lang="zh-CN" sz="1200" kern="100">
                          <a:effectLst/>
                          <a:latin typeface="Calibri"/>
                          <a:ea typeface="等线"/>
                          <a:cs typeface="Times New Roman"/>
                        </a:endParaRPr>
                      </a:p>
                    </p:txBody>
                  </p:sp>
                  <p:grpSp>
                    <p:nvGrpSpPr>
                      <p:cNvPr id="96" name="Group 629272404">
                        <a:extLst>
                          <a:ext uri="{FF2B5EF4-FFF2-40B4-BE49-F238E27FC236}">
                            <a16:creationId xmlns:a16="http://schemas.microsoft.com/office/drawing/2014/main" id="{92C500A0-9103-F28C-7155-BE13A7F5F0E9}"/>
                          </a:ext>
                        </a:extLst>
                      </p:cNvPr>
                      <p:cNvGrpSpPr/>
                      <p:nvPr/>
                    </p:nvGrpSpPr>
                    <p:grpSpPr>
                      <a:xfrm>
                        <a:off x="93605" y="0"/>
                        <a:ext cx="2502259" cy="658240"/>
                        <a:chOff x="93605" y="0"/>
                        <a:chExt cx="2502259" cy="658240"/>
                      </a:xfrm>
                    </p:grpSpPr>
                    <p:sp>
                      <p:nvSpPr>
                        <p:cNvPr id="97" name="Rectangle 314683007">
                          <a:extLst>
                            <a:ext uri="{FF2B5EF4-FFF2-40B4-BE49-F238E27FC236}">
                              <a16:creationId xmlns:a16="http://schemas.microsoft.com/office/drawing/2014/main" id="{AB5CF042-302C-8024-9599-E7DF9FBB3634}"/>
                            </a:ext>
                          </a:extLst>
                        </p:cNvPr>
                        <p:cNvSpPr/>
                        <p:nvPr/>
                      </p:nvSpPr>
                      <p:spPr>
                        <a:xfrm>
                          <a:off x="634920" y="439838"/>
                          <a:ext cx="166370"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98" name="Text Box 2">
                          <a:extLst>
                            <a:ext uri="{FF2B5EF4-FFF2-40B4-BE49-F238E27FC236}">
                              <a16:creationId xmlns:a16="http://schemas.microsoft.com/office/drawing/2014/main" id="{B6C684CD-CC20-C8F6-9F56-7A2BD41F22A5}"/>
                            </a:ext>
                          </a:extLst>
                        </p:cNvPr>
                        <p:cNvSpPr txBox="1">
                          <a:spLocks noChangeArrowheads="1"/>
                        </p:cNvSpPr>
                        <p:nvPr/>
                      </p:nvSpPr>
                      <p:spPr bwMode="auto">
                        <a:xfrm>
                          <a:off x="843264" y="0"/>
                          <a:ext cx="1752600" cy="230505"/>
                        </a:xfrm>
                        <a:prstGeom prst="rect">
                          <a:avLst/>
                        </a:prstGeom>
                        <a:noFill/>
                        <a:ln w="9525">
                          <a:noFill/>
                          <a:miter lim="800000"/>
                          <a:headEnd/>
                          <a:tailEnd/>
                        </a:ln>
                      </p:spPr>
                      <p:txBody>
                        <a:bodyPr rot="0" vert="horz" wrap="square" lIns="91440" tIns="45720" rIns="91440" bIns="45720" anchor="t" anchorCtr="0">
                          <a:noAutofit/>
                        </a:bodyPr>
                        <a:lstStyle/>
                        <a:p>
                          <a:pPr>
                            <a:spcAft>
                              <a:spcPts val="0"/>
                            </a:spcAft>
                          </a:pPr>
                          <a:r>
                            <a:rPr lang="en-US" sz="1000" kern="100" dirty="0">
                              <a:solidFill>
                                <a:srgbClr val="000000"/>
                              </a:solidFill>
                              <a:effectLst/>
                              <a:latin typeface="Times New Roman"/>
                              <a:ea typeface="等线"/>
                              <a:cs typeface="Times New Roman"/>
                            </a:rPr>
                            <a:t>EPM Muscle</a:t>
                          </a:r>
                          <a:endParaRPr lang="zh-CN" sz="1200" kern="100" dirty="0">
                            <a:effectLst/>
                            <a:latin typeface="Calibri"/>
                            <a:ea typeface="等线"/>
                            <a:cs typeface="Times New Roman"/>
                          </a:endParaRPr>
                        </a:p>
                      </p:txBody>
                    </p:sp>
                    <p:grpSp>
                      <p:nvGrpSpPr>
                        <p:cNvPr id="99" name="Group 629272403">
                          <a:extLst>
                            <a:ext uri="{FF2B5EF4-FFF2-40B4-BE49-F238E27FC236}">
                              <a16:creationId xmlns:a16="http://schemas.microsoft.com/office/drawing/2014/main" id="{273C4F20-A7DE-6BA8-6A95-52F50CD464F9}"/>
                            </a:ext>
                          </a:extLst>
                        </p:cNvPr>
                        <p:cNvGrpSpPr/>
                        <p:nvPr/>
                      </p:nvGrpSpPr>
                      <p:grpSpPr>
                        <a:xfrm>
                          <a:off x="93605" y="115747"/>
                          <a:ext cx="708775" cy="542493"/>
                          <a:chOff x="93605" y="0"/>
                          <a:chExt cx="708775" cy="542493"/>
                        </a:xfrm>
                      </p:grpSpPr>
                      <p:sp>
                        <p:nvSpPr>
                          <p:cNvPr id="100" name="Rectangle 314683003">
                            <a:extLst>
                              <a:ext uri="{FF2B5EF4-FFF2-40B4-BE49-F238E27FC236}">
                                <a16:creationId xmlns:a16="http://schemas.microsoft.com/office/drawing/2014/main" id="{55491430-6F26-916A-66A4-444110BAABA6}"/>
                              </a:ext>
                            </a:extLst>
                          </p:cNvPr>
                          <p:cNvSpPr/>
                          <p:nvPr/>
                        </p:nvSpPr>
                        <p:spPr>
                          <a:xfrm>
                            <a:off x="634920" y="0"/>
                            <a:ext cx="167460"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endParaRPr lang="en-US" sz="1200" kern="100">
                              <a:effectLst/>
                              <a:latin typeface="Times New Roman"/>
                              <a:ea typeface="等线"/>
                              <a:cs typeface="Times New Roman"/>
                            </a:endParaRPr>
                          </a:p>
                        </p:txBody>
                      </p:sp>
                      <p:sp>
                        <p:nvSpPr>
                          <p:cNvPr id="101" name="Rectangle 314683006">
                            <a:extLst>
                              <a:ext uri="{FF2B5EF4-FFF2-40B4-BE49-F238E27FC236}">
                                <a16:creationId xmlns:a16="http://schemas.microsoft.com/office/drawing/2014/main" id="{AB5F0134-84A3-1B40-9619-C399E729A0E8}"/>
                              </a:ext>
                            </a:extLst>
                          </p:cNvPr>
                          <p:cNvSpPr/>
                          <p:nvPr/>
                        </p:nvSpPr>
                        <p:spPr>
                          <a:xfrm>
                            <a:off x="634920" y="150471"/>
                            <a:ext cx="167004" cy="45719"/>
                          </a:xfrm>
                          <a:prstGeom prst="rect">
                            <a:avLst/>
                          </a:prstGeom>
                          <a:solidFill>
                            <a:srgbClr val="DA26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02" name="Arrow: Striped Right 629272396">
                            <a:extLst>
                              <a:ext uri="{FF2B5EF4-FFF2-40B4-BE49-F238E27FC236}">
                                <a16:creationId xmlns:a16="http://schemas.microsoft.com/office/drawing/2014/main" id="{80A2112C-875E-1B06-92FC-90E6F4F090F5}"/>
                              </a:ext>
                            </a:extLst>
                          </p:cNvPr>
                          <p:cNvSpPr/>
                          <p:nvPr/>
                        </p:nvSpPr>
                        <p:spPr>
                          <a:xfrm rot="8410771">
                            <a:off x="93605" y="299262"/>
                            <a:ext cx="525823" cy="243231"/>
                          </a:xfrm>
                          <a:prstGeom prst="stripedRightArrow">
                            <a:avLst>
                              <a:gd name="adj1" fmla="val 37975"/>
                              <a:gd name="adj2" fmla="val 48591"/>
                            </a:avLst>
                          </a:prstGeom>
                          <a:solidFill>
                            <a:srgbClr val="00B0F0"/>
                          </a:solidFill>
                          <a:ln w="190500" cap="sq">
                            <a:solidFill>
                              <a:schemeClr val="accent5">
                                <a:lumMod val="40000"/>
                                <a:lumOff val="60000"/>
                                <a:alpha val="0"/>
                              </a:schemeClr>
                            </a:solidFill>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grpSp>
              </p:grpSp>
              <p:grpSp>
                <p:nvGrpSpPr>
                  <p:cNvPr id="37" name="组合 8">
                    <a:extLst>
                      <a:ext uri="{FF2B5EF4-FFF2-40B4-BE49-F238E27FC236}">
                        <a16:creationId xmlns:a16="http://schemas.microsoft.com/office/drawing/2014/main" id="{2F3231DA-8EB8-E723-8387-27E78BD59797}"/>
                      </a:ext>
                    </a:extLst>
                  </p:cNvPr>
                  <p:cNvGrpSpPr/>
                  <p:nvPr/>
                </p:nvGrpSpPr>
                <p:grpSpPr>
                  <a:xfrm>
                    <a:off x="218047" y="-14070"/>
                    <a:ext cx="6103569" cy="4402552"/>
                    <a:chOff x="218056" y="119572"/>
                    <a:chExt cx="6103822" cy="4403191"/>
                  </a:xfrm>
                </p:grpSpPr>
                <p:sp>
                  <p:nvSpPr>
                    <p:cNvPr id="38" name="矩形 9">
                      <a:extLst>
                        <a:ext uri="{FF2B5EF4-FFF2-40B4-BE49-F238E27FC236}">
                          <a16:creationId xmlns:a16="http://schemas.microsoft.com/office/drawing/2014/main" id="{CE9C953F-E8DF-0697-AFB9-EE73C1357793}"/>
                        </a:ext>
                      </a:extLst>
                    </p:cNvPr>
                    <p:cNvSpPr/>
                    <p:nvPr/>
                  </p:nvSpPr>
                  <p:spPr>
                    <a:xfrm>
                      <a:off x="218056" y="4171070"/>
                      <a:ext cx="5922491" cy="35169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nvGrpSpPr>
                    <p:cNvPr id="39" name="组合 10">
                      <a:extLst>
                        <a:ext uri="{FF2B5EF4-FFF2-40B4-BE49-F238E27FC236}">
                          <a16:creationId xmlns:a16="http://schemas.microsoft.com/office/drawing/2014/main" id="{03CFF7C5-6B91-F9CB-FE16-E2DEA31E4B6D}"/>
                        </a:ext>
                      </a:extLst>
                    </p:cNvPr>
                    <p:cNvGrpSpPr/>
                    <p:nvPr/>
                  </p:nvGrpSpPr>
                  <p:grpSpPr>
                    <a:xfrm>
                      <a:off x="218056" y="119572"/>
                      <a:ext cx="6103822" cy="4341394"/>
                      <a:chOff x="112540" y="119572"/>
                      <a:chExt cx="6103822" cy="4341394"/>
                    </a:xfrm>
                  </p:grpSpPr>
                  <p:grpSp>
                    <p:nvGrpSpPr>
                      <p:cNvPr id="40" name="组合 11">
                        <a:extLst>
                          <a:ext uri="{FF2B5EF4-FFF2-40B4-BE49-F238E27FC236}">
                            <a16:creationId xmlns:a16="http://schemas.microsoft.com/office/drawing/2014/main" id="{928A95CB-B6E3-9FF2-81A6-1F5C893163BD}"/>
                          </a:ext>
                        </a:extLst>
                      </p:cNvPr>
                      <p:cNvGrpSpPr/>
                      <p:nvPr/>
                    </p:nvGrpSpPr>
                    <p:grpSpPr>
                      <a:xfrm>
                        <a:off x="112540" y="119572"/>
                        <a:ext cx="6103822" cy="4341394"/>
                        <a:chOff x="-182882" y="119572"/>
                        <a:chExt cx="6103822" cy="4341394"/>
                      </a:xfrm>
                    </p:grpSpPr>
                    <p:grpSp>
                      <p:nvGrpSpPr>
                        <p:cNvPr id="43" name="Group 4">
                          <a:extLst>
                            <a:ext uri="{FF2B5EF4-FFF2-40B4-BE49-F238E27FC236}">
                              <a16:creationId xmlns:a16="http://schemas.microsoft.com/office/drawing/2014/main" id="{03D9D972-BA31-A6CE-736B-B730671E4471}"/>
                            </a:ext>
                          </a:extLst>
                        </p:cNvPr>
                        <p:cNvGrpSpPr/>
                        <p:nvPr/>
                      </p:nvGrpSpPr>
                      <p:grpSpPr>
                        <a:xfrm>
                          <a:off x="-182882" y="119572"/>
                          <a:ext cx="6103822" cy="3981803"/>
                          <a:chOff x="-675390" y="-331263"/>
                          <a:chExt cx="6105454" cy="3983634"/>
                        </a:xfrm>
                      </p:grpSpPr>
                      <p:grpSp>
                        <p:nvGrpSpPr>
                          <p:cNvPr id="51" name="Group 629272400">
                            <a:extLst>
                              <a:ext uri="{FF2B5EF4-FFF2-40B4-BE49-F238E27FC236}">
                                <a16:creationId xmlns:a16="http://schemas.microsoft.com/office/drawing/2014/main" id="{1FDBA1A5-8D6D-866F-860C-80336F428DAB}"/>
                              </a:ext>
                            </a:extLst>
                          </p:cNvPr>
                          <p:cNvGrpSpPr/>
                          <p:nvPr/>
                        </p:nvGrpSpPr>
                        <p:grpSpPr>
                          <a:xfrm>
                            <a:off x="-675390" y="-331263"/>
                            <a:ext cx="6105454" cy="3983634"/>
                            <a:chOff x="-675390" y="-331263"/>
                            <a:chExt cx="6105454" cy="3983634"/>
                          </a:xfrm>
                        </p:grpSpPr>
                        <p:grpSp>
                          <p:nvGrpSpPr>
                            <p:cNvPr id="53" name="Group 629272399">
                              <a:extLst>
                                <a:ext uri="{FF2B5EF4-FFF2-40B4-BE49-F238E27FC236}">
                                  <a16:creationId xmlns:a16="http://schemas.microsoft.com/office/drawing/2014/main" id="{1D28D324-37FE-CA63-3F59-C70C86802DE3}"/>
                                </a:ext>
                              </a:extLst>
                            </p:cNvPr>
                            <p:cNvGrpSpPr/>
                            <p:nvPr/>
                          </p:nvGrpSpPr>
                          <p:grpSpPr>
                            <a:xfrm>
                              <a:off x="-675390" y="-331263"/>
                              <a:ext cx="6105454" cy="3983634"/>
                              <a:chOff x="-675413" y="-331266"/>
                              <a:chExt cx="6105669" cy="3983754"/>
                            </a:xfrm>
                          </p:grpSpPr>
                          <p:sp>
                            <p:nvSpPr>
                              <p:cNvPr id="55" name="Text Box 2">
                                <a:extLst>
                                  <a:ext uri="{FF2B5EF4-FFF2-40B4-BE49-F238E27FC236}">
                                    <a16:creationId xmlns:a16="http://schemas.microsoft.com/office/drawing/2014/main" id="{872DDDFC-111F-540A-391E-88F8C06863DA}"/>
                                  </a:ext>
                                </a:extLst>
                              </p:cNvPr>
                              <p:cNvSpPr txBox="1">
                                <a:spLocks noChangeArrowheads="1"/>
                              </p:cNvSpPr>
                              <p:nvPr/>
                            </p:nvSpPr>
                            <p:spPr bwMode="auto">
                              <a:xfrm>
                                <a:off x="-541770" y="632716"/>
                                <a:ext cx="1280160" cy="46545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spcAft>
                                    <a:spcPts val="0"/>
                                  </a:spcAft>
                                </a:pPr>
                                <a:r>
                                  <a:rPr lang="en-US" sz="1200" b="1" kern="100" dirty="0">
                                    <a:solidFill>
                                      <a:srgbClr val="000000"/>
                                    </a:solidFill>
                                    <a:effectLst/>
                                    <a:latin typeface="Times New Roman"/>
                                    <a:ea typeface="等线"/>
                                    <a:cs typeface="Times New Roman"/>
                                  </a:rPr>
                                  <a:t>Control Unit</a:t>
                                </a:r>
                                <a:endParaRPr lang="zh-CN" sz="1200" kern="100" dirty="0">
                                  <a:effectLst/>
                                  <a:latin typeface="Calibri"/>
                                  <a:ea typeface="等线"/>
                                  <a:cs typeface="Times New Roman"/>
                                </a:endParaRPr>
                              </a:p>
                            </p:txBody>
                          </p:sp>
                          <p:grpSp>
                            <p:nvGrpSpPr>
                              <p:cNvPr id="56" name="Group 629272398">
                                <a:extLst>
                                  <a:ext uri="{FF2B5EF4-FFF2-40B4-BE49-F238E27FC236}">
                                    <a16:creationId xmlns:a16="http://schemas.microsoft.com/office/drawing/2014/main" id="{6B433C2F-0438-1D40-9BBB-A46832AE9947}"/>
                                  </a:ext>
                                </a:extLst>
                              </p:cNvPr>
                              <p:cNvGrpSpPr/>
                              <p:nvPr/>
                            </p:nvGrpSpPr>
                            <p:grpSpPr>
                              <a:xfrm>
                                <a:off x="-675413" y="-331266"/>
                                <a:ext cx="6105669" cy="3983754"/>
                                <a:chOff x="-738913" y="-331266"/>
                                <a:chExt cx="6105669" cy="3983754"/>
                              </a:xfrm>
                            </p:grpSpPr>
                            <p:sp>
                              <p:nvSpPr>
                                <p:cNvPr id="57" name="Text Box 2">
                                  <a:extLst>
                                    <a:ext uri="{FF2B5EF4-FFF2-40B4-BE49-F238E27FC236}">
                                      <a16:creationId xmlns:a16="http://schemas.microsoft.com/office/drawing/2014/main" id="{645F4517-9658-532F-34FE-8B3E91B16AE0}"/>
                                    </a:ext>
                                  </a:extLst>
                                </p:cNvPr>
                                <p:cNvSpPr txBox="1">
                                  <a:spLocks noChangeArrowheads="1"/>
                                </p:cNvSpPr>
                                <p:nvPr/>
                              </p:nvSpPr>
                              <p:spPr bwMode="auto">
                                <a:xfrm>
                                  <a:off x="3792397" y="931095"/>
                                  <a:ext cx="1574359" cy="46545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spcAft>
                                      <a:spcPts val="0"/>
                                    </a:spcAft>
                                  </a:pPr>
                                  <a:r>
                                    <a:rPr lang="en-US" sz="1200" b="1" kern="100" dirty="0">
                                      <a:solidFill>
                                        <a:srgbClr val="000000"/>
                                      </a:solidFill>
                                      <a:effectLst/>
                                      <a:latin typeface="Times New Roman"/>
                                      <a:ea typeface="等线"/>
                                      <a:cs typeface="Times New Roman"/>
                                    </a:rPr>
                                    <a:t>Actuating Unit</a:t>
                                  </a:r>
                                  <a:endParaRPr lang="zh-CN" sz="1200" kern="100" dirty="0">
                                    <a:effectLst/>
                                    <a:latin typeface="Calibri"/>
                                    <a:ea typeface="等线"/>
                                    <a:cs typeface="Times New Roman"/>
                                  </a:endParaRPr>
                                </a:p>
                              </p:txBody>
                            </p:sp>
                            <p:grpSp>
                              <p:nvGrpSpPr>
                                <p:cNvPr id="58" name="Group 629272397">
                                  <a:extLst>
                                    <a:ext uri="{FF2B5EF4-FFF2-40B4-BE49-F238E27FC236}">
                                      <a16:creationId xmlns:a16="http://schemas.microsoft.com/office/drawing/2014/main" id="{8893BCDF-4F6F-F3C6-79A7-AFE6DEB7DAAD}"/>
                                    </a:ext>
                                  </a:extLst>
                                </p:cNvPr>
                                <p:cNvGrpSpPr/>
                                <p:nvPr/>
                              </p:nvGrpSpPr>
                              <p:grpSpPr>
                                <a:xfrm>
                                  <a:off x="-738913" y="-331266"/>
                                  <a:ext cx="5885281" cy="3983754"/>
                                  <a:chOff x="-738913" y="-331266"/>
                                  <a:chExt cx="5885281" cy="3983754"/>
                                </a:xfrm>
                              </p:grpSpPr>
                              <p:grpSp>
                                <p:nvGrpSpPr>
                                  <p:cNvPr id="59" name="Group 314683002">
                                    <a:extLst>
                                      <a:ext uri="{FF2B5EF4-FFF2-40B4-BE49-F238E27FC236}">
                                        <a16:creationId xmlns:a16="http://schemas.microsoft.com/office/drawing/2014/main" id="{DABD7093-43B9-4B6A-0CDB-565E9D17BD9D}"/>
                                      </a:ext>
                                    </a:extLst>
                                  </p:cNvPr>
                                  <p:cNvGrpSpPr/>
                                  <p:nvPr/>
                                </p:nvGrpSpPr>
                                <p:grpSpPr>
                                  <a:xfrm>
                                    <a:off x="501617" y="-331266"/>
                                    <a:ext cx="4591307" cy="3737613"/>
                                    <a:chOff x="-33" y="-489966"/>
                                    <a:chExt cx="4591342" cy="3739275"/>
                                  </a:xfrm>
                                </p:grpSpPr>
                                <p:sp>
                                  <p:nvSpPr>
                                    <p:cNvPr id="62" name="Text Box 2">
                                      <a:extLst>
                                        <a:ext uri="{FF2B5EF4-FFF2-40B4-BE49-F238E27FC236}">
                                          <a16:creationId xmlns:a16="http://schemas.microsoft.com/office/drawing/2014/main" id="{3C16EA21-8A04-7C64-F1B3-994F14AD2522}"/>
                                        </a:ext>
                                      </a:extLst>
                                    </p:cNvPr>
                                    <p:cNvSpPr txBox="1">
                                      <a:spLocks noChangeArrowheads="1"/>
                                    </p:cNvSpPr>
                                    <p:nvPr/>
                                  </p:nvSpPr>
                                  <p:spPr bwMode="auto">
                                    <a:xfrm>
                                      <a:off x="553789" y="163555"/>
                                      <a:ext cx="1024984" cy="4660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spcAft>
                                          <a:spcPts val="0"/>
                                        </a:spcAft>
                                      </a:pPr>
                                      <a:r>
                                        <a:rPr lang="en-US" sz="1000" kern="100" dirty="0">
                                          <a:effectLst/>
                                          <a:latin typeface="Times New Roman"/>
                                          <a:ea typeface="等线"/>
                                          <a:cs typeface="Times New Roman"/>
                                        </a:rPr>
                                        <a:t>Flex/Pressure sensors</a:t>
                                      </a:r>
                                      <a:endParaRPr lang="zh-CN" sz="1200" kern="100" dirty="0">
                                        <a:effectLst/>
                                        <a:latin typeface="Calibri"/>
                                        <a:ea typeface="等线"/>
                                        <a:cs typeface="Times New Roman"/>
                                      </a:endParaRPr>
                                    </a:p>
                                  </p:txBody>
                                </p:sp>
                                <p:grpSp>
                                  <p:nvGrpSpPr>
                                    <p:cNvPr id="63" name="Group 14">
                                      <a:extLst>
                                        <a:ext uri="{FF2B5EF4-FFF2-40B4-BE49-F238E27FC236}">
                                          <a16:creationId xmlns:a16="http://schemas.microsoft.com/office/drawing/2014/main" id="{A6B2C7A1-45A5-9697-F9A2-FE9F9801053C}"/>
                                        </a:ext>
                                      </a:extLst>
                                    </p:cNvPr>
                                    <p:cNvGrpSpPr/>
                                    <p:nvPr/>
                                  </p:nvGrpSpPr>
                                  <p:grpSpPr>
                                    <a:xfrm>
                                      <a:off x="2026753" y="189175"/>
                                      <a:ext cx="904403" cy="441733"/>
                                      <a:chOff x="-2996" y="0"/>
                                      <a:chExt cx="681355" cy="271145"/>
                                    </a:xfrm>
                                  </p:grpSpPr>
                                  <p:pic>
                                    <p:nvPicPr>
                                      <p:cNvPr id="91" name="Picture 3">
                                        <a:extLst>
                                          <a:ext uri="{FF2B5EF4-FFF2-40B4-BE49-F238E27FC236}">
                                            <a16:creationId xmlns:a16="http://schemas.microsoft.com/office/drawing/2014/main" id="{9D93222E-C4D6-4ABC-E74A-8588A1C970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4292">
                                        <a:off x="-2996" y="0"/>
                                        <a:ext cx="681355" cy="271145"/>
                                      </a:xfrm>
                                      <a:prstGeom prst="rect">
                                        <a:avLst/>
                                      </a:prstGeom>
                                    </p:spPr>
                                  </p:pic>
                                  <p:sp>
                                    <p:nvSpPr>
                                      <p:cNvPr id="92" name="Rectangle 6">
                                        <a:extLst>
                                          <a:ext uri="{FF2B5EF4-FFF2-40B4-BE49-F238E27FC236}">
                                            <a16:creationId xmlns:a16="http://schemas.microsoft.com/office/drawing/2014/main" id="{A2A4E36B-8C16-45B5-DB1B-FF316650631B}"/>
                                          </a:ext>
                                        </a:extLst>
                                      </p:cNvPr>
                                      <p:cNvSpPr/>
                                      <p:nvPr/>
                                    </p:nvSpPr>
                                    <p:spPr>
                                      <a:xfrm>
                                        <a:off x="0" y="87398"/>
                                        <a:ext cx="538361" cy="280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64" name="Group 314683000">
                                      <a:extLst>
                                        <a:ext uri="{FF2B5EF4-FFF2-40B4-BE49-F238E27FC236}">
                                          <a16:creationId xmlns:a16="http://schemas.microsoft.com/office/drawing/2014/main" id="{849548E3-EA1B-7992-2B9B-C672FDFEBF2C}"/>
                                        </a:ext>
                                      </a:extLst>
                                    </p:cNvPr>
                                    <p:cNvGrpSpPr/>
                                    <p:nvPr/>
                                  </p:nvGrpSpPr>
                                  <p:grpSpPr>
                                    <a:xfrm>
                                      <a:off x="-33" y="354417"/>
                                      <a:ext cx="4591342" cy="2894892"/>
                                      <a:chOff x="-33" y="-27246"/>
                                      <a:chExt cx="4591342" cy="2894892"/>
                                    </a:xfrm>
                                  </p:grpSpPr>
                                  <p:cxnSp>
                                    <p:nvCxnSpPr>
                                      <p:cNvPr id="67" name="Connector: Elbow 10">
                                        <a:extLst>
                                          <a:ext uri="{FF2B5EF4-FFF2-40B4-BE49-F238E27FC236}">
                                            <a16:creationId xmlns:a16="http://schemas.microsoft.com/office/drawing/2014/main" id="{3EC6D5A7-BFE1-A5F8-5BF0-748A915EE2AE}"/>
                                          </a:ext>
                                        </a:extLst>
                                      </p:cNvPr>
                                      <p:cNvCxnSpPr>
                                        <a:stCxn id="92" idx="1"/>
                                      </p:cNvCxnSpPr>
                                      <p:nvPr/>
                                    </p:nvCxnSpPr>
                                    <p:spPr>
                                      <a:xfrm rot="10800000" flipV="1">
                                        <a:off x="556425" y="-27246"/>
                                        <a:ext cx="1474305" cy="566995"/>
                                      </a:xfrm>
                                      <a:prstGeom prst="bentConnector3">
                                        <a:avLst>
                                          <a:gd name="adj1" fmla="val 99618"/>
                                        </a:avLst>
                                      </a:prstGeom>
                                      <a:ln w="22225">
                                        <a:solidFill>
                                          <a:srgbClr val="00B050"/>
                                        </a:solidFill>
                                        <a:tailEnd type="triangle" w="lg" len="lg"/>
                                      </a:ln>
                                    </p:spPr>
                                    <p:style>
                                      <a:lnRef idx="2">
                                        <a:schemeClr val="accent1"/>
                                      </a:lnRef>
                                      <a:fillRef idx="0">
                                        <a:schemeClr val="accent1"/>
                                      </a:fillRef>
                                      <a:effectRef idx="1">
                                        <a:schemeClr val="accent1"/>
                                      </a:effectRef>
                                      <a:fontRef idx="minor">
                                        <a:schemeClr val="tx1"/>
                                      </a:fontRef>
                                    </p:style>
                                  </p:cxnSp>
                                  <p:sp>
                                    <p:nvSpPr>
                                      <p:cNvPr id="68" name="Rectangle: Rounded Corners 11">
                                        <a:extLst>
                                          <a:ext uri="{FF2B5EF4-FFF2-40B4-BE49-F238E27FC236}">
                                            <a16:creationId xmlns:a16="http://schemas.microsoft.com/office/drawing/2014/main" id="{CC6295CC-2950-58A1-A2F5-2C7E099F713C}"/>
                                          </a:ext>
                                        </a:extLst>
                                      </p:cNvPr>
                                      <p:cNvSpPr/>
                                      <p:nvPr/>
                                    </p:nvSpPr>
                                    <p:spPr>
                                      <a:xfrm>
                                        <a:off x="31772" y="540551"/>
                                        <a:ext cx="1213376" cy="4985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ea typeface="Times New Roman"/>
                                            <a:cs typeface="Times New Roman"/>
                                          </a:rPr>
                                          <a:t> </a:t>
                                        </a:r>
                                        <a:r>
                                          <a:rPr lang="en-US" sz="900" kern="100">
                                            <a:solidFill>
                                              <a:srgbClr val="000000"/>
                                            </a:solidFill>
                                            <a:effectLst/>
                                            <a:ea typeface="Times New Roman"/>
                                            <a:cs typeface="Times New Roman"/>
                                          </a:rPr>
                                          <a:t>Sensor data acquisition Board</a:t>
                                        </a:r>
                                        <a:endParaRPr lang="zh-CN" sz="1200" kern="100">
                                          <a:effectLst/>
                                          <a:ea typeface="等线"/>
                                          <a:cs typeface="Times New Roman"/>
                                        </a:endParaRPr>
                                      </a:p>
                                    </p:txBody>
                                  </p:sp>
                                  <p:sp>
                                    <p:nvSpPr>
                                      <p:cNvPr id="69" name="Rectangle: Rounded Corners 12">
                                        <a:extLst>
                                          <a:ext uri="{FF2B5EF4-FFF2-40B4-BE49-F238E27FC236}">
                                            <a16:creationId xmlns:a16="http://schemas.microsoft.com/office/drawing/2014/main" id="{94FFDC73-06FC-7C02-C806-33927DA5EC09}"/>
                                          </a:ext>
                                        </a:extLst>
                                      </p:cNvPr>
                                      <p:cNvSpPr/>
                                      <p:nvPr/>
                                    </p:nvSpPr>
                                    <p:spPr>
                                      <a:xfrm>
                                        <a:off x="-32" y="1446911"/>
                                        <a:ext cx="1348752" cy="4984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solidFill>
                                              <a:srgbClr val="000000"/>
                                            </a:solidFill>
                                            <a:effectLst/>
                                            <a:latin typeface="Times New Roman"/>
                                            <a:ea typeface="等线"/>
                                            <a:cs typeface="Times New Roman"/>
                                          </a:rPr>
                                          <a:t> Signal transmission Board</a:t>
                                        </a:r>
                                        <a:endParaRPr lang="zh-CN" sz="1200" kern="100">
                                          <a:effectLst/>
                                          <a:ea typeface="等线"/>
                                          <a:cs typeface="Times New Roman"/>
                                        </a:endParaRPr>
                                      </a:p>
                                    </p:txBody>
                                  </p:sp>
                                  <p:sp>
                                    <p:nvSpPr>
                                      <p:cNvPr id="70" name="Rectangle: Rounded Corners 13">
                                        <a:extLst>
                                          <a:ext uri="{FF2B5EF4-FFF2-40B4-BE49-F238E27FC236}">
                                            <a16:creationId xmlns:a16="http://schemas.microsoft.com/office/drawing/2014/main" id="{072A62EC-417F-CE16-797B-E25A37C3B570}"/>
                                          </a:ext>
                                        </a:extLst>
                                      </p:cNvPr>
                                      <p:cNvSpPr/>
                                      <p:nvPr/>
                                    </p:nvSpPr>
                                    <p:spPr>
                                      <a:xfrm>
                                        <a:off x="-33" y="2369171"/>
                                        <a:ext cx="1180825" cy="4984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dirty="0">
                                            <a:solidFill>
                                              <a:srgbClr val="000000"/>
                                            </a:solidFill>
                                            <a:effectLst/>
                                            <a:latin typeface="Times New Roman"/>
                                            <a:ea typeface="等线"/>
                                            <a:cs typeface="Times New Roman"/>
                                          </a:rPr>
                                          <a:t>Data processing (Arduino) Board</a:t>
                                        </a:r>
                                        <a:endParaRPr lang="zh-CN" sz="1200" kern="100" dirty="0">
                                          <a:effectLst/>
                                          <a:ea typeface="等线"/>
                                          <a:cs typeface="Times New Roman"/>
                                        </a:endParaRPr>
                                      </a:p>
                                    </p:txBody>
                                  </p:sp>
                                  <p:cxnSp>
                                    <p:nvCxnSpPr>
                                      <p:cNvPr id="71" name="Connector: Elbow 24">
                                        <a:extLst>
                                          <a:ext uri="{FF2B5EF4-FFF2-40B4-BE49-F238E27FC236}">
                                            <a16:creationId xmlns:a16="http://schemas.microsoft.com/office/drawing/2014/main" id="{188257FB-8FE9-5906-7009-33D825823437}"/>
                                          </a:ext>
                                        </a:extLst>
                                      </p:cNvPr>
                                      <p:cNvCxnSpPr/>
                                      <p:nvPr/>
                                    </p:nvCxnSpPr>
                                    <p:spPr>
                                      <a:xfrm>
                                        <a:off x="556425" y="1033670"/>
                                        <a:ext cx="0" cy="407670"/>
                                      </a:xfrm>
                                      <a:prstGeom prst="bentConnector3">
                                        <a:avLst/>
                                      </a:prstGeom>
                                      <a:ln w="22225">
                                        <a:solidFill>
                                          <a:srgbClr val="00B05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2" name="Straight Arrow Connector 26">
                                        <a:extLst>
                                          <a:ext uri="{FF2B5EF4-FFF2-40B4-BE49-F238E27FC236}">
                                            <a16:creationId xmlns:a16="http://schemas.microsoft.com/office/drawing/2014/main" id="{91D42C51-4241-9DCF-F086-C52EDACC67DC}"/>
                                          </a:ext>
                                        </a:extLst>
                                      </p:cNvPr>
                                      <p:cNvCxnSpPr/>
                                      <p:nvPr/>
                                    </p:nvCxnSpPr>
                                    <p:spPr>
                                      <a:xfrm>
                                        <a:off x="556425" y="1948070"/>
                                        <a:ext cx="0" cy="415925"/>
                                      </a:xfrm>
                                      <a:prstGeom prst="straightConnector1">
                                        <a:avLst/>
                                      </a:prstGeom>
                                      <a:ln w="22225">
                                        <a:solidFill>
                                          <a:srgbClr val="00B050"/>
                                        </a:solidFill>
                                        <a:tailEnd type="triangle" w="lg" len="lg"/>
                                      </a:ln>
                                    </p:spPr>
                                    <p:style>
                                      <a:lnRef idx="2">
                                        <a:schemeClr val="accent1"/>
                                      </a:lnRef>
                                      <a:fillRef idx="0">
                                        <a:schemeClr val="accent1"/>
                                      </a:fillRef>
                                      <a:effectRef idx="1">
                                        <a:schemeClr val="accent1"/>
                                      </a:effectRef>
                                      <a:fontRef idx="minor">
                                        <a:schemeClr val="tx1"/>
                                      </a:fontRef>
                                    </p:style>
                                  </p:cxnSp>
                                  <p:sp>
                                    <p:nvSpPr>
                                      <p:cNvPr id="73" name="Rectangle: Rounded Corners 16">
                                        <a:extLst>
                                          <a:ext uri="{FF2B5EF4-FFF2-40B4-BE49-F238E27FC236}">
                                            <a16:creationId xmlns:a16="http://schemas.microsoft.com/office/drawing/2014/main" id="{72FE0D5F-63E1-231B-ED66-85D58D9D0D17}"/>
                                          </a:ext>
                                        </a:extLst>
                                      </p:cNvPr>
                                      <p:cNvSpPr/>
                                      <p:nvPr/>
                                    </p:nvSpPr>
                                    <p:spPr>
                                      <a:xfrm>
                                        <a:off x="2703441" y="723569"/>
                                        <a:ext cx="1178800" cy="4984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solidFill>
                                              <a:srgbClr val="000000"/>
                                            </a:solidFill>
                                            <a:effectLst/>
                                            <a:latin typeface="Times New Roman"/>
                                            <a:ea typeface="等线"/>
                                            <a:cs typeface="Times New Roman"/>
                                          </a:rPr>
                                          <a:t>Electromagnetic valve</a:t>
                                        </a:r>
                                        <a:endParaRPr lang="zh-CN" sz="1200" kern="100">
                                          <a:effectLst/>
                                          <a:ea typeface="等线"/>
                                          <a:cs typeface="Times New Roman"/>
                                        </a:endParaRPr>
                                      </a:p>
                                    </p:txBody>
                                  </p:sp>
                                  <p:grpSp>
                                    <p:nvGrpSpPr>
                                      <p:cNvPr id="74" name="Group 314682987">
                                        <a:extLst>
                                          <a:ext uri="{FF2B5EF4-FFF2-40B4-BE49-F238E27FC236}">
                                            <a16:creationId xmlns:a16="http://schemas.microsoft.com/office/drawing/2014/main" id="{32443CAA-4615-F149-00A8-8F7731DB5769}"/>
                                          </a:ext>
                                        </a:extLst>
                                      </p:cNvPr>
                                      <p:cNvGrpSpPr/>
                                      <p:nvPr/>
                                    </p:nvGrpSpPr>
                                    <p:grpSpPr>
                                      <a:xfrm>
                                        <a:off x="1180792" y="1033504"/>
                                        <a:ext cx="3410517" cy="1599319"/>
                                        <a:chOff x="35804" y="0"/>
                                        <a:chExt cx="3410517" cy="1599319"/>
                                      </a:xfrm>
                                    </p:grpSpPr>
                                    <p:cxnSp>
                                      <p:nvCxnSpPr>
                                        <p:cNvPr id="79" name="Straight Connector 314682981">
                                          <a:extLst>
                                            <a:ext uri="{FF2B5EF4-FFF2-40B4-BE49-F238E27FC236}">
                                              <a16:creationId xmlns:a16="http://schemas.microsoft.com/office/drawing/2014/main" id="{3732C77A-CEC8-98D1-9DDF-217DBA00515F}"/>
                                            </a:ext>
                                          </a:extLst>
                                        </p:cNvPr>
                                        <p:cNvCxnSpPr>
                                          <a:stCxn id="70" idx="3"/>
                                        </p:cNvCxnSpPr>
                                        <p:nvPr/>
                                      </p:nvCxnSpPr>
                                      <p:spPr>
                                        <a:xfrm flipV="1">
                                          <a:off x="35804" y="1584220"/>
                                          <a:ext cx="2891372" cy="685"/>
                                        </a:xfrm>
                                        <a:prstGeom prst="line">
                                          <a:avLst/>
                                        </a:prstGeom>
                                        <a:noFill/>
                                        <a:ln w="22225">
                                          <a:solidFill>
                                            <a:srgbClr val="CC00FF"/>
                                          </a:solidFill>
                                        </a:ln>
                                      </p:spPr>
                                      <p:style>
                                        <a:lnRef idx="2">
                                          <a:schemeClr val="accent1">
                                            <a:shade val="50000"/>
                                          </a:schemeClr>
                                        </a:lnRef>
                                        <a:fillRef idx="1">
                                          <a:schemeClr val="accent1"/>
                                        </a:fillRef>
                                        <a:effectRef idx="0">
                                          <a:schemeClr val="accent1"/>
                                        </a:effectRef>
                                        <a:fontRef idx="minor">
                                          <a:schemeClr val="lt1"/>
                                        </a:fontRef>
                                      </p:style>
                                    </p:cxnSp>
                                    <p:grpSp>
                                      <p:nvGrpSpPr>
                                        <p:cNvPr id="80" name="Group 314682986">
                                          <a:extLst>
                                            <a:ext uri="{FF2B5EF4-FFF2-40B4-BE49-F238E27FC236}">
                                              <a16:creationId xmlns:a16="http://schemas.microsoft.com/office/drawing/2014/main" id="{21DDA750-456E-AA66-28EC-64094020327C}"/>
                                            </a:ext>
                                          </a:extLst>
                                        </p:cNvPr>
                                        <p:cNvGrpSpPr/>
                                        <p:nvPr/>
                                      </p:nvGrpSpPr>
                                      <p:grpSpPr>
                                        <a:xfrm>
                                          <a:off x="850850" y="184321"/>
                                          <a:ext cx="2595471" cy="1399556"/>
                                          <a:chOff x="-1" y="0"/>
                                          <a:chExt cx="2595471" cy="1399556"/>
                                        </a:xfrm>
                                      </p:grpSpPr>
                                      <p:cxnSp>
                                        <p:nvCxnSpPr>
                                          <p:cNvPr id="82" name="Connector: Elbow 28">
                                            <a:extLst>
                                              <a:ext uri="{FF2B5EF4-FFF2-40B4-BE49-F238E27FC236}">
                                                <a16:creationId xmlns:a16="http://schemas.microsoft.com/office/drawing/2014/main" id="{97370A03-60CD-AEC8-2813-93D76E05FB39}"/>
                                              </a:ext>
                                            </a:extLst>
                                          </p:cNvPr>
                                          <p:cNvCxnSpPr/>
                                          <p:nvPr/>
                                        </p:nvCxnSpPr>
                                        <p:spPr>
                                          <a:xfrm flipV="1">
                                            <a:off x="508543" y="201502"/>
                                            <a:ext cx="565205" cy="278710"/>
                                          </a:xfrm>
                                          <a:prstGeom prst="bentConnector3">
                                            <a:avLst>
                                              <a:gd name="adj1" fmla="val 1223"/>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83" name="Connector: Elbow 29">
                                            <a:extLst>
                                              <a:ext uri="{FF2B5EF4-FFF2-40B4-BE49-F238E27FC236}">
                                                <a16:creationId xmlns:a16="http://schemas.microsoft.com/office/drawing/2014/main" id="{B44744A6-62AB-7246-E365-908430DFC946}"/>
                                              </a:ext>
                                            </a:extLst>
                                          </p:cNvPr>
                                          <p:cNvCxnSpPr/>
                                          <p:nvPr/>
                                        </p:nvCxnSpPr>
                                        <p:spPr>
                                          <a:xfrm>
                                            <a:off x="1427833" y="201502"/>
                                            <a:ext cx="608153" cy="253707"/>
                                          </a:xfrm>
                                          <a:prstGeom prst="bentConnector3">
                                            <a:avLst>
                                              <a:gd name="adj1" fmla="val 100696"/>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nvGrpSpPr>
                                          <p:cNvPr id="84" name="Group 314682980">
                                            <a:extLst>
                                              <a:ext uri="{FF2B5EF4-FFF2-40B4-BE49-F238E27FC236}">
                                                <a16:creationId xmlns:a16="http://schemas.microsoft.com/office/drawing/2014/main" id="{A8D848AD-5089-8491-A9EA-3D1AC6A4EF8D}"/>
                                              </a:ext>
                                            </a:extLst>
                                          </p:cNvPr>
                                          <p:cNvGrpSpPr/>
                                          <p:nvPr/>
                                        </p:nvGrpSpPr>
                                        <p:grpSpPr>
                                          <a:xfrm>
                                            <a:off x="-1" y="460663"/>
                                            <a:ext cx="2595471" cy="938893"/>
                                            <a:chOff x="-1" y="0"/>
                                            <a:chExt cx="2595471" cy="938893"/>
                                          </a:xfrm>
                                        </p:grpSpPr>
                                        <p:sp>
                                          <p:nvSpPr>
                                            <p:cNvPr id="87" name="Rectangle: Rounded Corners 19">
                                              <a:extLst>
                                                <a:ext uri="{FF2B5EF4-FFF2-40B4-BE49-F238E27FC236}">
                                                  <a16:creationId xmlns:a16="http://schemas.microsoft.com/office/drawing/2014/main" id="{8152894D-CBFE-6EAA-F52D-DD187DD7E77E}"/>
                                                </a:ext>
                                              </a:extLst>
                                            </p:cNvPr>
                                            <p:cNvSpPr/>
                                            <p:nvPr/>
                                          </p:nvSpPr>
                                          <p:spPr>
                                            <a:xfrm>
                                              <a:off x="-1" y="19050"/>
                                              <a:ext cx="1161402" cy="5937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solidFill>
                                                    <a:srgbClr val="000000"/>
                                                  </a:solidFill>
                                                  <a:effectLst/>
                                                  <a:latin typeface="Times New Roman"/>
                                                  <a:ea typeface="等线"/>
                                                  <a:cs typeface="Times New Roman"/>
                                                </a:rPr>
                                                <a:t>Main Air Pump</a:t>
                                              </a:r>
                                              <a:endParaRPr lang="zh-CN" sz="1200" kern="100">
                                                <a:effectLst/>
                                                <a:ea typeface="等线"/>
                                                <a:cs typeface="Times New Roman"/>
                                              </a:endParaRPr>
                                            </a:p>
                                            <a:p>
                                              <a:pPr algn="ctr">
                                                <a:spcAft>
                                                  <a:spcPts val="0"/>
                                                </a:spcAft>
                                              </a:pPr>
                                              <a:r>
                                                <a:rPr lang="en-US" sz="900" kern="100">
                                                  <a:solidFill>
                                                    <a:srgbClr val="000000"/>
                                                  </a:solidFill>
                                                  <a:effectLst/>
                                                  <a:latin typeface="Times New Roman"/>
                                                  <a:ea typeface="等线"/>
                                                  <a:cs typeface="Times New Roman"/>
                                                </a:rPr>
                                                <a:t>(For Inflation)</a:t>
                                              </a:r>
                                              <a:endParaRPr lang="zh-CN" sz="1200" kern="100">
                                                <a:effectLst/>
                                                <a:ea typeface="等线"/>
                                                <a:cs typeface="Times New Roman"/>
                                              </a:endParaRPr>
                                            </a:p>
                                          </p:txBody>
                                        </p:sp>
                                        <p:sp>
                                          <p:nvSpPr>
                                            <p:cNvPr id="88" name="Rectangle: Rounded Corners 22">
                                              <a:extLst>
                                                <a:ext uri="{FF2B5EF4-FFF2-40B4-BE49-F238E27FC236}">
                                                  <a16:creationId xmlns:a16="http://schemas.microsoft.com/office/drawing/2014/main" id="{155F4D91-3B2A-F3F6-30C8-D1E1233ECA34}"/>
                                                </a:ext>
                                              </a:extLst>
                                            </p:cNvPr>
                                            <p:cNvSpPr/>
                                            <p:nvPr/>
                                          </p:nvSpPr>
                                          <p:spPr>
                                            <a:xfrm>
                                              <a:off x="1315828" y="0"/>
                                              <a:ext cx="1279642" cy="5937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solidFill>
                                                    <a:srgbClr val="000000"/>
                                                  </a:solidFill>
                                                  <a:effectLst/>
                                                  <a:latin typeface="Times New Roman"/>
                                                  <a:ea typeface="等线"/>
                                                  <a:cs typeface="Times New Roman"/>
                                                </a:rPr>
                                                <a:t>Negative pressure Air Pump </a:t>
                                              </a:r>
                                              <a:endParaRPr lang="zh-CN" sz="1200" kern="100">
                                                <a:effectLst/>
                                                <a:ea typeface="等线"/>
                                                <a:cs typeface="Times New Roman"/>
                                              </a:endParaRPr>
                                            </a:p>
                                            <a:p>
                                              <a:pPr algn="ctr">
                                                <a:spcAft>
                                                  <a:spcPts val="0"/>
                                                </a:spcAft>
                                              </a:pPr>
                                              <a:r>
                                                <a:rPr lang="en-US" sz="900" kern="100">
                                                  <a:solidFill>
                                                    <a:srgbClr val="000000"/>
                                                  </a:solidFill>
                                                  <a:effectLst/>
                                                  <a:latin typeface="Times New Roman"/>
                                                  <a:ea typeface="等线"/>
                                                  <a:cs typeface="Times New Roman"/>
                                                </a:rPr>
                                                <a:t>(For Deflation)</a:t>
                                              </a:r>
                                              <a:endParaRPr lang="zh-CN" sz="1200" kern="100">
                                                <a:effectLst/>
                                                <a:ea typeface="等线"/>
                                                <a:cs typeface="Times New Roman"/>
                                              </a:endParaRPr>
                                            </a:p>
                                          </p:txBody>
                                        </p:sp>
                                        <p:cxnSp>
                                          <p:nvCxnSpPr>
                                            <p:cNvPr id="89" name="Straight Arrow Connector 314682977">
                                              <a:extLst>
                                                <a:ext uri="{FF2B5EF4-FFF2-40B4-BE49-F238E27FC236}">
                                                  <a16:creationId xmlns:a16="http://schemas.microsoft.com/office/drawing/2014/main" id="{AA214A95-55B9-82B0-FA1B-CB23B7958C28}"/>
                                                </a:ext>
                                              </a:extLst>
                                            </p:cNvPr>
                                            <p:cNvCxnSpPr/>
                                            <p:nvPr/>
                                          </p:nvCxnSpPr>
                                          <p:spPr>
                                            <a:xfrm flipV="1">
                                              <a:off x="495186" y="609290"/>
                                              <a:ext cx="26" cy="329603"/>
                                            </a:xfrm>
                                            <a:prstGeom prst="straightConnector1">
                                              <a:avLst/>
                                            </a:prstGeom>
                                            <a:noFill/>
                                            <a:ln w="22225">
                                              <a:solidFill>
                                                <a:srgbClr val="CC00FF"/>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90" name="Straight Arrow Connector 314682979">
                                              <a:extLst>
                                                <a:ext uri="{FF2B5EF4-FFF2-40B4-BE49-F238E27FC236}">
                                                  <a16:creationId xmlns:a16="http://schemas.microsoft.com/office/drawing/2014/main" id="{B2D058AF-E20A-A70F-09AC-C7F977CF4C21}"/>
                                                </a:ext>
                                              </a:extLst>
                                            </p:cNvPr>
                                            <p:cNvCxnSpPr/>
                                            <p:nvPr/>
                                          </p:nvCxnSpPr>
                                          <p:spPr>
                                            <a:xfrm flipV="1">
                                              <a:off x="2076325" y="596592"/>
                                              <a:ext cx="0" cy="341959"/>
                                            </a:xfrm>
                                            <a:prstGeom prst="straightConnector1">
                                              <a:avLst/>
                                            </a:prstGeom>
                                            <a:noFill/>
                                            <a:ln w="22225">
                                              <a:solidFill>
                                                <a:srgbClr val="CC00FF"/>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grpSp>
                                      <p:cxnSp>
                                        <p:nvCxnSpPr>
                                          <p:cNvPr id="85" name="Straight Arrow Connector 314682983">
                                            <a:extLst>
                                              <a:ext uri="{FF2B5EF4-FFF2-40B4-BE49-F238E27FC236}">
                                                <a16:creationId xmlns:a16="http://schemas.microsoft.com/office/drawing/2014/main" id="{3E17DAAE-1E65-6201-9192-A4C31141FD95}"/>
                                              </a:ext>
                                            </a:extLst>
                                          </p:cNvPr>
                                          <p:cNvCxnSpPr/>
                                          <p:nvPr/>
                                        </p:nvCxnSpPr>
                                        <p:spPr>
                                          <a:xfrm flipV="1">
                                            <a:off x="1068837" y="0"/>
                                            <a:ext cx="0" cy="193932"/>
                                          </a:xfrm>
                                          <a:prstGeom prst="straightConnector1">
                                            <a:avLst/>
                                          </a:prstGeom>
                                          <a:noFill/>
                                          <a:ln w="22225">
                                            <a:solidFill>
                                              <a:srgbClr val="FF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86" name="Straight Arrow Connector 314682984">
                                            <a:extLst>
                                              <a:ext uri="{FF2B5EF4-FFF2-40B4-BE49-F238E27FC236}">
                                                <a16:creationId xmlns:a16="http://schemas.microsoft.com/office/drawing/2014/main" id="{272B3BC9-8A09-6338-1B3C-B67F023F71B3}"/>
                                              </a:ext>
                                            </a:extLst>
                                          </p:cNvPr>
                                          <p:cNvCxnSpPr/>
                                          <p:nvPr/>
                                        </p:nvCxnSpPr>
                                        <p:spPr>
                                          <a:xfrm flipV="1">
                                            <a:off x="1430685" y="4889"/>
                                            <a:ext cx="0" cy="193143"/>
                                          </a:xfrm>
                                          <a:prstGeom prst="straightConnector1">
                                            <a:avLst/>
                                          </a:prstGeom>
                                          <a:noFill/>
                                          <a:ln w="22225">
                                            <a:solidFill>
                                              <a:srgbClr val="FF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grpSp>
                                    <p:cxnSp>
                                      <p:nvCxnSpPr>
                                        <p:cNvPr id="81" name="Connector: Elbow 314682985">
                                          <a:extLst>
                                            <a:ext uri="{FF2B5EF4-FFF2-40B4-BE49-F238E27FC236}">
                                              <a16:creationId xmlns:a16="http://schemas.microsoft.com/office/drawing/2014/main" id="{D96270D0-AE85-6661-B15A-A66464B180E1}"/>
                                            </a:ext>
                                          </a:extLst>
                                        </p:cNvPr>
                                        <p:cNvCxnSpPr/>
                                        <p:nvPr/>
                                      </p:nvCxnSpPr>
                                      <p:spPr>
                                        <a:xfrm flipV="1">
                                          <a:off x="435649" y="0"/>
                                          <a:ext cx="1125855" cy="1599319"/>
                                        </a:xfrm>
                                        <a:prstGeom prst="bentConnector3">
                                          <a:avLst>
                                            <a:gd name="adj1" fmla="val -327"/>
                                          </a:avLst>
                                        </a:prstGeom>
                                        <a:noFill/>
                                        <a:ln w="22225">
                                          <a:solidFill>
                                            <a:srgbClr val="CC00FF"/>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grpSp>
                                </p:grpSp>
                                <p:cxnSp>
                                  <p:nvCxnSpPr>
                                    <p:cNvPr id="65" name="Connector: Elbow 314682996">
                                      <a:extLst>
                                        <a:ext uri="{FF2B5EF4-FFF2-40B4-BE49-F238E27FC236}">
                                          <a16:creationId xmlns:a16="http://schemas.microsoft.com/office/drawing/2014/main" id="{53287CDB-1F8F-1F7F-FB8E-86E2965E6006}"/>
                                        </a:ext>
                                      </a:extLst>
                                    </p:cNvPr>
                                    <p:cNvCxnSpPr/>
                                    <p:nvPr/>
                                  </p:nvCxnSpPr>
                                  <p:spPr>
                                    <a:xfrm rot="16200000" flipV="1">
                                      <a:off x="2590298" y="430221"/>
                                      <a:ext cx="862039" cy="487984"/>
                                    </a:xfrm>
                                    <a:prstGeom prst="bentConnector3">
                                      <a:avLst>
                                        <a:gd name="adj1" fmla="val 98444"/>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Rounded Corners 314682997">
                                      <a:extLst>
                                        <a:ext uri="{FF2B5EF4-FFF2-40B4-BE49-F238E27FC236}">
                                          <a16:creationId xmlns:a16="http://schemas.microsoft.com/office/drawing/2014/main" id="{04F03F00-FAC8-B976-C7FA-61BFD7AB5D15}"/>
                                        </a:ext>
                                      </a:extLst>
                                    </p:cNvPr>
                                    <p:cNvSpPr/>
                                    <p:nvPr/>
                                  </p:nvSpPr>
                                  <p:spPr>
                                    <a:xfrm>
                                      <a:off x="1580637" y="-489966"/>
                                      <a:ext cx="1731029" cy="1124159"/>
                                    </a:xfrm>
                                    <a:prstGeom prst="roundRect">
                                      <a:avLst/>
                                    </a:prstGeom>
                                    <a:noFill/>
                                    <a:ln w="19050">
                                      <a:prstDash val="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sz="1200" b="1" kern="100">
                                          <a:solidFill>
                                            <a:srgbClr val="000000"/>
                                          </a:solidFill>
                                          <a:effectLst/>
                                          <a:latin typeface="Times New Roman"/>
                                          <a:ea typeface="等线"/>
                                          <a:cs typeface="Times New Roman"/>
                                        </a:rPr>
                                        <a:t>     Execution Unit</a:t>
                                      </a:r>
                                      <a:endParaRPr lang="zh-CN" sz="1200" kern="100">
                                        <a:effectLst/>
                                        <a:ea typeface="等线"/>
                                        <a:cs typeface="Times New Roman"/>
                                      </a:endParaRPr>
                                    </a:p>
                                    <a:p>
                                      <a:pPr indent="139700">
                                        <a:spcAft>
                                          <a:spcPts val="0"/>
                                        </a:spcAft>
                                      </a:pPr>
                                      <a:r>
                                        <a:rPr lang="en-US" sz="1200" kern="100">
                                          <a:solidFill>
                                            <a:srgbClr val="000000"/>
                                          </a:solidFill>
                                          <a:effectLst/>
                                          <a:latin typeface="Times New Roman"/>
                                          <a:ea typeface="等线"/>
                                          <a:cs typeface="Times New Roman"/>
                                        </a:rPr>
                                        <a:t>(Finger module)</a:t>
                                      </a:r>
                                      <a:endParaRPr lang="zh-CN" sz="1200" kern="100">
                                        <a:effectLst/>
                                        <a:ea typeface="等线"/>
                                        <a:cs typeface="Times New Roman"/>
                                      </a:endParaRPr>
                                    </a:p>
                                    <a:p>
                                      <a:pPr indent="139700">
                                        <a:spcAft>
                                          <a:spcPts val="0"/>
                                        </a:spcAft>
                                      </a:pPr>
                                      <a:r>
                                        <a:rPr lang="en-US" sz="1200" kern="100">
                                          <a:effectLst/>
                                          <a:latin typeface="Times New Roman"/>
                                          <a:ea typeface="等线"/>
                                          <a:cs typeface="Times New Roman"/>
                                        </a:rPr>
                                        <a:t> </a:t>
                                      </a:r>
                                      <a:endParaRPr lang="zh-CN" sz="1200" kern="100">
                                        <a:effectLst/>
                                        <a:ea typeface="等线"/>
                                        <a:cs typeface="Times New Roman"/>
                                      </a:endParaRPr>
                                    </a:p>
                                  </p:txBody>
                                </p:sp>
                              </p:grpSp>
                              <p:sp>
                                <p:nvSpPr>
                                  <p:cNvPr id="60" name="Rectangle 629272387">
                                    <a:extLst>
                                      <a:ext uri="{FF2B5EF4-FFF2-40B4-BE49-F238E27FC236}">
                                        <a16:creationId xmlns:a16="http://schemas.microsoft.com/office/drawing/2014/main" id="{744F593D-615E-8D95-507F-607C7CA9337D}"/>
                                      </a:ext>
                                    </a:extLst>
                                  </p:cNvPr>
                                  <p:cNvSpPr/>
                                  <p:nvPr/>
                                </p:nvSpPr>
                                <p:spPr>
                                  <a:xfrm>
                                    <a:off x="-738913" y="259064"/>
                                    <a:ext cx="2662465" cy="3393424"/>
                                  </a:xfrm>
                                  <a:prstGeom prst="rect">
                                    <a:avLst/>
                                  </a:prstGeom>
                                  <a:noFill/>
                                  <a:ln w="19050">
                                    <a:solidFill>
                                      <a:srgbClr val="00B05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61" name="Rectangle 629272388">
                                    <a:extLst>
                                      <a:ext uri="{FF2B5EF4-FFF2-40B4-BE49-F238E27FC236}">
                                        <a16:creationId xmlns:a16="http://schemas.microsoft.com/office/drawing/2014/main" id="{9838977B-00DD-6AB3-AC2D-885FB010A84A}"/>
                                      </a:ext>
                                    </a:extLst>
                                  </p:cNvPr>
                                  <p:cNvSpPr/>
                                  <p:nvPr/>
                                </p:nvSpPr>
                                <p:spPr>
                                  <a:xfrm>
                                    <a:off x="2001084" y="896342"/>
                                    <a:ext cx="3145284" cy="2417275"/>
                                  </a:xfrm>
                                  <a:prstGeom prst="rect">
                                    <a:avLst/>
                                  </a:prstGeom>
                                  <a:noFill/>
                                  <a:ln w="25400">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grpSp>
                        <p:sp>
                          <p:nvSpPr>
                            <p:cNvPr id="54" name="Rectangle 314682995">
                              <a:extLst>
                                <a:ext uri="{FF2B5EF4-FFF2-40B4-BE49-F238E27FC236}">
                                  <a16:creationId xmlns:a16="http://schemas.microsoft.com/office/drawing/2014/main" id="{D363C4E2-2CB7-A378-4A66-472872160EA6}"/>
                                </a:ext>
                              </a:extLst>
                            </p:cNvPr>
                            <p:cNvSpPr/>
                            <p:nvPr/>
                          </p:nvSpPr>
                          <p:spPr>
                            <a:xfrm>
                              <a:off x="2593818" y="389299"/>
                              <a:ext cx="715010"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
                        <p:nvSpPr>
                          <p:cNvPr id="52" name="Rectangle 314682992">
                            <a:extLst>
                              <a:ext uri="{FF2B5EF4-FFF2-40B4-BE49-F238E27FC236}">
                                <a16:creationId xmlns:a16="http://schemas.microsoft.com/office/drawing/2014/main" id="{DF7ECFAC-8978-7B65-E213-AA0BB4B3ED94}"/>
                              </a:ext>
                            </a:extLst>
                          </p:cNvPr>
                          <p:cNvSpPr/>
                          <p:nvPr/>
                        </p:nvSpPr>
                        <p:spPr>
                          <a:xfrm>
                            <a:off x="2592045" y="446979"/>
                            <a:ext cx="715010" cy="45085"/>
                          </a:xfrm>
                          <a:prstGeom prst="rect">
                            <a:avLst/>
                          </a:prstGeom>
                          <a:solidFill>
                            <a:srgbClr val="DA26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44" name="组合 15">
                          <a:extLst>
                            <a:ext uri="{FF2B5EF4-FFF2-40B4-BE49-F238E27FC236}">
                              <a16:creationId xmlns:a16="http://schemas.microsoft.com/office/drawing/2014/main" id="{77C7B93E-F647-9115-3BAE-5BA5B4375832}"/>
                            </a:ext>
                          </a:extLst>
                        </p:cNvPr>
                        <p:cNvGrpSpPr/>
                        <p:nvPr/>
                      </p:nvGrpSpPr>
                      <p:grpSpPr>
                        <a:xfrm>
                          <a:off x="1228997" y="4199198"/>
                          <a:ext cx="4624154" cy="261768"/>
                          <a:chOff x="532647" y="-84414"/>
                          <a:chExt cx="4624154" cy="261768"/>
                        </a:xfrm>
                      </p:grpSpPr>
                      <p:cxnSp>
                        <p:nvCxnSpPr>
                          <p:cNvPr id="45" name="直接箭头连接符 16">
                            <a:extLst>
                              <a:ext uri="{FF2B5EF4-FFF2-40B4-BE49-F238E27FC236}">
                                <a16:creationId xmlns:a16="http://schemas.microsoft.com/office/drawing/2014/main" id="{F503ADF9-697B-4429-C774-360BEF8B3881}"/>
                              </a:ext>
                            </a:extLst>
                          </p:cNvPr>
                          <p:cNvCxnSpPr/>
                          <p:nvPr/>
                        </p:nvCxnSpPr>
                        <p:spPr>
                          <a:xfrm>
                            <a:off x="532647" y="35168"/>
                            <a:ext cx="408288" cy="0"/>
                          </a:xfrm>
                          <a:prstGeom prst="straightConnector1">
                            <a:avLst/>
                          </a:prstGeom>
                          <a:ln w="22225">
                            <a:solidFill>
                              <a:srgbClr val="00B050"/>
                            </a:solidFill>
                            <a:tailEnd type="triangle" w="lg" len="lg"/>
                          </a:ln>
                        </p:spPr>
                        <p:style>
                          <a:lnRef idx="2">
                            <a:schemeClr val="accent1"/>
                          </a:lnRef>
                          <a:fillRef idx="0">
                            <a:schemeClr val="accent1"/>
                          </a:fillRef>
                          <a:effectRef idx="1">
                            <a:schemeClr val="accent1"/>
                          </a:effectRef>
                          <a:fontRef idx="minor">
                            <a:schemeClr val="tx1"/>
                          </a:fontRef>
                        </p:style>
                      </p:cxnSp>
                      <p:sp>
                        <p:nvSpPr>
                          <p:cNvPr id="46" name="Text Box 2">
                            <a:extLst>
                              <a:ext uri="{FF2B5EF4-FFF2-40B4-BE49-F238E27FC236}">
                                <a16:creationId xmlns:a16="http://schemas.microsoft.com/office/drawing/2014/main" id="{6E19F3A7-70F4-8C3D-76F1-60CEDEDEE681}"/>
                              </a:ext>
                            </a:extLst>
                          </p:cNvPr>
                          <p:cNvSpPr txBox="1">
                            <a:spLocks noChangeArrowheads="1"/>
                          </p:cNvSpPr>
                          <p:nvPr/>
                        </p:nvSpPr>
                        <p:spPr bwMode="auto">
                          <a:xfrm>
                            <a:off x="936685" y="-63306"/>
                            <a:ext cx="1081360" cy="240660"/>
                          </a:xfrm>
                          <a:prstGeom prst="rect">
                            <a:avLst/>
                          </a:prstGeom>
                          <a:noFill/>
                          <a:ln w="9525">
                            <a:noFill/>
                            <a:miter lim="800000"/>
                            <a:headEnd/>
                            <a:tailEnd/>
                          </a:ln>
                        </p:spPr>
                        <p:txBody>
                          <a:bodyPr rot="0" vert="horz" wrap="square" lIns="91440" tIns="45720" rIns="91440" bIns="45720" anchor="t" anchorCtr="0">
                            <a:noAutofit/>
                          </a:bodyPr>
                          <a:lstStyle/>
                          <a:p>
                            <a:pPr>
                              <a:spcAft>
                                <a:spcPts val="0"/>
                              </a:spcAft>
                            </a:pPr>
                            <a:r>
                              <a:rPr lang="en-US" sz="900" kern="100" dirty="0">
                                <a:solidFill>
                                  <a:srgbClr val="000000"/>
                                </a:solidFill>
                                <a:effectLst/>
                                <a:latin typeface="Times New Roman"/>
                                <a:ea typeface="等线"/>
                                <a:cs typeface="Times New Roman"/>
                              </a:rPr>
                              <a:t>Sensor data signal</a:t>
                            </a:r>
                            <a:endParaRPr lang="zh-CN" sz="1200" kern="100" dirty="0">
                              <a:effectLst/>
                              <a:latin typeface="Calibri"/>
                              <a:ea typeface="等线"/>
                              <a:cs typeface="Times New Roman"/>
                            </a:endParaRPr>
                          </a:p>
                        </p:txBody>
                      </p:sp>
                      <p:cxnSp>
                        <p:nvCxnSpPr>
                          <p:cNvPr id="47" name="直接箭头连接符 18">
                            <a:extLst>
                              <a:ext uri="{FF2B5EF4-FFF2-40B4-BE49-F238E27FC236}">
                                <a16:creationId xmlns:a16="http://schemas.microsoft.com/office/drawing/2014/main" id="{AC4CBA0F-5552-493D-A400-9AC20770C8F5}"/>
                              </a:ext>
                            </a:extLst>
                          </p:cNvPr>
                          <p:cNvCxnSpPr/>
                          <p:nvPr/>
                        </p:nvCxnSpPr>
                        <p:spPr>
                          <a:xfrm>
                            <a:off x="2885283" y="42291"/>
                            <a:ext cx="408288" cy="0"/>
                          </a:xfrm>
                          <a:prstGeom prst="straightConnector1">
                            <a:avLst/>
                          </a:prstGeom>
                          <a:noFill/>
                          <a:ln w="22225">
                            <a:solidFill>
                              <a:srgbClr val="CC00FF"/>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48" name="Text Box 2">
                            <a:extLst>
                              <a:ext uri="{FF2B5EF4-FFF2-40B4-BE49-F238E27FC236}">
                                <a16:creationId xmlns:a16="http://schemas.microsoft.com/office/drawing/2014/main" id="{3C605945-D91A-9503-310D-D8309FCD2030}"/>
                              </a:ext>
                            </a:extLst>
                          </p:cNvPr>
                          <p:cNvSpPr txBox="1">
                            <a:spLocks noChangeArrowheads="1"/>
                          </p:cNvSpPr>
                          <p:nvPr/>
                        </p:nvSpPr>
                        <p:spPr bwMode="auto">
                          <a:xfrm>
                            <a:off x="3226232" y="-77378"/>
                            <a:ext cx="800030" cy="240660"/>
                          </a:xfrm>
                          <a:prstGeom prst="rect">
                            <a:avLst/>
                          </a:prstGeom>
                          <a:noFill/>
                          <a:ln w="9525">
                            <a:noFill/>
                            <a:miter lim="800000"/>
                            <a:headEnd/>
                            <a:tailEnd/>
                          </a:ln>
                        </p:spPr>
                        <p:txBody>
                          <a:bodyPr rot="0" vert="horz" wrap="square" lIns="91440" tIns="45720" rIns="91440" bIns="45720" anchor="t" anchorCtr="0">
                            <a:noAutofit/>
                          </a:bodyPr>
                          <a:lstStyle/>
                          <a:p>
                            <a:pPr>
                              <a:spcAft>
                                <a:spcPts val="0"/>
                              </a:spcAft>
                            </a:pPr>
                            <a:r>
                              <a:rPr lang="en-US" sz="900" kern="100" dirty="0">
                                <a:solidFill>
                                  <a:srgbClr val="000000"/>
                                </a:solidFill>
                                <a:effectLst/>
                                <a:latin typeface="Times New Roman"/>
                                <a:ea typeface="等线"/>
                                <a:cs typeface="Times New Roman"/>
                              </a:rPr>
                              <a:t>Control Signal</a:t>
                            </a:r>
                            <a:endParaRPr lang="zh-CN" sz="1200" kern="100" dirty="0">
                              <a:effectLst/>
                              <a:latin typeface="Calibri"/>
                              <a:ea typeface="等线"/>
                              <a:cs typeface="Times New Roman"/>
                            </a:endParaRPr>
                          </a:p>
                        </p:txBody>
                      </p:sp>
                      <p:sp>
                        <p:nvSpPr>
                          <p:cNvPr id="49" name="Text Box 2">
                            <a:extLst>
                              <a:ext uri="{FF2B5EF4-FFF2-40B4-BE49-F238E27FC236}">
                                <a16:creationId xmlns:a16="http://schemas.microsoft.com/office/drawing/2014/main" id="{9C653296-E458-0783-25AE-9DD979258E14}"/>
                              </a:ext>
                            </a:extLst>
                          </p:cNvPr>
                          <p:cNvSpPr txBox="1">
                            <a:spLocks noChangeArrowheads="1"/>
                          </p:cNvSpPr>
                          <p:nvPr/>
                        </p:nvSpPr>
                        <p:spPr bwMode="auto">
                          <a:xfrm>
                            <a:off x="4431309" y="-84414"/>
                            <a:ext cx="725492" cy="240660"/>
                          </a:xfrm>
                          <a:prstGeom prst="rect">
                            <a:avLst/>
                          </a:prstGeom>
                          <a:noFill/>
                          <a:ln w="9525">
                            <a:noFill/>
                            <a:miter lim="800000"/>
                            <a:headEnd/>
                            <a:tailEnd/>
                          </a:ln>
                        </p:spPr>
                        <p:txBody>
                          <a:bodyPr rot="0" vert="horz" wrap="square" lIns="91440" tIns="45720" rIns="91440" bIns="45720" anchor="t" anchorCtr="0">
                            <a:noAutofit/>
                          </a:bodyPr>
                          <a:lstStyle/>
                          <a:p>
                            <a:pPr>
                              <a:spcAft>
                                <a:spcPts val="0"/>
                              </a:spcAft>
                            </a:pPr>
                            <a:r>
                              <a:rPr lang="en-US" sz="900" kern="100">
                                <a:solidFill>
                                  <a:srgbClr val="000000"/>
                                </a:solidFill>
                                <a:effectLst/>
                                <a:latin typeface="Times New Roman"/>
                                <a:ea typeface="等线"/>
                                <a:cs typeface="Times New Roman"/>
                              </a:rPr>
                              <a:t>Air Flow</a:t>
                            </a:r>
                            <a:endParaRPr lang="zh-CN" sz="1200" kern="100">
                              <a:effectLst/>
                              <a:latin typeface="Calibri"/>
                              <a:ea typeface="等线"/>
                              <a:cs typeface="Times New Roman"/>
                            </a:endParaRPr>
                          </a:p>
                        </p:txBody>
                      </p:sp>
                      <p:cxnSp>
                        <p:nvCxnSpPr>
                          <p:cNvPr id="50" name="直接箭头连接符 21">
                            <a:extLst>
                              <a:ext uri="{FF2B5EF4-FFF2-40B4-BE49-F238E27FC236}">
                                <a16:creationId xmlns:a16="http://schemas.microsoft.com/office/drawing/2014/main" id="{5AE4B1B5-A759-113A-898B-6359A2995AFD}"/>
                              </a:ext>
                            </a:extLst>
                          </p:cNvPr>
                          <p:cNvCxnSpPr/>
                          <p:nvPr/>
                        </p:nvCxnSpPr>
                        <p:spPr>
                          <a:xfrm>
                            <a:off x="4026262" y="42291"/>
                            <a:ext cx="408288" cy="0"/>
                          </a:xfrm>
                          <a:prstGeom prst="straightConnector1">
                            <a:avLst/>
                          </a:prstGeom>
                          <a:noFill/>
                          <a:ln w="22225">
                            <a:solidFill>
                              <a:srgbClr val="FF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grpSp>
                  </p:grpSp>
                  <p:sp>
                    <p:nvSpPr>
                      <p:cNvPr id="41" name="圆角矩形 12">
                        <a:extLst>
                          <a:ext uri="{FF2B5EF4-FFF2-40B4-BE49-F238E27FC236}">
                            <a16:creationId xmlns:a16="http://schemas.microsoft.com/office/drawing/2014/main" id="{C63D7658-2F75-9C27-7720-A9A7A7B54878}"/>
                          </a:ext>
                        </a:extLst>
                      </p:cNvPr>
                      <p:cNvSpPr/>
                      <p:nvPr/>
                    </p:nvSpPr>
                    <p:spPr>
                      <a:xfrm>
                        <a:off x="246142" y="2484897"/>
                        <a:ext cx="963586" cy="4072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0" dirty="0">
                            <a:solidFill>
                              <a:srgbClr val="000000"/>
                            </a:solidFill>
                            <a:effectLst/>
                            <a:latin typeface="Times New Roman"/>
                            <a:ea typeface="宋体"/>
                            <a:cs typeface="Times New Roman"/>
                          </a:rPr>
                          <a:t>Accelerometer</a:t>
                        </a:r>
                        <a:endParaRPr lang="zh-CN" sz="1200" kern="100" dirty="0">
                          <a:effectLst/>
                          <a:ea typeface="等线"/>
                          <a:cs typeface="Times New Roman"/>
                        </a:endParaRPr>
                      </a:p>
                      <a:p>
                        <a:pPr algn="ctr">
                          <a:spcAft>
                            <a:spcPts val="0"/>
                          </a:spcAft>
                        </a:pPr>
                        <a:r>
                          <a:rPr lang="en-US" sz="900" kern="0" dirty="0">
                            <a:solidFill>
                              <a:srgbClr val="000000"/>
                            </a:solidFill>
                            <a:effectLst/>
                            <a:latin typeface="Times New Roman"/>
                            <a:ea typeface="宋体"/>
                            <a:cs typeface="Times New Roman"/>
                          </a:rPr>
                          <a:t>(MPU6050)</a:t>
                        </a:r>
                        <a:endParaRPr lang="zh-CN" sz="1200" kern="100" dirty="0">
                          <a:effectLst/>
                          <a:ea typeface="等线"/>
                          <a:cs typeface="Times New Roman"/>
                        </a:endParaRPr>
                      </a:p>
                    </p:txBody>
                  </p:sp>
                  <p:cxnSp>
                    <p:nvCxnSpPr>
                      <p:cNvPr id="42" name="肘形连接符 13">
                        <a:extLst>
                          <a:ext uri="{FF2B5EF4-FFF2-40B4-BE49-F238E27FC236}">
                            <a16:creationId xmlns:a16="http://schemas.microsoft.com/office/drawing/2014/main" id="{925B6DDE-5EE3-B651-9DB6-80B6DDD2B734}"/>
                          </a:ext>
                        </a:extLst>
                      </p:cNvPr>
                      <p:cNvCxnSpPr>
                        <a:cxnSpLocks/>
                        <a:endCxn id="70" idx="1"/>
                      </p:cNvCxnSpPr>
                      <p:nvPr/>
                    </p:nvCxnSpPr>
                    <p:spPr>
                      <a:xfrm rot="16200000" flipH="1">
                        <a:off x="845789" y="3099442"/>
                        <a:ext cx="714162" cy="299651"/>
                      </a:xfrm>
                      <a:prstGeom prst="bentConnector2">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grpSp>
            <p:cxnSp>
              <p:nvCxnSpPr>
                <p:cNvPr id="34" name="直接箭头连接符 5">
                  <a:extLst>
                    <a:ext uri="{FF2B5EF4-FFF2-40B4-BE49-F238E27FC236}">
                      <a16:creationId xmlns:a16="http://schemas.microsoft.com/office/drawing/2014/main" id="{D62BE0AB-DFCF-E673-8C92-3B1512910AEE}"/>
                    </a:ext>
                  </a:extLst>
                </p:cNvPr>
                <p:cNvCxnSpPr/>
                <p:nvPr/>
              </p:nvCxnSpPr>
              <p:spPr>
                <a:xfrm>
                  <a:off x="261653" y="4192172"/>
                  <a:ext cx="407670" cy="0"/>
                </a:xfrm>
                <a:prstGeom prst="straightConnector1">
                  <a:avLst/>
                </a:prstGeom>
                <a:ln w="22225">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5" name="Text Box 2">
                  <a:extLst>
                    <a:ext uri="{FF2B5EF4-FFF2-40B4-BE49-F238E27FC236}">
                      <a16:creationId xmlns:a16="http://schemas.microsoft.com/office/drawing/2014/main" id="{FCE8786C-18D2-18E2-60A1-BA184D89FA0F}"/>
                    </a:ext>
                  </a:extLst>
                </p:cNvPr>
                <p:cNvSpPr txBox="1">
                  <a:spLocks noChangeArrowheads="1"/>
                </p:cNvSpPr>
                <p:nvPr/>
              </p:nvSpPr>
              <p:spPr bwMode="auto">
                <a:xfrm>
                  <a:off x="691576" y="4037427"/>
                  <a:ext cx="1267086" cy="414997"/>
                </a:xfrm>
                <a:prstGeom prst="rect">
                  <a:avLst/>
                </a:prstGeom>
                <a:noFill/>
                <a:ln w="9525">
                  <a:noFill/>
                  <a:miter lim="800000"/>
                  <a:headEnd/>
                  <a:tailEnd/>
                </a:ln>
              </p:spPr>
              <p:txBody>
                <a:bodyPr rot="0" vert="horz" wrap="square" lIns="91440" tIns="45720" rIns="91440" bIns="45720" anchor="t" anchorCtr="0">
                  <a:noAutofit/>
                </a:bodyPr>
                <a:lstStyle/>
                <a:p>
                  <a:pPr>
                    <a:spcAft>
                      <a:spcPts val="0"/>
                    </a:spcAft>
                  </a:pPr>
                  <a:r>
                    <a:rPr lang="en-US" sz="900" kern="100">
                      <a:solidFill>
                        <a:srgbClr val="000000"/>
                      </a:solidFill>
                      <a:effectLst/>
                      <a:latin typeface="Times New Roman"/>
                      <a:ea typeface="等线"/>
                      <a:cs typeface="Times New Roman"/>
                    </a:rPr>
                    <a:t>Triple-axis Accelerometer data</a:t>
                  </a:r>
                  <a:endParaRPr lang="zh-CN" sz="1200" kern="100">
                    <a:effectLst/>
                    <a:latin typeface="Calibri"/>
                    <a:ea typeface="等线"/>
                    <a:cs typeface="Times New Roman"/>
                  </a:endParaRPr>
                </a:p>
              </p:txBody>
            </p:sp>
          </p:grpSp>
          <p:cxnSp>
            <p:nvCxnSpPr>
              <p:cNvPr id="23" name="直接箭头连接符 18">
                <a:extLst>
                  <a:ext uri="{FF2B5EF4-FFF2-40B4-BE49-F238E27FC236}">
                    <a16:creationId xmlns:a16="http://schemas.microsoft.com/office/drawing/2014/main" id="{EBF04C27-0A1F-EDBF-2C1E-62EEFD7A9EC4}"/>
                  </a:ext>
                </a:extLst>
              </p:cNvPr>
              <p:cNvCxnSpPr/>
              <p:nvPr/>
            </p:nvCxnSpPr>
            <p:spPr>
              <a:xfrm>
                <a:off x="4355976" y="5948422"/>
                <a:ext cx="436593" cy="0"/>
              </a:xfrm>
              <a:prstGeom prst="straightConnector1">
                <a:avLst/>
              </a:prstGeom>
              <a:noFill/>
              <a:ln w="22225">
                <a:solidFill>
                  <a:srgbClr val="0070C0"/>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24" name="Text Box 2">
                <a:extLst>
                  <a:ext uri="{FF2B5EF4-FFF2-40B4-BE49-F238E27FC236}">
                    <a16:creationId xmlns:a16="http://schemas.microsoft.com/office/drawing/2014/main" id="{14D0BEF7-63F0-FC8F-347D-B0B77B146C7A}"/>
                  </a:ext>
                </a:extLst>
              </p:cNvPr>
              <p:cNvSpPr txBox="1">
                <a:spLocks noChangeArrowheads="1"/>
              </p:cNvSpPr>
              <p:nvPr/>
            </p:nvSpPr>
            <p:spPr bwMode="auto">
              <a:xfrm>
                <a:off x="4716016" y="5827401"/>
                <a:ext cx="855493" cy="265895"/>
              </a:xfrm>
              <a:prstGeom prst="rect">
                <a:avLst/>
              </a:prstGeom>
              <a:noFill/>
              <a:ln w="9525">
                <a:noFill/>
                <a:miter lim="800000"/>
                <a:headEnd/>
                <a:tailEnd/>
              </a:ln>
            </p:spPr>
            <p:txBody>
              <a:bodyPr rot="0" vert="horz" wrap="square" lIns="91440" tIns="45720" rIns="91440" bIns="45720" anchor="t" anchorCtr="0">
                <a:noAutofit/>
              </a:bodyPr>
              <a:lstStyle/>
              <a:p>
                <a:pPr>
                  <a:spcAft>
                    <a:spcPts val="0"/>
                  </a:spcAft>
                </a:pPr>
                <a:r>
                  <a:rPr lang="en-US" sz="900" kern="100" dirty="0">
                    <a:solidFill>
                      <a:srgbClr val="000000"/>
                    </a:solidFill>
                    <a:effectLst/>
                    <a:latin typeface="Times New Roman"/>
                    <a:ea typeface="等线"/>
                    <a:cs typeface="Times New Roman"/>
                  </a:rPr>
                  <a:t>BLE Data</a:t>
                </a:r>
                <a:endParaRPr lang="zh-CN" sz="1200" kern="100" dirty="0">
                  <a:effectLst/>
                  <a:latin typeface="Calibri"/>
                  <a:ea typeface="等线"/>
                  <a:cs typeface="Times New Roman"/>
                </a:endParaRPr>
              </a:p>
            </p:txBody>
          </p:sp>
          <p:sp>
            <p:nvSpPr>
              <p:cNvPr id="32" name="TextBox 31">
                <a:extLst>
                  <a:ext uri="{FF2B5EF4-FFF2-40B4-BE49-F238E27FC236}">
                    <a16:creationId xmlns:a16="http://schemas.microsoft.com/office/drawing/2014/main" id="{7ADB84F9-DBDD-6004-94EE-2EB8159D2A2F}"/>
                  </a:ext>
                </a:extLst>
              </p:cNvPr>
              <p:cNvSpPr txBox="1"/>
              <p:nvPr/>
            </p:nvSpPr>
            <p:spPr>
              <a:xfrm>
                <a:off x="363943" y="4228567"/>
                <a:ext cx="1093426" cy="514477"/>
              </a:xfrm>
              <a:prstGeom prst="rect">
                <a:avLst/>
              </a:prstGeom>
              <a:noFill/>
            </p:spPr>
            <p:txBody>
              <a:bodyPr wrap="square" rtlCol="0">
                <a:spAutoFit/>
              </a:bodyPr>
              <a:lstStyle/>
              <a:p>
                <a:pPr algn="ctr"/>
                <a:r>
                  <a:rPr lang="en-US" sz="800" dirty="0"/>
                  <a:t>Trend of max bending angle and tremor rate</a:t>
                </a:r>
              </a:p>
            </p:txBody>
          </p:sp>
        </p:grpSp>
        <p:grpSp>
          <p:nvGrpSpPr>
            <p:cNvPr id="103" name="组合 102"/>
            <p:cNvGrpSpPr/>
            <p:nvPr/>
          </p:nvGrpSpPr>
          <p:grpSpPr>
            <a:xfrm>
              <a:off x="1259633" y="4499828"/>
              <a:ext cx="1152128" cy="369332"/>
              <a:chOff x="1462092" y="5125515"/>
              <a:chExt cx="1270095" cy="369332"/>
            </a:xfrm>
          </p:grpSpPr>
          <p:pic>
            <p:nvPicPr>
              <p:cNvPr id="104" name="Picture 2" descr="Wifi Symbol Stock Illustrations – 99,140 Wifi Symbol Stock ...">
                <a:extLst>
                  <a:ext uri="{FF2B5EF4-FFF2-40B4-BE49-F238E27FC236}">
                    <a16:creationId xmlns:a16="http://schemas.microsoft.com/office/drawing/2014/main" id="{F904631F-1BFA-9AC7-E6F4-F305F749043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129571">
                <a:off x="1462092" y="5212393"/>
                <a:ext cx="332753" cy="229058"/>
              </a:xfrm>
              <a:prstGeom prst="rect">
                <a:avLst/>
              </a:prstGeom>
              <a:noFill/>
              <a:extLst>
                <a:ext uri="{909E8E84-426E-40DD-AFC4-6F175D3DCCD1}">
                  <a14:hiddenFill xmlns:a14="http://schemas.microsoft.com/office/drawing/2010/main">
                    <a:solidFill>
                      <a:srgbClr val="FFFFFF"/>
                    </a:solidFill>
                  </a14:hiddenFill>
                </a:ext>
              </a:extLst>
            </p:spPr>
          </p:pic>
          <p:sp>
            <p:nvSpPr>
              <p:cNvPr id="105" name="圆角矩形 12">
                <a:extLst>
                  <a:ext uri="{FF2B5EF4-FFF2-40B4-BE49-F238E27FC236}">
                    <a16:creationId xmlns:a16="http://schemas.microsoft.com/office/drawing/2014/main" id="{3AC27886-1271-502E-5940-12801AAB17E4}"/>
                  </a:ext>
                </a:extLst>
              </p:cNvPr>
              <p:cNvSpPr/>
              <p:nvPr/>
            </p:nvSpPr>
            <p:spPr>
              <a:xfrm>
                <a:off x="1475317" y="5147760"/>
                <a:ext cx="842810" cy="3470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endParaRPr lang="zh-CN" sz="1200" kern="100" dirty="0">
                  <a:effectLst/>
                  <a:ea typeface="等线"/>
                  <a:cs typeface="Times New Roman"/>
                </a:endParaRPr>
              </a:p>
            </p:txBody>
          </p:sp>
          <p:cxnSp>
            <p:nvCxnSpPr>
              <p:cNvPr id="106" name="直接箭头连接符 18">
                <a:extLst>
                  <a:ext uri="{FF2B5EF4-FFF2-40B4-BE49-F238E27FC236}">
                    <a16:creationId xmlns:a16="http://schemas.microsoft.com/office/drawing/2014/main" id="{40365D55-71BE-C7AB-A2E3-8F8F7B193D1C}"/>
                  </a:ext>
                </a:extLst>
              </p:cNvPr>
              <p:cNvCxnSpPr>
                <a:cxnSpLocks/>
                <a:stCxn id="105" idx="3"/>
              </p:cNvCxnSpPr>
              <p:nvPr/>
            </p:nvCxnSpPr>
            <p:spPr>
              <a:xfrm flipV="1">
                <a:off x="2318127" y="5319155"/>
                <a:ext cx="414060" cy="2149"/>
              </a:xfrm>
              <a:prstGeom prst="straightConnector1">
                <a:avLst/>
              </a:prstGeom>
              <a:noFill/>
              <a:ln w="22225">
                <a:solidFill>
                  <a:srgbClr val="0070C0"/>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107" name="TextBox 106">
                <a:extLst>
                  <a:ext uri="{FF2B5EF4-FFF2-40B4-BE49-F238E27FC236}">
                    <a16:creationId xmlns:a16="http://schemas.microsoft.com/office/drawing/2014/main" id="{070E3D5D-46FB-7860-1692-090458CD517D}"/>
                  </a:ext>
                </a:extLst>
              </p:cNvPr>
              <p:cNvSpPr txBox="1"/>
              <p:nvPr/>
            </p:nvSpPr>
            <p:spPr>
              <a:xfrm>
                <a:off x="1723277" y="5125515"/>
                <a:ext cx="594849" cy="338554"/>
              </a:xfrm>
              <a:prstGeom prst="rect">
                <a:avLst/>
              </a:prstGeom>
              <a:noFill/>
            </p:spPr>
            <p:txBody>
              <a:bodyPr wrap="square" rtlCol="0">
                <a:spAutoFit/>
              </a:bodyPr>
              <a:lstStyle/>
              <a:p>
                <a:r>
                  <a:rPr lang="en-US" sz="800" dirty="0"/>
                  <a:t>BLE</a:t>
                </a:r>
              </a:p>
              <a:p>
                <a:r>
                  <a:rPr lang="en-US" sz="800" dirty="0"/>
                  <a:t>Module</a:t>
                </a:r>
              </a:p>
            </p:txBody>
          </p:sp>
        </p:grpSp>
      </p:gr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6174" y="1102709"/>
            <a:ext cx="2303039" cy="203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descr="A blue and green cloud with a phone&#10;&#10;Description automatically generated">
            <a:extLst>
              <a:ext uri="{FF2B5EF4-FFF2-40B4-BE49-F238E27FC236}">
                <a16:creationId xmlns:a16="http://schemas.microsoft.com/office/drawing/2014/main" id="{4F118DFC-012D-4A17-58C5-57296F5470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6925" y="3922748"/>
            <a:ext cx="661232" cy="893557"/>
          </a:xfrm>
          <a:prstGeom prst="rect">
            <a:avLst/>
          </a:prstGeom>
        </p:spPr>
      </p:pic>
      <p:cxnSp>
        <p:nvCxnSpPr>
          <p:cNvPr id="7" name="Connector: Elbow 6">
            <a:extLst>
              <a:ext uri="{FF2B5EF4-FFF2-40B4-BE49-F238E27FC236}">
                <a16:creationId xmlns:a16="http://schemas.microsoft.com/office/drawing/2014/main" id="{70717764-81B5-DA05-12E7-07ACBD892848}"/>
              </a:ext>
            </a:extLst>
          </p:cNvPr>
          <p:cNvCxnSpPr>
            <a:cxnSpLocks/>
          </p:cNvCxnSpPr>
          <p:nvPr/>
        </p:nvCxnSpPr>
        <p:spPr>
          <a:xfrm flipV="1">
            <a:off x="301198" y="3315346"/>
            <a:ext cx="8757628" cy="2057870"/>
          </a:xfrm>
          <a:prstGeom prst="bentConnector3">
            <a:avLst>
              <a:gd name="adj1" fmla="val 71704"/>
            </a:avLst>
          </a:prstGeom>
          <a:ln w="28575">
            <a:prstDash val="sysDot"/>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52508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6D84930A-86AD-9237-2549-86361F58365D}"/>
              </a:ext>
            </a:extLst>
          </p:cNvPr>
          <p:cNvSpPr/>
          <p:nvPr/>
        </p:nvSpPr>
        <p:spPr>
          <a:xfrm>
            <a:off x="109913" y="78307"/>
            <a:ext cx="6912768" cy="903923"/>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 name="标题 1">
            <a:extLst>
              <a:ext uri="{FF2B5EF4-FFF2-40B4-BE49-F238E27FC236}">
                <a16:creationId xmlns:a16="http://schemas.microsoft.com/office/drawing/2014/main" id="{7FA61C2B-09E2-A6C3-9B68-DE31C787FF04}"/>
              </a:ext>
            </a:extLst>
          </p:cNvPr>
          <p:cNvSpPr>
            <a:spLocks noGrp="1"/>
          </p:cNvSpPr>
          <p:nvPr>
            <p:ph type="title"/>
          </p:nvPr>
        </p:nvSpPr>
        <p:spPr>
          <a:xfrm>
            <a:off x="403464" y="430776"/>
            <a:ext cx="6458959" cy="387689"/>
          </a:xfrm>
        </p:spPr>
        <p:txBody>
          <a:bodyPr>
            <a:noAutofit/>
          </a:bodyPr>
          <a:lstStyle/>
          <a:p>
            <a:r>
              <a:rPr lang="en-US" altLang="zh-CN" sz="3600" b="1" i="1" dirty="0">
                <a:effectLst>
                  <a:outerShdw blurRad="38100" dist="38100" dir="2700000" algn="tl">
                    <a:srgbClr val="000000">
                      <a:alpha val="43137"/>
                    </a:srgbClr>
                  </a:outerShdw>
                </a:effectLst>
                <a:latin typeface="Times New Roman" pitchFamily="18" charset="0"/>
                <a:cs typeface="Times New Roman" pitchFamily="18" charset="0"/>
              </a:rPr>
              <a:t>Method</a:t>
            </a:r>
            <a:r>
              <a:rPr lang="en-US" altLang="zh-CN" sz="4000" b="1" i="1" dirty="0">
                <a:effectLst>
                  <a:outerShdw blurRad="38100" dist="38100" dir="2700000" algn="tl">
                    <a:srgbClr val="000000">
                      <a:alpha val="43137"/>
                    </a:srgbClr>
                  </a:outerShdw>
                </a:effectLst>
                <a:latin typeface="Times New Roman" pitchFamily="18" charset="0"/>
                <a:cs typeface="Times New Roman" pitchFamily="18" charset="0"/>
              </a:rPr>
              <a:t>: Theoretical Research</a:t>
            </a:r>
            <a:endParaRPr lang="zh-CN" altLang="en-US" sz="4000" b="1" dirty="0"/>
          </a:p>
        </p:txBody>
      </p:sp>
      <p:sp>
        <p:nvSpPr>
          <p:cNvPr id="87" name="TextBox 86">
            <a:extLst>
              <a:ext uri="{FF2B5EF4-FFF2-40B4-BE49-F238E27FC236}">
                <a16:creationId xmlns:a16="http://schemas.microsoft.com/office/drawing/2014/main" id="{CDD9C969-8883-3E1F-EC5A-8E72F100DEDE}"/>
              </a:ext>
            </a:extLst>
          </p:cNvPr>
          <p:cNvSpPr txBox="1"/>
          <p:nvPr/>
        </p:nvSpPr>
        <p:spPr>
          <a:xfrm>
            <a:off x="327035" y="960838"/>
            <a:ext cx="5997876" cy="615553"/>
          </a:xfrm>
          <a:prstGeom prst="rect">
            <a:avLst/>
          </a:prstGeom>
          <a:noFill/>
        </p:spPr>
        <p:txBody>
          <a:bodyPr wrap="square" rtlCol="0">
            <a:spAutoFit/>
          </a:bodyPr>
          <a:lstStyle/>
          <a:p>
            <a:r>
              <a:rPr lang="x-none" u="sng" dirty="0">
                <a:latin typeface="Times New Roman" pitchFamily="18" charset="0"/>
                <a:cs typeface="Times New Roman" pitchFamily="18" charset="0"/>
              </a:rPr>
              <a:t>Reason</a:t>
            </a:r>
            <a:r>
              <a:rPr lang="x-none" dirty="0">
                <a:latin typeface="Times New Roman" pitchFamily="18" charset="0"/>
                <a:cs typeface="Times New Roman" pitchFamily="18" charset="0"/>
              </a:rPr>
              <a:t>: </a:t>
            </a:r>
            <a:r>
              <a:rPr lang="x-none" sz="1600" dirty="0">
                <a:latin typeface="Times New Roman" pitchFamily="18" charset="0"/>
                <a:cs typeface="Times New Roman" pitchFamily="18" charset="0"/>
              </a:rPr>
              <a:t>The muscle structure flexes with finger so the the muscle structure has to be designed to be able to reach a designed angle. </a:t>
            </a:r>
            <a:endParaRPr lang="x-none" dirty="0">
              <a:latin typeface="Times New Roman" pitchFamily="18" charset="0"/>
              <a:cs typeface="Times New Roman" pitchFamily="18" charset="0"/>
            </a:endParaRPr>
          </a:p>
        </p:txBody>
      </p:sp>
      <p:pic>
        <p:nvPicPr>
          <p:cNvPr id="88" name="图片 71">
            <a:extLst>
              <a:ext uri="{FF2B5EF4-FFF2-40B4-BE49-F238E27FC236}">
                <a16:creationId xmlns:a16="http://schemas.microsoft.com/office/drawing/2014/main" id="{BE1A47F0-FFE5-3B40-0278-D2E45235F83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2915" y="2231443"/>
            <a:ext cx="1823048" cy="1691594"/>
          </a:xfrm>
          <a:prstGeom prst="rect">
            <a:avLst/>
          </a:prstGeom>
          <a:noFill/>
          <a:ln>
            <a:noFill/>
          </a:ln>
        </p:spPr>
      </p:pic>
      <p:pic>
        <p:nvPicPr>
          <p:cNvPr id="89" name="图片 72">
            <a:extLst>
              <a:ext uri="{FF2B5EF4-FFF2-40B4-BE49-F238E27FC236}">
                <a16:creationId xmlns:a16="http://schemas.microsoft.com/office/drawing/2014/main" id="{F6C92EB8-6FEF-F8FA-4872-340C03E01C5E}"/>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3526876" y="2181450"/>
            <a:ext cx="2418683" cy="1688500"/>
          </a:xfrm>
          <a:prstGeom prst="rect">
            <a:avLst/>
          </a:prstGeom>
        </p:spPr>
      </p:pic>
      <p:sp>
        <p:nvSpPr>
          <p:cNvPr id="90" name="矩形 2">
            <a:extLst>
              <a:ext uri="{FF2B5EF4-FFF2-40B4-BE49-F238E27FC236}">
                <a16:creationId xmlns:a16="http://schemas.microsoft.com/office/drawing/2014/main" id="{120606F0-5E8A-DD33-2DF5-D080F229D96A}"/>
              </a:ext>
            </a:extLst>
          </p:cNvPr>
          <p:cNvSpPr/>
          <p:nvPr/>
        </p:nvSpPr>
        <p:spPr>
          <a:xfrm>
            <a:off x="6647680" y="3738501"/>
            <a:ext cx="2468368" cy="738664"/>
          </a:xfrm>
          <a:prstGeom prst="rect">
            <a:avLst/>
          </a:prstGeom>
        </p:spPr>
        <p:txBody>
          <a:bodyPr wrap="square">
            <a:spAutoFit/>
          </a:bodyPr>
          <a:lstStyle/>
          <a:p>
            <a:r>
              <a:rPr lang="en-US" altLang="zh-CN" sz="1400" dirty="0">
                <a:latin typeface="Times New Roman" pitchFamily="18" charset="0"/>
                <a:cs typeface="Times New Roman" pitchFamily="18" charset="0"/>
              </a:rPr>
              <a:t> </a:t>
            </a:r>
          </a:p>
          <a:p>
            <a:r>
              <a:rPr lang="en-US" altLang="zh-CN" sz="1400" dirty="0">
                <a:latin typeface="Times New Roman" pitchFamily="18" charset="0"/>
                <a:cs typeface="Times New Roman" pitchFamily="18" charset="0"/>
              </a:rPr>
              <a:t>c) Model of the bellows changing as the finger bends</a:t>
            </a:r>
            <a:endParaRPr lang="zh-CN" altLang="en-US" sz="1400" dirty="0">
              <a:latin typeface="Times New Roman" pitchFamily="18" charset="0"/>
              <a:cs typeface="Times New Roman" pitchFamily="18" charset="0"/>
            </a:endParaRPr>
          </a:p>
        </p:txBody>
      </p:sp>
      <p:sp>
        <p:nvSpPr>
          <p:cNvPr id="91" name="矩形 73">
            <a:extLst>
              <a:ext uri="{FF2B5EF4-FFF2-40B4-BE49-F238E27FC236}">
                <a16:creationId xmlns:a16="http://schemas.microsoft.com/office/drawing/2014/main" id="{7C06825D-165D-8602-4442-9B3157058784}"/>
              </a:ext>
            </a:extLst>
          </p:cNvPr>
          <p:cNvSpPr/>
          <p:nvPr/>
        </p:nvSpPr>
        <p:spPr>
          <a:xfrm>
            <a:off x="3526876" y="3980869"/>
            <a:ext cx="2360326" cy="338554"/>
          </a:xfrm>
          <a:prstGeom prst="rect">
            <a:avLst/>
          </a:prstGeom>
        </p:spPr>
        <p:txBody>
          <a:bodyPr wrap="none">
            <a:spAutoFit/>
          </a:bodyPr>
          <a:lstStyle/>
          <a:p>
            <a:r>
              <a:rPr lang="en-US" altLang="zh-CN" sz="1600" dirty="0">
                <a:latin typeface="Times New Roman" pitchFamily="18" charset="0"/>
                <a:cs typeface="Times New Roman" pitchFamily="18" charset="0"/>
              </a:rPr>
              <a:t>b) Structure of the bellows</a:t>
            </a:r>
            <a:endParaRPr lang="zh-CN" altLang="en-US" sz="1600"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A727F7A5-E9B3-61B0-675B-F411503C8B0A}"/>
                  </a:ext>
                </a:extLst>
              </p:cNvPr>
              <p:cNvSpPr txBox="1"/>
              <p:nvPr/>
            </p:nvSpPr>
            <p:spPr>
              <a:xfrm>
                <a:off x="408880" y="4805183"/>
                <a:ext cx="2592288" cy="472502"/>
              </a:xfrm>
              <a:prstGeom prst="rect">
                <a:avLst/>
              </a:prstGeom>
              <a:noFill/>
            </p:spPr>
            <p:txBody>
              <a:bodyPr wrap="square">
                <a:spAutoFit/>
              </a:bodyPr>
              <a:lstStyle/>
              <a:p>
                <a14:m>
                  <m:oMath xmlns:m="http://schemas.openxmlformats.org/officeDocument/2006/math">
                    <m:r>
                      <a:rPr lang="en-US" sz="1600" i="1" smtClean="0">
                        <a:effectLst/>
                        <a:latin typeface="Cambria Math" panose="02040503050406030204" pitchFamily="18" charset="0"/>
                        <a:ea typeface="DengXian" panose="02010600030101010101" pitchFamily="2" charset="-122"/>
                        <a:cs typeface="Times New Roman" panose="02020603050405020304" pitchFamily="18" charset="0"/>
                      </a:rPr>
                      <m:t>𝛼</m:t>
                    </m:r>
                    <m:r>
                      <a:rPr lang="en-US" sz="1600" i="1" smtClean="0">
                        <a:effectLst/>
                        <a:latin typeface="Cambria Math" panose="02040503050406030204" pitchFamily="18" charset="0"/>
                        <a:ea typeface="DengXian" panose="02010600030101010101" pitchFamily="2" charset="-122"/>
                        <a:cs typeface="Times New Roman" panose="02020603050405020304" pitchFamily="18" charset="0"/>
                      </a:rPr>
                      <m:t> ≤2 </m:t>
                    </m:r>
                    <m:func>
                      <m:funcPr>
                        <m:ctrlPr>
                          <a:rPr lang="en-US" sz="1600" i="1">
                            <a:effectLst/>
                            <a:latin typeface="Cambria Math" panose="02040503050406030204" pitchFamily="18" charset="0"/>
                            <a:cs typeface="Times New Roman" panose="02020603050405020304" pitchFamily="18" charset="0"/>
                          </a:rPr>
                        </m:ctrlPr>
                      </m:funcPr>
                      <m:fName>
                        <m:sSup>
                          <m:sSupPr>
                            <m:ctrlPr>
                              <a:rPr lang="en-US" sz="1600" i="1">
                                <a:effectLst/>
                                <a:latin typeface="Cambria Math" panose="02040503050406030204" pitchFamily="18" charset="0"/>
                                <a:cs typeface="Times New Roman" panose="02020603050405020304" pitchFamily="18" charset="0"/>
                              </a:rPr>
                            </m:ctrlPr>
                          </m:sSupPr>
                          <m:e>
                            <m:r>
                              <m:rPr>
                                <m:sty m:val="p"/>
                              </m:rPr>
                              <a:rPr lang="en-US" sz="1600">
                                <a:effectLst/>
                                <a:latin typeface="Cambria Math" panose="02040503050406030204" pitchFamily="18" charset="0"/>
                                <a:ea typeface="DengXian" panose="02010600030101010101" pitchFamily="2" charset="-122"/>
                                <a:cs typeface="Times New Roman" panose="02020603050405020304" pitchFamily="18" charset="0"/>
                              </a:rPr>
                              <m:t>sin</m:t>
                            </m:r>
                          </m:e>
                          <m:sup>
                            <m:r>
                              <a:rPr lang="en-US" sz="1600" i="1">
                                <a:effectLst/>
                                <a:latin typeface="Cambria Math" panose="02040503050406030204" pitchFamily="18" charset="0"/>
                                <a:ea typeface="DengXian" panose="02010600030101010101" pitchFamily="2" charset="-122"/>
                                <a:cs typeface="Times New Roman" panose="02020603050405020304" pitchFamily="18" charset="0"/>
                              </a:rPr>
                              <m:t>−1</m:t>
                            </m:r>
                          </m:sup>
                        </m:sSup>
                      </m:fName>
                      <m:e>
                        <m:f>
                          <m:fPr>
                            <m:ctrlPr>
                              <a:rPr lang="en-US" sz="1600" i="1">
                                <a:effectLst/>
                                <a:latin typeface="Cambria Math" panose="02040503050406030204" pitchFamily="18" charset="0"/>
                                <a:cs typeface="Times New Roman" panose="02020603050405020304" pitchFamily="18" charset="0"/>
                              </a:rPr>
                            </m:ctrlPr>
                          </m:fPr>
                          <m:num>
                            <m:sSub>
                              <m:sSubPr>
                                <m:ctrlPr>
                                  <a:rPr lang="en-US" sz="1600" i="1">
                                    <a:effectLst/>
                                    <a:latin typeface="Cambria Math" panose="02040503050406030204" pitchFamily="18" charset="0"/>
                                    <a:cs typeface="Times New Roman" panose="02020603050405020304" pitchFamily="18" charset="0"/>
                                  </a:rPr>
                                </m:ctrlPr>
                              </m:sSubPr>
                              <m:e>
                                <m:r>
                                  <a:rPr lang="en-US" sz="1600" i="1">
                                    <a:effectLst/>
                                    <a:latin typeface="Cambria Math" panose="02040503050406030204" pitchFamily="18" charset="0"/>
                                    <a:ea typeface="DengXian" panose="02010600030101010101" pitchFamily="2" charset="-122"/>
                                    <a:cs typeface="Times New Roman" panose="02020603050405020304" pitchFamily="18" charset="0"/>
                                  </a:rPr>
                                  <m:t>𝐿</m:t>
                                </m:r>
                              </m:e>
                              <m:sub>
                                <m:r>
                                  <a:rPr lang="en-US" sz="1600" i="1">
                                    <a:effectLst/>
                                    <a:latin typeface="Cambria Math" panose="02040503050406030204" pitchFamily="18" charset="0"/>
                                    <a:ea typeface="DengXian" panose="02010600030101010101" pitchFamily="2" charset="-122"/>
                                    <a:cs typeface="Times New Roman" panose="02020603050405020304" pitchFamily="18" charset="0"/>
                                  </a:rPr>
                                  <m:t>0</m:t>
                                </m:r>
                              </m:sub>
                            </m:sSub>
                          </m:num>
                          <m:den>
                            <m:sSub>
                              <m:sSubPr>
                                <m:ctrlPr>
                                  <a:rPr lang="en-US" sz="1600" i="1">
                                    <a:effectLst/>
                                    <a:latin typeface="Cambria Math" panose="02040503050406030204" pitchFamily="18" charset="0"/>
                                    <a:cs typeface="Times New Roman" panose="02020603050405020304" pitchFamily="18" charset="0"/>
                                  </a:rPr>
                                </m:ctrlPr>
                              </m:sSubPr>
                              <m:e>
                                <m:r>
                                  <a:rPr lang="en-US" sz="1600" i="1">
                                    <a:effectLst/>
                                    <a:latin typeface="Cambria Math" panose="02040503050406030204" pitchFamily="18" charset="0"/>
                                    <a:ea typeface="DengXian" panose="02010600030101010101" pitchFamily="2" charset="-122"/>
                                    <a:cs typeface="Times New Roman" panose="02020603050405020304" pitchFamily="18" charset="0"/>
                                  </a:rPr>
                                  <m:t>𝐿</m:t>
                                </m:r>
                              </m:e>
                              <m:sub>
                                <m:r>
                                  <a:rPr lang="en-US" sz="1600" i="1">
                                    <a:effectLst/>
                                    <a:latin typeface="Cambria Math" panose="02040503050406030204" pitchFamily="18" charset="0"/>
                                    <a:ea typeface="DengXian" panose="02010600030101010101" pitchFamily="2" charset="-122"/>
                                    <a:cs typeface="Times New Roman" panose="02020603050405020304" pitchFamily="18" charset="0"/>
                                  </a:rPr>
                                  <m:t>0</m:t>
                                </m:r>
                              </m:sub>
                            </m:sSub>
                            <m:r>
                              <a:rPr lang="en-US" sz="1600" i="1">
                                <a:effectLst/>
                                <a:latin typeface="Cambria Math" panose="02040503050406030204" pitchFamily="18" charset="0"/>
                                <a:ea typeface="DengXian" panose="02010600030101010101" pitchFamily="2" charset="-122"/>
                                <a:cs typeface="Times New Roman" panose="02020603050405020304" pitchFamily="18" charset="0"/>
                              </a:rPr>
                              <m:t>+2</m:t>
                            </m:r>
                            <m:r>
                              <a:rPr lang="en-US" sz="1600" i="1">
                                <a:effectLst/>
                                <a:latin typeface="Cambria Math" panose="02040503050406030204" pitchFamily="18" charset="0"/>
                                <a:ea typeface="DengXian" panose="02010600030101010101" pitchFamily="2" charset="-122"/>
                                <a:cs typeface="Times New Roman" panose="02020603050405020304" pitchFamily="18" charset="0"/>
                              </a:rPr>
                              <m:t>𝐷</m:t>
                            </m:r>
                            <m:sSub>
                              <m:sSubPr>
                                <m:ctrlPr>
                                  <a:rPr lang="en-US" sz="1600" i="1">
                                    <a:effectLst/>
                                    <a:latin typeface="Cambria Math" panose="02040503050406030204" pitchFamily="18" charset="0"/>
                                    <a:cs typeface="Times New Roman" panose="02020603050405020304" pitchFamily="18" charset="0"/>
                                  </a:rPr>
                                </m:ctrlPr>
                              </m:sSubPr>
                              <m:e>
                                <m:r>
                                  <m:rPr>
                                    <m:sty m:val="p"/>
                                  </m:rPr>
                                  <a:rPr lang="en-US" sz="1600">
                                    <a:effectLst/>
                                    <a:latin typeface="Cambria Math" panose="02040503050406030204" pitchFamily="18" charset="0"/>
                                    <a:ea typeface="DengXian" panose="02010600030101010101" pitchFamily="2" charset="-122"/>
                                    <a:cs typeface="Times New Roman" panose="02020603050405020304" pitchFamily="18" charset="0"/>
                                  </a:rPr>
                                  <m:t>θ</m:t>
                                </m:r>
                              </m:e>
                              <m:sub>
                                <m:r>
                                  <a:rPr lang="en-US" sz="1600" i="1">
                                    <a:effectLst/>
                                    <a:latin typeface="Cambria Math" panose="02040503050406030204" pitchFamily="18" charset="0"/>
                                    <a:ea typeface="DengXian" panose="02010600030101010101" pitchFamily="2" charset="-122"/>
                                    <a:cs typeface="Times New Roman" panose="02020603050405020304" pitchFamily="18" charset="0"/>
                                  </a:rPr>
                                  <m:t>𝑚𝑎𝑥</m:t>
                                </m:r>
                              </m:sub>
                            </m:sSub>
                          </m:den>
                        </m:f>
                      </m:e>
                    </m:func>
                  </m:oMath>
                </a14:m>
                <a:r>
                  <a:rPr lang="en-US" sz="1600" dirty="0">
                    <a:effectLst/>
                    <a:latin typeface="Times New Roman" panose="02020603050405020304" pitchFamily="18" charset="0"/>
                    <a:ea typeface="DengXian" panose="02010600030101010101" pitchFamily="2" charset="-122"/>
                  </a:rPr>
                  <a:t> </a:t>
                </a:r>
                <a:endParaRPr lang="en-US" sz="1600" dirty="0"/>
              </a:p>
            </p:txBody>
          </p:sp>
        </mc:Choice>
        <mc:Fallback xmlns="">
          <p:sp>
            <p:nvSpPr>
              <p:cNvPr id="92" name="TextBox 91">
                <a:extLst>
                  <a:ext uri="{FF2B5EF4-FFF2-40B4-BE49-F238E27FC236}">
                    <a16:creationId xmlns:a16="http://schemas.microsoft.com/office/drawing/2014/main" id="{A727F7A5-E9B3-61B0-675B-F411503C8B0A}"/>
                  </a:ext>
                </a:extLst>
              </p:cNvPr>
              <p:cNvSpPr txBox="1">
                <a:spLocks noRot="1" noChangeAspect="1" noMove="1" noResize="1" noEditPoints="1" noAdjustHandles="1" noChangeArrowheads="1" noChangeShapeType="1" noTextEdit="1"/>
              </p:cNvSpPr>
              <p:nvPr/>
            </p:nvSpPr>
            <p:spPr>
              <a:xfrm>
                <a:off x="408880" y="4805183"/>
                <a:ext cx="2592288" cy="472502"/>
              </a:xfrm>
              <a:prstGeom prst="rect">
                <a:avLst/>
              </a:prstGeom>
              <a:blipFill>
                <a:blip r:embed="rId5"/>
                <a:stretch>
                  <a:fillRect/>
                </a:stretch>
              </a:blipFill>
            </p:spPr>
            <p:txBody>
              <a:bodyPr/>
              <a:lstStyle/>
              <a:p>
                <a:r>
                  <a:rPr lang="en-CN">
                    <a:noFill/>
                  </a:rPr>
                  <a:t> </a:t>
                </a:r>
              </a:p>
            </p:txBody>
          </p:sp>
        </mc:Fallback>
      </mc:AlternateContent>
      <p:sp>
        <p:nvSpPr>
          <p:cNvPr id="93" name="矩形 2">
            <a:extLst>
              <a:ext uri="{FF2B5EF4-FFF2-40B4-BE49-F238E27FC236}">
                <a16:creationId xmlns:a16="http://schemas.microsoft.com/office/drawing/2014/main" id="{F81A01F7-5E36-451C-7BAB-101BE4F2DDD8}"/>
              </a:ext>
            </a:extLst>
          </p:cNvPr>
          <p:cNvSpPr/>
          <p:nvPr/>
        </p:nvSpPr>
        <p:spPr>
          <a:xfrm>
            <a:off x="301637" y="1834956"/>
            <a:ext cx="3024336" cy="369332"/>
          </a:xfrm>
          <a:prstGeom prst="rect">
            <a:avLst/>
          </a:prstGeom>
        </p:spPr>
        <p:txBody>
          <a:bodyPr wrap="square">
            <a:spAutoFit/>
          </a:bodyPr>
          <a:lstStyle/>
          <a:p>
            <a:r>
              <a:rPr lang="en-US" altLang="zh-CN" u="sng" dirty="0">
                <a:latin typeface="Times New Roman" pitchFamily="18" charset="0"/>
                <a:cs typeface="Times New Roman" pitchFamily="18" charset="0"/>
              </a:rPr>
              <a:t>Model built</a:t>
            </a:r>
            <a:r>
              <a:rPr lang="en-US" altLang="zh-CN" dirty="0">
                <a:latin typeface="Times New Roman" pitchFamily="18" charset="0"/>
                <a:cs typeface="Times New Roman" pitchFamily="18" charset="0"/>
              </a:rPr>
              <a:t>:</a:t>
            </a:r>
            <a:endParaRPr lang="zh-CN" altLang="en-US" i="1"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94" name="矩形 2">
                <a:extLst>
                  <a:ext uri="{FF2B5EF4-FFF2-40B4-BE49-F238E27FC236}">
                    <a16:creationId xmlns:a16="http://schemas.microsoft.com/office/drawing/2014/main" id="{19815654-0FC5-F182-52C9-6F3D4D1293A2}"/>
                  </a:ext>
                </a:extLst>
              </p:cNvPr>
              <p:cNvSpPr/>
              <p:nvPr/>
            </p:nvSpPr>
            <p:spPr>
              <a:xfrm>
                <a:off x="2738176" y="4528485"/>
                <a:ext cx="5760640" cy="1077218"/>
              </a:xfrm>
              <a:prstGeom prst="rect">
                <a:avLst/>
              </a:prstGeom>
            </p:spPr>
            <p:txBody>
              <a:bodyPr wrap="square">
                <a:spAutoFit/>
              </a:bodyPr>
              <a:lstStyle/>
              <a:p>
                <a:r>
                  <a:rPr lang="en-US" sz="1600" dirty="0">
                    <a:latin typeface="Times New Roman" pitchFamily="18" charset="0"/>
                    <a:cs typeface="Times New Roman" pitchFamily="18" charset="0"/>
                  </a:rPr>
                  <a:t>- α is the angle of inclination of the corrugation</a:t>
                </a:r>
                <a:endParaRPr lang="en-US" altLang="zh-CN" sz="1600" dirty="0">
                  <a:latin typeface="Times New Roman" pitchFamily="18" charset="0"/>
                  <a:cs typeface="Times New Roman" pitchFamily="18" charset="0"/>
                </a:endParaRPr>
              </a:p>
              <a:p>
                <a:r>
                  <a:rPr lang="en-US" altLang="zh-CN" sz="1600" dirty="0">
                    <a:latin typeface="Times New Roman" pitchFamily="18" charset="0"/>
                    <a:cs typeface="Times New Roman" pitchFamily="18" charset="0"/>
                  </a:rPr>
                  <a:t>- L0 is the length of bellows</a:t>
                </a:r>
              </a:p>
              <a:p>
                <a:r>
                  <a:rPr lang="en-US" altLang="zh-CN" sz="1600" dirty="0">
                    <a:latin typeface="Times New Roman" pitchFamily="18" charset="0"/>
                    <a:cs typeface="Times New Roman" pitchFamily="18" charset="0"/>
                  </a:rPr>
                  <a:t>- D is the outer diameter </a:t>
                </a:r>
              </a:p>
              <a:p>
                <a:r>
                  <a:rPr lang="en-US" sz="1600" dirty="0">
                    <a:effectLst/>
                    <a:latin typeface="Times New Roman" pitchFamily="18" charset="0"/>
                    <a:cs typeface="Times New Roman" pitchFamily="18" charset="0"/>
                  </a:rPr>
                  <a:t>-</a:t>
                </a:r>
                <a14:m>
                  <m:oMath xmlns:m="http://schemas.openxmlformats.org/officeDocument/2006/math">
                    <m:sSub>
                      <m:sSubPr>
                        <m:ctrlPr>
                          <a:rPr lang="en-US" sz="1600" i="1" smtClean="0">
                            <a:effectLst/>
                            <a:latin typeface="Cambria Math" panose="02040503050406030204" pitchFamily="18" charset="0"/>
                            <a:cs typeface="Times New Roman" panose="02020603050405020304" pitchFamily="18" charset="0"/>
                          </a:rPr>
                        </m:ctrlPr>
                      </m:sSubPr>
                      <m:e>
                        <m:r>
                          <a:rPr lang="en-US" sz="1600" b="0" i="0" smtClean="0">
                            <a:effectLst/>
                            <a:latin typeface="Cambria Math" panose="02040503050406030204" pitchFamily="18" charset="0"/>
                            <a:cs typeface="Times New Roman" panose="02020603050405020304" pitchFamily="18" charset="0"/>
                          </a:rPr>
                          <m:t> </m:t>
                        </m:r>
                        <m:r>
                          <m:rPr>
                            <m:sty m:val="p"/>
                          </m:rPr>
                          <a:rPr lang="en-US" sz="1600" i="0">
                            <a:effectLst/>
                            <a:latin typeface="Cambria Math" panose="02040503050406030204" pitchFamily="18" charset="0"/>
                            <a:ea typeface="DengXian" panose="02010600030101010101" pitchFamily="2" charset="-122"/>
                            <a:cs typeface="Times New Roman" panose="02020603050405020304" pitchFamily="18" charset="0"/>
                          </a:rPr>
                          <m:t>θ</m:t>
                        </m:r>
                      </m:e>
                      <m:sub>
                        <m:r>
                          <m:rPr>
                            <m:sty m:val="p"/>
                          </m:rPr>
                          <a:rPr lang="en-US" sz="1600" i="0">
                            <a:effectLst/>
                            <a:latin typeface="Cambria Math" panose="02040503050406030204" pitchFamily="18" charset="0"/>
                            <a:ea typeface="DengXian" panose="02010600030101010101" pitchFamily="2" charset="-122"/>
                            <a:cs typeface="Times New Roman" panose="02020603050405020304" pitchFamily="18" charset="0"/>
                          </a:rPr>
                          <m:t>max</m:t>
                        </m:r>
                      </m:sub>
                    </m:sSub>
                  </m:oMath>
                </a14:m>
                <a:r>
                  <a:rPr lang="en-US" altLang="zh-CN" sz="1600" dirty="0">
                    <a:latin typeface="Times New Roman" pitchFamily="18" charset="0"/>
                    <a:cs typeface="Times New Roman" pitchFamily="18" charset="0"/>
                  </a:rPr>
                  <a:t> is the </a:t>
                </a:r>
                <a:r>
                  <a:rPr lang="en-US" sz="1600" dirty="0">
                    <a:effectLst/>
                    <a:latin typeface="Times New Roman" panose="02020603050405020304" pitchFamily="18" charset="0"/>
                    <a:ea typeface="DengXian" panose="02010600030101010101" pitchFamily="2" charset="-122"/>
                    <a:cs typeface="Times New Roman" pitchFamily="18" charset="0"/>
                  </a:rPr>
                  <a:t>maximum value of the finger flexion angle range</a:t>
                </a:r>
                <a:endParaRPr lang="zh-CN" altLang="en-US" sz="1600" dirty="0">
                  <a:latin typeface="Times New Roman" pitchFamily="18" charset="0"/>
                  <a:cs typeface="Times New Roman" pitchFamily="18" charset="0"/>
                </a:endParaRPr>
              </a:p>
            </p:txBody>
          </p:sp>
        </mc:Choice>
        <mc:Fallback xmlns="">
          <p:sp>
            <p:nvSpPr>
              <p:cNvPr id="94" name="矩形 2">
                <a:extLst>
                  <a:ext uri="{FF2B5EF4-FFF2-40B4-BE49-F238E27FC236}">
                    <a16:creationId xmlns:a16="http://schemas.microsoft.com/office/drawing/2014/main" id="{19815654-0FC5-F182-52C9-6F3D4D1293A2}"/>
                  </a:ext>
                </a:extLst>
              </p:cNvPr>
              <p:cNvSpPr>
                <a:spLocks noRot="1" noChangeAspect="1" noMove="1" noResize="1" noEditPoints="1" noAdjustHandles="1" noChangeArrowheads="1" noChangeShapeType="1" noTextEdit="1"/>
              </p:cNvSpPr>
              <p:nvPr/>
            </p:nvSpPr>
            <p:spPr>
              <a:xfrm>
                <a:off x="2738176" y="4528485"/>
                <a:ext cx="5760640" cy="1077218"/>
              </a:xfrm>
              <a:prstGeom prst="rect">
                <a:avLst/>
              </a:prstGeom>
              <a:blipFill>
                <a:blip r:embed="rId6"/>
                <a:stretch>
                  <a:fillRect l="-440" t="-1163" b="-5814"/>
                </a:stretch>
              </a:blipFill>
            </p:spPr>
            <p:txBody>
              <a:bodyPr/>
              <a:lstStyle/>
              <a:p>
                <a:r>
                  <a:rPr lang="en-CN">
                    <a:noFill/>
                  </a:rPr>
                  <a:t> </a:t>
                </a:r>
              </a:p>
            </p:txBody>
          </p:sp>
        </mc:Fallback>
      </mc:AlternateContent>
      <p:sp>
        <p:nvSpPr>
          <p:cNvPr id="98" name="TextBox 97">
            <a:extLst>
              <a:ext uri="{FF2B5EF4-FFF2-40B4-BE49-F238E27FC236}">
                <a16:creationId xmlns:a16="http://schemas.microsoft.com/office/drawing/2014/main" id="{316E20EA-DD8C-3F95-C8C7-C188991D9CD0}"/>
              </a:ext>
            </a:extLst>
          </p:cNvPr>
          <p:cNvSpPr txBox="1"/>
          <p:nvPr/>
        </p:nvSpPr>
        <p:spPr>
          <a:xfrm>
            <a:off x="362083" y="5717813"/>
            <a:ext cx="8135655" cy="615553"/>
          </a:xfrm>
          <a:prstGeom prst="rect">
            <a:avLst/>
          </a:prstGeom>
          <a:noFill/>
        </p:spPr>
        <p:txBody>
          <a:bodyPr wrap="square" rtlCol="0">
            <a:spAutoFit/>
          </a:bodyPr>
          <a:lstStyle/>
          <a:p>
            <a:r>
              <a:rPr lang="x-none" u="sng" dirty="0">
                <a:latin typeface="Times New Roman" pitchFamily="18" charset="0"/>
                <a:cs typeface="Times New Roman" pitchFamily="18" charset="0"/>
              </a:rPr>
              <a:t>Conclusion</a:t>
            </a:r>
            <a:r>
              <a:rPr lang="x-none" dirty="0">
                <a:latin typeface="Times New Roman" pitchFamily="18" charset="0"/>
                <a:cs typeface="Times New Roman" pitchFamily="18" charset="0"/>
              </a:rPr>
              <a:t>: </a:t>
            </a:r>
            <a:r>
              <a:rPr lang="x-none" sz="1600" dirty="0">
                <a:latin typeface="Times New Roman" pitchFamily="18" charset="0"/>
                <a:cs typeface="Times New Roman" pitchFamily="18" charset="0"/>
              </a:rPr>
              <a:t>Using this equation, I’m able to determine the design of the bellows so that </a:t>
            </a:r>
            <a:r>
              <a:rPr lang="en-US" sz="1600" dirty="0">
                <a:latin typeface="Times New Roman" pitchFamily="18" charset="0"/>
                <a:cs typeface="Times New Roman" pitchFamily="18" charset="0"/>
              </a:rPr>
              <a:t>it enables flexion to a certain angle.</a:t>
            </a:r>
            <a:r>
              <a:rPr lang="x-none" sz="1600" dirty="0">
                <a:latin typeface="Times New Roman" pitchFamily="18" charset="0"/>
                <a:cs typeface="Times New Roman" pitchFamily="18" charset="0"/>
              </a:rPr>
              <a:t> </a:t>
            </a:r>
            <a:endParaRPr lang="x-none" dirty="0">
              <a:latin typeface="Times New Roman" pitchFamily="18" charset="0"/>
              <a:cs typeface="Times New Roman" pitchFamily="18" charset="0"/>
            </a:endParaRPr>
          </a:p>
        </p:txBody>
      </p:sp>
      <p:sp>
        <p:nvSpPr>
          <p:cNvPr id="99" name="Rectangle 98">
            <a:extLst>
              <a:ext uri="{FF2B5EF4-FFF2-40B4-BE49-F238E27FC236}">
                <a16:creationId xmlns:a16="http://schemas.microsoft.com/office/drawing/2014/main" id="{F108A968-D02B-CC16-C596-7133E09C40BD}"/>
              </a:ext>
            </a:extLst>
          </p:cNvPr>
          <p:cNvSpPr/>
          <p:nvPr/>
        </p:nvSpPr>
        <p:spPr>
          <a:xfrm>
            <a:off x="362083" y="4676687"/>
            <a:ext cx="2286726" cy="759750"/>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p>
        </p:txBody>
      </p:sp>
      <p:pic>
        <p:nvPicPr>
          <p:cNvPr id="7" name="图片 314682998">
            <a:extLst>
              <a:ext uri="{FF2B5EF4-FFF2-40B4-BE49-F238E27FC236}">
                <a16:creationId xmlns:a16="http://schemas.microsoft.com/office/drawing/2014/main" id="{1D4BB9B4-38E7-AE40-E95F-37378F899A9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1" r="24377" b="-32888"/>
          <a:stretch/>
        </p:blipFill>
        <p:spPr>
          <a:xfrm>
            <a:off x="284107" y="2881067"/>
            <a:ext cx="2844824" cy="646381"/>
          </a:xfrm>
          <a:prstGeom prst="rect">
            <a:avLst/>
          </a:prstGeom>
        </p:spPr>
      </p:pic>
      <p:sp>
        <p:nvSpPr>
          <p:cNvPr id="8" name="矩形 73">
            <a:extLst>
              <a:ext uri="{FF2B5EF4-FFF2-40B4-BE49-F238E27FC236}">
                <a16:creationId xmlns:a16="http://schemas.microsoft.com/office/drawing/2014/main" id="{2DFFACAD-DA18-1293-C3F0-8ECE971790C1}"/>
              </a:ext>
            </a:extLst>
          </p:cNvPr>
          <p:cNvSpPr/>
          <p:nvPr/>
        </p:nvSpPr>
        <p:spPr>
          <a:xfrm>
            <a:off x="489950" y="3926460"/>
            <a:ext cx="2629651" cy="523220"/>
          </a:xfrm>
          <a:prstGeom prst="rect">
            <a:avLst/>
          </a:prstGeom>
        </p:spPr>
        <p:txBody>
          <a:bodyPr wrap="square">
            <a:spAutoFit/>
          </a:bodyPr>
          <a:lstStyle/>
          <a:p>
            <a:r>
              <a:rPr lang="en-US" altLang="zh-CN" sz="1400" dirty="0">
                <a:latin typeface="Times New Roman" pitchFamily="18" charset="0"/>
                <a:cs typeface="Times New Roman" pitchFamily="18" charset="0"/>
              </a:rPr>
              <a:t>a) EPM (Extensible Pneumatic Muscle)</a:t>
            </a:r>
            <a:endParaRPr lang="zh-CN" altLang="en-US" sz="1400" dirty="0">
              <a:latin typeface="Times New Roman" pitchFamily="18" charset="0"/>
              <a:cs typeface="Times New Roman" pitchFamily="18" charset="0"/>
            </a:endParaRPr>
          </a:p>
        </p:txBody>
      </p:sp>
      <p:sp>
        <p:nvSpPr>
          <p:cNvPr id="2" name="矩形 4">
            <a:extLst>
              <a:ext uri="{FF2B5EF4-FFF2-40B4-BE49-F238E27FC236}">
                <a16:creationId xmlns:a16="http://schemas.microsoft.com/office/drawing/2014/main" id="{4CE93F5F-0AA5-FEF7-8685-3930BAB972D1}"/>
              </a:ext>
            </a:extLst>
          </p:cNvPr>
          <p:cNvSpPr/>
          <p:nvPr/>
        </p:nvSpPr>
        <p:spPr>
          <a:xfrm>
            <a:off x="6109115" y="734775"/>
            <a:ext cx="3350648" cy="369332"/>
          </a:xfrm>
          <a:prstGeom prst="rect">
            <a:avLst/>
          </a:prstGeom>
        </p:spPr>
        <p:txBody>
          <a:bodyPr wrap="square">
            <a:spAutoFit/>
          </a:bodyPr>
          <a:lstStyle/>
          <a:p>
            <a:r>
              <a:rPr lang="en-US" altLang="zh-CN" dirty="0">
                <a:latin typeface="Times New Roman" pitchFamily="18" charset="0"/>
                <a:cs typeface="Times New Roman" pitchFamily="18" charset="0"/>
              </a:rPr>
              <a:t>      Execution Unit - EPM</a:t>
            </a:r>
            <a:endParaRPr lang="zh-CN" altLang="en-US" dirty="0">
              <a:latin typeface="Times New Roman" pitchFamily="18" charset="0"/>
              <a:cs typeface="Times New Roman" pitchFamily="18" charset="0"/>
            </a:endParaRPr>
          </a:p>
        </p:txBody>
      </p:sp>
      <p:pic>
        <p:nvPicPr>
          <p:cNvPr id="3" name="图片 5">
            <a:extLst>
              <a:ext uri="{FF2B5EF4-FFF2-40B4-BE49-F238E27FC236}">
                <a16:creationId xmlns:a16="http://schemas.microsoft.com/office/drawing/2014/main" id="{6696DC25-C91F-D7CD-8681-4169AFB85A6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52830" y="1087279"/>
            <a:ext cx="2000933" cy="1155959"/>
          </a:xfrm>
          <a:prstGeom prst="rect">
            <a:avLst/>
          </a:prstGeom>
        </p:spPr>
      </p:pic>
      <p:cxnSp>
        <p:nvCxnSpPr>
          <p:cNvPr id="9" name="Straight Arrow Connector 8">
            <a:extLst>
              <a:ext uri="{FF2B5EF4-FFF2-40B4-BE49-F238E27FC236}">
                <a16:creationId xmlns:a16="http://schemas.microsoft.com/office/drawing/2014/main" id="{9167FBB2-3BEF-221D-C066-76FEA8F23E59}"/>
              </a:ext>
            </a:extLst>
          </p:cNvPr>
          <p:cNvCxnSpPr>
            <a:cxnSpLocks/>
          </p:cNvCxnSpPr>
          <p:nvPr/>
        </p:nvCxnSpPr>
        <p:spPr>
          <a:xfrm flipV="1">
            <a:off x="6487943" y="1951131"/>
            <a:ext cx="285543" cy="46063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E809BA9-5172-FF50-F5C2-37BCB8A1BC38}"/>
              </a:ext>
            </a:extLst>
          </p:cNvPr>
          <p:cNvCxnSpPr/>
          <p:nvPr/>
        </p:nvCxnSpPr>
        <p:spPr>
          <a:xfrm>
            <a:off x="403464" y="1700808"/>
            <a:ext cx="5542095" cy="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C52AA51-BDA8-84DD-4D53-B3C7CEFDA06C}"/>
              </a:ext>
            </a:extLst>
          </p:cNvPr>
          <p:cNvCxnSpPr>
            <a:cxnSpLocks/>
          </p:cNvCxnSpPr>
          <p:nvPr/>
        </p:nvCxnSpPr>
        <p:spPr>
          <a:xfrm>
            <a:off x="342805" y="5661248"/>
            <a:ext cx="8458389" cy="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5688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6" descr="A diagram of a machine&#10;&#10;Description automatically generated">
            <a:extLst>
              <a:ext uri="{FF2B5EF4-FFF2-40B4-BE49-F238E27FC236}">
                <a16:creationId xmlns:a16="http://schemas.microsoft.com/office/drawing/2014/main" id="{D4383E00-3E20-D3B7-DCEC-88679AD2841B}"/>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7039" y="3975619"/>
            <a:ext cx="4068270" cy="1901653"/>
          </a:xfrm>
          <a:prstGeom prst="rect">
            <a:avLst/>
          </a:prstGeom>
        </p:spPr>
      </p:pic>
      <p:sp>
        <p:nvSpPr>
          <p:cNvPr id="5" name="Oval 4">
            <a:extLst>
              <a:ext uri="{FF2B5EF4-FFF2-40B4-BE49-F238E27FC236}">
                <a16:creationId xmlns:a16="http://schemas.microsoft.com/office/drawing/2014/main" id="{6D84930A-86AD-9237-2549-86361F58365D}"/>
              </a:ext>
            </a:extLst>
          </p:cNvPr>
          <p:cNvSpPr/>
          <p:nvPr/>
        </p:nvSpPr>
        <p:spPr>
          <a:xfrm>
            <a:off x="122405" y="120600"/>
            <a:ext cx="6696744" cy="94630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 name="标题 1">
            <a:extLst>
              <a:ext uri="{FF2B5EF4-FFF2-40B4-BE49-F238E27FC236}">
                <a16:creationId xmlns:a16="http://schemas.microsoft.com/office/drawing/2014/main" id="{7FA61C2B-09E2-A6C3-9B68-DE31C787FF04}"/>
              </a:ext>
            </a:extLst>
          </p:cNvPr>
          <p:cNvSpPr>
            <a:spLocks noGrp="1"/>
          </p:cNvSpPr>
          <p:nvPr>
            <p:ph type="title"/>
          </p:nvPr>
        </p:nvSpPr>
        <p:spPr>
          <a:xfrm>
            <a:off x="502043" y="477951"/>
            <a:ext cx="6907248" cy="387689"/>
          </a:xfrm>
        </p:spPr>
        <p:txBody>
          <a:bodyPr>
            <a:noAutofit/>
          </a:bodyPr>
          <a:lstStyle/>
          <a:p>
            <a:r>
              <a:rPr lang="en-US" altLang="zh-CN" sz="3600" b="1" i="1" dirty="0">
                <a:effectLst>
                  <a:outerShdw blurRad="38100" dist="38100" dir="2700000" algn="tl">
                    <a:srgbClr val="000000">
                      <a:alpha val="43137"/>
                    </a:srgbClr>
                  </a:outerShdw>
                </a:effectLst>
                <a:latin typeface="Times New Roman" pitchFamily="18" charset="0"/>
                <a:cs typeface="Times New Roman" pitchFamily="18" charset="0"/>
              </a:rPr>
              <a:t>Method</a:t>
            </a:r>
            <a:r>
              <a:rPr lang="en-US" altLang="zh-CN" sz="4000" b="1" i="1" dirty="0">
                <a:effectLst>
                  <a:outerShdw blurRad="38100" dist="38100" dir="2700000" algn="tl">
                    <a:srgbClr val="000000">
                      <a:alpha val="43137"/>
                    </a:srgbClr>
                  </a:outerShdw>
                </a:effectLst>
                <a:latin typeface="Times New Roman" pitchFamily="18" charset="0"/>
                <a:cs typeface="Times New Roman" pitchFamily="18" charset="0"/>
              </a:rPr>
              <a:t>: Mechanical Design</a:t>
            </a:r>
            <a:endParaRPr lang="zh-CN" altLang="en-US" sz="4000" b="1" dirty="0"/>
          </a:p>
        </p:txBody>
      </p:sp>
      <p:graphicFrame>
        <p:nvGraphicFramePr>
          <p:cNvPr id="12" name="表格 3">
            <a:extLst>
              <a:ext uri="{FF2B5EF4-FFF2-40B4-BE49-F238E27FC236}">
                <a16:creationId xmlns:a16="http://schemas.microsoft.com/office/drawing/2014/main" id="{E70A8DDA-5298-A592-65E3-F8D801963988}"/>
              </a:ext>
            </a:extLst>
          </p:cNvPr>
          <p:cNvGraphicFramePr>
            <a:graphicFrameLocks noGrp="1"/>
          </p:cNvGraphicFramePr>
          <p:nvPr>
            <p:extLst>
              <p:ext uri="{D42A27DB-BD31-4B8C-83A1-F6EECF244321}">
                <p14:modId xmlns:p14="http://schemas.microsoft.com/office/powerpoint/2010/main" val="3428462417"/>
              </p:ext>
            </p:extLst>
          </p:nvPr>
        </p:nvGraphicFramePr>
        <p:xfrm>
          <a:off x="3177748" y="1476336"/>
          <a:ext cx="5736112" cy="3506760"/>
        </p:xfrm>
        <a:graphic>
          <a:graphicData uri="http://schemas.openxmlformats.org/drawingml/2006/table">
            <a:tbl>
              <a:tblPr firstRow="1" firstCol="1" bandRow="1">
                <a:tableStyleId>{5C22544A-7EE6-4342-B048-85BDC9FD1C3A}</a:tableStyleId>
              </a:tblPr>
              <a:tblGrid>
                <a:gridCol w="787629">
                  <a:extLst>
                    <a:ext uri="{9D8B030D-6E8A-4147-A177-3AD203B41FA5}">
                      <a16:colId xmlns:a16="http://schemas.microsoft.com/office/drawing/2014/main" val="20000"/>
                    </a:ext>
                  </a:extLst>
                </a:gridCol>
                <a:gridCol w="676770">
                  <a:extLst>
                    <a:ext uri="{9D8B030D-6E8A-4147-A177-3AD203B41FA5}">
                      <a16:colId xmlns:a16="http://schemas.microsoft.com/office/drawing/2014/main" val="20001"/>
                    </a:ext>
                  </a:extLst>
                </a:gridCol>
                <a:gridCol w="640796">
                  <a:extLst>
                    <a:ext uri="{9D8B030D-6E8A-4147-A177-3AD203B41FA5}">
                      <a16:colId xmlns:a16="http://schemas.microsoft.com/office/drawing/2014/main" val="20002"/>
                    </a:ext>
                  </a:extLst>
                </a:gridCol>
                <a:gridCol w="759998">
                  <a:extLst>
                    <a:ext uri="{9D8B030D-6E8A-4147-A177-3AD203B41FA5}">
                      <a16:colId xmlns:a16="http://schemas.microsoft.com/office/drawing/2014/main" val="20003"/>
                    </a:ext>
                  </a:extLst>
                </a:gridCol>
                <a:gridCol w="1544258">
                  <a:extLst>
                    <a:ext uri="{9D8B030D-6E8A-4147-A177-3AD203B41FA5}">
                      <a16:colId xmlns:a16="http://schemas.microsoft.com/office/drawing/2014/main" val="20004"/>
                    </a:ext>
                  </a:extLst>
                </a:gridCol>
                <a:gridCol w="1326661">
                  <a:extLst>
                    <a:ext uri="{9D8B030D-6E8A-4147-A177-3AD203B41FA5}">
                      <a16:colId xmlns:a16="http://schemas.microsoft.com/office/drawing/2014/main" val="20005"/>
                    </a:ext>
                  </a:extLst>
                </a:gridCol>
              </a:tblGrid>
              <a:tr h="711190">
                <a:tc>
                  <a:txBody>
                    <a:bodyPr/>
                    <a:lstStyle/>
                    <a:p>
                      <a:pPr algn="ctr">
                        <a:lnSpc>
                          <a:spcPct val="115000"/>
                        </a:lnSpc>
                        <a:spcAft>
                          <a:spcPts val="0"/>
                        </a:spcAft>
                        <a:tabLst>
                          <a:tab pos="1631950" algn="l"/>
                        </a:tabLst>
                      </a:pPr>
                      <a:r>
                        <a:rPr lang="en-US" sz="1200" kern="0" dirty="0">
                          <a:effectLst/>
                          <a:latin typeface="Times New Roman" pitchFamily="18" charset="0"/>
                          <a:cs typeface="Times New Roman" pitchFamily="18" charset="0"/>
                        </a:rPr>
                        <a:t>Finger Module </a:t>
                      </a:r>
                      <a:endParaRPr lang="zh-CN" sz="1800" kern="100" dirty="0">
                        <a:effectLst/>
                        <a:latin typeface="Times New Roman" pitchFamily="18" charset="0"/>
                        <a:ea typeface="等线"/>
                        <a:cs typeface="Times New Roman" pitchFamily="18" charset="0"/>
                      </a:endParaRPr>
                    </a:p>
                  </a:txBody>
                  <a:tcPr marL="68580" marR="68580" marT="0" marB="0" anchor="ctr"/>
                </a:tc>
                <a:tc>
                  <a:txBody>
                    <a:bodyPr/>
                    <a:lstStyle/>
                    <a:p>
                      <a:pPr algn="ctr">
                        <a:lnSpc>
                          <a:spcPct val="115000"/>
                        </a:lnSpc>
                        <a:spcAft>
                          <a:spcPts val="0"/>
                        </a:spcAft>
                        <a:tabLst>
                          <a:tab pos="1631950" algn="l"/>
                        </a:tabLst>
                      </a:pPr>
                      <a:r>
                        <a:rPr lang="en-US" sz="1200" kern="0" dirty="0">
                          <a:effectLst/>
                          <a:latin typeface="Times New Roman" pitchFamily="18" charset="0"/>
                          <a:cs typeface="Times New Roman" pitchFamily="18" charset="0"/>
                        </a:rPr>
                        <a:t>Muscle Bracket</a:t>
                      </a:r>
                      <a:endParaRPr lang="zh-CN" sz="1800" kern="100" dirty="0">
                        <a:effectLst/>
                        <a:latin typeface="Times New Roman" pitchFamily="18" charset="0"/>
                        <a:ea typeface="等线"/>
                        <a:cs typeface="Times New Roman" pitchFamily="18" charset="0"/>
                      </a:endParaRPr>
                    </a:p>
                  </a:txBody>
                  <a:tcPr marL="68580" marR="68580" marT="0" marB="0" anchor="ctr"/>
                </a:tc>
                <a:tc>
                  <a:txBody>
                    <a:bodyPr/>
                    <a:lstStyle/>
                    <a:p>
                      <a:pPr algn="ctr">
                        <a:lnSpc>
                          <a:spcPct val="115000"/>
                        </a:lnSpc>
                        <a:spcAft>
                          <a:spcPts val="0"/>
                        </a:spcAft>
                        <a:tabLst>
                          <a:tab pos="1631950" algn="l"/>
                        </a:tabLst>
                      </a:pPr>
                      <a:r>
                        <a:rPr lang="en-US" sz="1200" kern="0" dirty="0">
                          <a:effectLst/>
                          <a:latin typeface="Times New Roman" pitchFamily="18" charset="0"/>
                          <a:cs typeface="Times New Roman" pitchFamily="18" charset="0"/>
                        </a:rPr>
                        <a:t>finger module/finger </a:t>
                      </a:r>
                      <a:endParaRPr lang="zh-CN" sz="1800" kern="100" dirty="0">
                        <a:effectLst/>
                        <a:latin typeface="Times New Roman" pitchFamily="18" charset="0"/>
                        <a:ea typeface="等线"/>
                        <a:cs typeface="Times New Roman" pitchFamily="18" charset="0"/>
                      </a:endParaRPr>
                    </a:p>
                  </a:txBody>
                  <a:tcPr marL="68580" marR="68580" marT="0" marB="0" anchor="ctr"/>
                </a:tc>
                <a:tc>
                  <a:txBody>
                    <a:bodyPr/>
                    <a:lstStyle/>
                    <a:p>
                      <a:pPr algn="ctr">
                        <a:lnSpc>
                          <a:spcPct val="115000"/>
                        </a:lnSpc>
                        <a:spcAft>
                          <a:spcPts val="0"/>
                        </a:spcAft>
                        <a:tabLst>
                          <a:tab pos="1631950" algn="l"/>
                        </a:tabLst>
                      </a:pPr>
                      <a:r>
                        <a:rPr lang="en-US" sz="1200" kern="0" dirty="0">
                          <a:effectLst/>
                          <a:latin typeface="Times New Roman" pitchFamily="18" charset="0"/>
                          <a:cs typeface="Times New Roman" pitchFamily="18" charset="0"/>
                        </a:rPr>
                        <a:t>Sensors / finger</a:t>
                      </a:r>
                      <a:endParaRPr lang="zh-CN" sz="1800" kern="100" dirty="0">
                        <a:effectLst/>
                        <a:latin typeface="Times New Roman" pitchFamily="18" charset="0"/>
                        <a:ea typeface="等线"/>
                        <a:cs typeface="Times New Roman" pitchFamily="18" charset="0"/>
                      </a:endParaRPr>
                    </a:p>
                  </a:txBody>
                  <a:tcPr marL="68580" marR="68580" marT="0" marB="0" anchor="ctr"/>
                </a:tc>
                <a:tc>
                  <a:txBody>
                    <a:bodyPr/>
                    <a:lstStyle/>
                    <a:p>
                      <a:pPr algn="ctr">
                        <a:lnSpc>
                          <a:spcPct val="115000"/>
                        </a:lnSpc>
                        <a:spcAft>
                          <a:spcPts val="0"/>
                        </a:spcAft>
                        <a:tabLst>
                          <a:tab pos="1631950" algn="l"/>
                        </a:tabLst>
                      </a:pPr>
                      <a:r>
                        <a:rPr lang="en-US" sz="1200" kern="0" dirty="0">
                          <a:effectLst/>
                          <a:latin typeface="Times New Roman" pitchFamily="18" charset="0"/>
                          <a:cs typeface="Times New Roman" pitchFamily="18" charset="0"/>
                        </a:rPr>
                        <a:t>Space between EPM and Muscle Bracket</a:t>
                      </a:r>
                      <a:endParaRPr lang="zh-CN" sz="1800" kern="100" dirty="0">
                        <a:effectLst/>
                        <a:latin typeface="Times New Roman" pitchFamily="18" charset="0"/>
                        <a:ea typeface="等线"/>
                        <a:cs typeface="Times New Roman" pitchFamily="18" charset="0"/>
                      </a:endParaRPr>
                    </a:p>
                  </a:txBody>
                  <a:tcPr marL="68580" marR="68580" marT="0" marB="0" anchor="ctr"/>
                </a:tc>
                <a:tc>
                  <a:txBody>
                    <a:bodyPr/>
                    <a:lstStyle/>
                    <a:p>
                      <a:pPr algn="ctr">
                        <a:lnSpc>
                          <a:spcPct val="115000"/>
                        </a:lnSpc>
                        <a:spcAft>
                          <a:spcPts val="0"/>
                        </a:spcAft>
                        <a:tabLst>
                          <a:tab pos="1631950" algn="l"/>
                        </a:tabLst>
                      </a:pPr>
                      <a:r>
                        <a:rPr lang="en-US" sz="1200" kern="0" dirty="0">
                          <a:effectLst/>
                          <a:latin typeface="Times New Roman" pitchFamily="18" charset="0"/>
                          <a:cs typeface="Times New Roman" pitchFamily="18" charset="0"/>
                        </a:rPr>
                        <a:t>Other Distinctive features</a:t>
                      </a:r>
                      <a:endParaRPr lang="zh-CN" sz="1800" kern="100" dirty="0">
                        <a:effectLst/>
                        <a:latin typeface="Times New Roman" pitchFamily="18" charset="0"/>
                        <a:ea typeface="等线"/>
                        <a:cs typeface="Times New Roman" pitchFamily="18" charset="0"/>
                      </a:endParaRPr>
                    </a:p>
                  </a:txBody>
                  <a:tcPr marL="68580" marR="68580" marT="0" marB="0" anchor="ctr"/>
                </a:tc>
                <a:extLst>
                  <a:ext uri="{0D108BD9-81ED-4DB2-BD59-A6C34878D82A}">
                    <a16:rowId xmlns:a16="http://schemas.microsoft.com/office/drawing/2014/main" val="10000"/>
                  </a:ext>
                </a:extLst>
              </a:tr>
              <a:tr h="469394">
                <a:tc rowSpan="3">
                  <a:txBody>
                    <a:bodyPr/>
                    <a:lstStyle/>
                    <a:p>
                      <a:pPr algn="ctr">
                        <a:lnSpc>
                          <a:spcPct val="200000"/>
                        </a:lnSpc>
                        <a:spcAft>
                          <a:spcPts val="0"/>
                        </a:spcAft>
                        <a:tabLst>
                          <a:tab pos="1631950" algn="l"/>
                        </a:tabLst>
                      </a:pPr>
                      <a:r>
                        <a:rPr lang="en-US" sz="1200" kern="0" dirty="0">
                          <a:solidFill>
                            <a:schemeClr val="tx1"/>
                          </a:solidFill>
                          <a:effectLst/>
                          <a:latin typeface="Times New Roman" pitchFamily="18" charset="0"/>
                          <a:cs typeface="Times New Roman" pitchFamily="18" charset="0"/>
                        </a:rPr>
                        <a:t>V 1.0</a:t>
                      </a:r>
                      <a:endParaRPr lang="zh-CN" sz="1800" kern="100" dirty="0">
                        <a:solidFill>
                          <a:schemeClr val="tx1"/>
                        </a:solidFill>
                        <a:effectLst/>
                        <a:latin typeface="Times New Roman" pitchFamily="18" charset="0"/>
                        <a:ea typeface="等线"/>
                        <a:cs typeface="Times New Roman" pitchFamily="18" charset="0"/>
                      </a:endParaRPr>
                    </a:p>
                  </a:txBody>
                  <a:tcPr marL="68580" marR="68580" marT="0" marB="0" anchor="ctr">
                    <a:solidFill>
                      <a:schemeClr val="accent1">
                        <a:lumMod val="20000"/>
                        <a:lumOff val="80000"/>
                      </a:schemeClr>
                    </a:solidFill>
                  </a:tcPr>
                </a:tc>
                <a:tc>
                  <a:txBody>
                    <a:bodyPr/>
                    <a:lstStyle/>
                    <a:p>
                      <a:pPr algn="ctr">
                        <a:spcAft>
                          <a:spcPts val="0"/>
                        </a:spcAft>
                        <a:tabLst>
                          <a:tab pos="1631950" algn="l"/>
                        </a:tabLst>
                      </a:pPr>
                      <a:r>
                        <a:rPr lang="en-US" sz="1200" kern="0" dirty="0">
                          <a:effectLst/>
                          <a:latin typeface="Times New Roman" pitchFamily="18" charset="0"/>
                          <a:cs typeface="Times New Roman" pitchFamily="18" charset="0"/>
                        </a:rPr>
                        <a:t>V0</a:t>
                      </a:r>
                      <a:endParaRPr lang="zh-CN" sz="1800" kern="100" dirty="0">
                        <a:effectLst/>
                        <a:latin typeface="Times New Roman" pitchFamily="18" charset="0"/>
                        <a:ea typeface="等线"/>
                        <a:cs typeface="Times New Roman" pitchFamily="18" charset="0"/>
                      </a:endParaRPr>
                    </a:p>
                  </a:txBody>
                  <a:tcPr marL="68580" marR="68580" marT="0" marB="0" anchor="ctr"/>
                </a:tc>
                <a:tc>
                  <a:txBody>
                    <a:bodyPr/>
                    <a:lstStyle/>
                    <a:p>
                      <a:pPr algn="ctr">
                        <a:spcAft>
                          <a:spcPts val="0"/>
                        </a:spcAft>
                        <a:tabLst>
                          <a:tab pos="1631950" algn="l"/>
                        </a:tabLst>
                      </a:pPr>
                      <a:r>
                        <a:rPr lang="en-US" sz="1200" kern="0">
                          <a:effectLst/>
                          <a:latin typeface="Times New Roman" pitchFamily="18" charset="0"/>
                          <a:cs typeface="Times New Roman" pitchFamily="18" charset="0"/>
                        </a:rPr>
                        <a:t>1</a:t>
                      </a:r>
                      <a:endParaRPr lang="zh-CN" sz="1800" kern="100">
                        <a:effectLst/>
                        <a:latin typeface="Times New Roman" pitchFamily="18" charset="0"/>
                        <a:ea typeface="等线"/>
                        <a:cs typeface="Times New Roman" pitchFamily="18" charset="0"/>
                      </a:endParaRPr>
                    </a:p>
                  </a:txBody>
                  <a:tcPr marL="68580" marR="68580" marT="0" marB="0" anchor="ctr"/>
                </a:tc>
                <a:tc>
                  <a:txBody>
                    <a:bodyPr/>
                    <a:lstStyle/>
                    <a:p>
                      <a:pPr algn="ctr">
                        <a:lnSpc>
                          <a:spcPct val="115000"/>
                        </a:lnSpc>
                        <a:spcAft>
                          <a:spcPts val="0"/>
                        </a:spcAft>
                        <a:tabLst>
                          <a:tab pos="1631950" algn="l"/>
                        </a:tabLst>
                      </a:pPr>
                      <a:r>
                        <a:rPr lang="en-US" sz="1200" kern="0">
                          <a:effectLst/>
                          <a:latin typeface="Times New Roman" pitchFamily="18" charset="0"/>
                          <a:cs typeface="Times New Roman" pitchFamily="18" charset="0"/>
                        </a:rPr>
                        <a:t>2</a:t>
                      </a:r>
                      <a:endParaRPr lang="zh-CN" sz="1800" kern="100">
                        <a:effectLst/>
                        <a:latin typeface="Times New Roman" pitchFamily="18" charset="0"/>
                        <a:ea typeface="等线"/>
                        <a:cs typeface="Times New Roman" pitchFamily="18" charset="0"/>
                      </a:endParaRPr>
                    </a:p>
                  </a:txBody>
                  <a:tcPr marL="68580" marR="68580" marT="0" marB="0" anchor="ctr"/>
                </a:tc>
                <a:tc>
                  <a:txBody>
                    <a:bodyPr/>
                    <a:lstStyle/>
                    <a:p>
                      <a:pPr>
                        <a:lnSpc>
                          <a:spcPct val="115000"/>
                        </a:lnSpc>
                        <a:spcAft>
                          <a:spcPts val="0"/>
                        </a:spcAft>
                        <a:tabLst>
                          <a:tab pos="1631950" algn="l"/>
                        </a:tabLst>
                      </a:pPr>
                      <a:r>
                        <a:rPr lang="en-US" sz="1200" kern="0" dirty="0">
                          <a:effectLst/>
                          <a:latin typeface="Times New Roman" pitchFamily="18" charset="0"/>
                          <a:cs typeface="Times New Roman" pitchFamily="18" charset="0"/>
                        </a:rPr>
                        <a:t>EPM is tightly affixed to Muscle Bracket</a:t>
                      </a:r>
                      <a:endParaRPr lang="zh-CN" sz="1800" kern="100" dirty="0">
                        <a:effectLst/>
                        <a:latin typeface="Times New Roman" pitchFamily="18" charset="0"/>
                        <a:ea typeface="等线"/>
                        <a:cs typeface="Times New Roman" pitchFamily="18" charset="0"/>
                      </a:endParaRPr>
                    </a:p>
                  </a:txBody>
                  <a:tcPr marL="68580" marR="68580" marT="0" marB="0" anchor="ctr"/>
                </a:tc>
                <a:tc>
                  <a:txBody>
                    <a:bodyPr/>
                    <a:lstStyle/>
                    <a:p>
                      <a:pPr>
                        <a:lnSpc>
                          <a:spcPct val="115000"/>
                        </a:lnSpc>
                        <a:spcAft>
                          <a:spcPts val="0"/>
                        </a:spcAft>
                        <a:tabLst>
                          <a:tab pos="1631950" algn="l"/>
                        </a:tabLst>
                      </a:pPr>
                      <a:r>
                        <a:rPr lang="en-US" sz="1200" kern="0">
                          <a:effectLst/>
                          <a:latin typeface="Times New Roman" pitchFamily="18" charset="0"/>
                          <a:cs typeface="Times New Roman" pitchFamily="18" charset="0"/>
                        </a:rPr>
                        <a:t>Conceptual prototype</a:t>
                      </a:r>
                      <a:endParaRPr lang="zh-CN" sz="1800" kern="100">
                        <a:effectLst/>
                        <a:latin typeface="Times New Roman" pitchFamily="18" charset="0"/>
                        <a:ea typeface="等线"/>
                        <a:cs typeface="Times New Roman" pitchFamily="18" charset="0"/>
                      </a:endParaRPr>
                    </a:p>
                  </a:txBody>
                  <a:tcPr marL="68580" marR="68580" marT="0" marB="0" anchor="ctr"/>
                </a:tc>
                <a:extLst>
                  <a:ext uri="{0D108BD9-81ED-4DB2-BD59-A6C34878D82A}">
                    <a16:rowId xmlns:a16="http://schemas.microsoft.com/office/drawing/2014/main" val="10001"/>
                  </a:ext>
                </a:extLst>
              </a:tr>
              <a:tr h="469394">
                <a:tc vMerge="1">
                  <a:txBody>
                    <a:bodyPr/>
                    <a:lstStyle/>
                    <a:p>
                      <a:endParaRPr lang="zh-CN" altLang="en-US"/>
                    </a:p>
                  </a:txBody>
                  <a:tcPr/>
                </a:tc>
                <a:tc>
                  <a:txBody>
                    <a:bodyPr/>
                    <a:lstStyle/>
                    <a:p>
                      <a:pPr algn="ctr">
                        <a:spcAft>
                          <a:spcPts val="0"/>
                        </a:spcAft>
                        <a:tabLst>
                          <a:tab pos="1631950" algn="l"/>
                        </a:tabLst>
                      </a:pPr>
                      <a:r>
                        <a:rPr lang="en-US" sz="1200" kern="0" dirty="0">
                          <a:effectLst/>
                          <a:latin typeface="Times New Roman" pitchFamily="18" charset="0"/>
                          <a:cs typeface="Times New Roman" pitchFamily="18" charset="0"/>
                        </a:rPr>
                        <a:t>V1.0</a:t>
                      </a:r>
                      <a:endParaRPr lang="zh-CN" sz="1800" kern="100" dirty="0">
                        <a:effectLst/>
                        <a:latin typeface="Times New Roman" pitchFamily="18" charset="0"/>
                        <a:ea typeface="等线"/>
                        <a:cs typeface="Times New Roman" pitchFamily="18" charset="0"/>
                      </a:endParaRPr>
                    </a:p>
                  </a:txBody>
                  <a:tcPr marL="68580" marR="68580" marT="0" marB="0" anchor="ctr"/>
                </a:tc>
                <a:tc>
                  <a:txBody>
                    <a:bodyPr/>
                    <a:lstStyle/>
                    <a:p>
                      <a:pPr algn="ctr">
                        <a:spcAft>
                          <a:spcPts val="0"/>
                        </a:spcAft>
                        <a:tabLst>
                          <a:tab pos="1631950" algn="l"/>
                        </a:tabLst>
                      </a:pPr>
                      <a:r>
                        <a:rPr lang="en-US" sz="1200" kern="0" dirty="0">
                          <a:effectLst/>
                          <a:latin typeface="Times New Roman" pitchFamily="18" charset="0"/>
                          <a:cs typeface="Times New Roman" pitchFamily="18" charset="0"/>
                        </a:rPr>
                        <a:t>1</a:t>
                      </a:r>
                      <a:endParaRPr lang="zh-CN" sz="1800" kern="100" dirty="0">
                        <a:effectLst/>
                        <a:latin typeface="Times New Roman" pitchFamily="18" charset="0"/>
                        <a:ea typeface="等线"/>
                        <a:cs typeface="Times New Roman" pitchFamily="18" charset="0"/>
                      </a:endParaRPr>
                    </a:p>
                  </a:txBody>
                  <a:tcPr marL="68580" marR="68580" marT="0" marB="0" anchor="ctr"/>
                </a:tc>
                <a:tc>
                  <a:txBody>
                    <a:bodyPr/>
                    <a:lstStyle/>
                    <a:p>
                      <a:pPr algn="ctr">
                        <a:lnSpc>
                          <a:spcPct val="115000"/>
                        </a:lnSpc>
                        <a:spcAft>
                          <a:spcPts val="0"/>
                        </a:spcAft>
                        <a:tabLst>
                          <a:tab pos="1631950" algn="l"/>
                        </a:tabLst>
                      </a:pPr>
                      <a:r>
                        <a:rPr lang="en-US" sz="1200" kern="0" dirty="0">
                          <a:effectLst/>
                          <a:latin typeface="Times New Roman" pitchFamily="18" charset="0"/>
                          <a:cs typeface="Times New Roman" pitchFamily="18" charset="0"/>
                        </a:rPr>
                        <a:t>2</a:t>
                      </a:r>
                      <a:endParaRPr lang="zh-CN" sz="1800" kern="100" dirty="0">
                        <a:effectLst/>
                        <a:latin typeface="Times New Roman" pitchFamily="18" charset="0"/>
                        <a:ea typeface="等线"/>
                        <a:cs typeface="Times New Roman" pitchFamily="18" charset="0"/>
                      </a:endParaRPr>
                    </a:p>
                  </a:txBody>
                  <a:tcPr marL="68580" marR="68580" marT="0" marB="0" anchor="ctr"/>
                </a:tc>
                <a:tc>
                  <a:txBody>
                    <a:bodyPr/>
                    <a:lstStyle/>
                    <a:p>
                      <a:pPr>
                        <a:lnSpc>
                          <a:spcPct val="115000"/>
                        </a:lnSpc>
                        <a:spcAft>
                          <a:spcPts val="0"/>
                        </a:spcAft>
                        <a:tabLst>
                          <a:tab pos="1631950" algn="l"/>
                        </a:tabLst>
                      </a:pPr>
                      <a:r>
                        <a:rPr lang="en-US" sz="1200" kern="0">
                          <a:effectLst/>
                          <a:latin typeface="Times New Roman" pitchFamily="18" charset="0"/>
                          <a:cs typeface="Times New Roman" pitchFamily="18" charset="0"/>
                        </a:rPr>
                        <a:t>EPM is tightly affixed to Muscle Bracket</a:t>
                      </a:r>
                      <a:endParaRPr lang="zh-CN" sz="1800" kern="100">
                        <a:effectLst/>
                        <a:latin typeface="Times New Roman" pitchFamily="18" charset="0"/>
                        <a:ea typeface="等线"/>
                        <a:cs typeface="Times New Roman" pitchFamily="18" charset="0"/>
                      </a:endParaRPr>
                    </a:p>
                  </a:txBody>
                  <a:tcPr marL="68580" marR="68580" marT="0" marB="0" anchor="ctr"/>
                </a:tc>
                <a:tc>
                  <a:txBody>
                    <a:bodyPr/>
                    <a:lstStyle/>
                    <a:p>
                      <a:pPr>
                        <a:lnSpc>
                          <a:spcPct val="115000"/>
                        </a:lnSpc>
                        <a:spcAft>
                          <a:spcPts val="0"/>
                        </a:spcAft>
                        <a:tabLst>
                          <a:tab pos="1631950" algn="l"/>
                        </a:tabLst>
                      </a:pPr>
                      <a:r>
                        <a:rPr lang="en-US" sz="1200" kern="0">
                          <a:effectLst/>
                          <a:latin typeface="Times New Roman" pitchFamily="18" charset="0"/>
                          <a:cs typeface="Times New Roman" pitchFamily="18" charset="0"/>
                        </a:rPr>
                        <a:t>Testing prototype</a:t>
                      </a:r>
                      <a:endParaRPr lang="zh-CN" sz="1800" kern="100">
                        <a:effectLst/>
                        <a:latin typeface="Times New Roman" pitchFamily="18" charset="0"/>
                        <a:ea typeface="等线"/>
                        <a:cs typeface="Times New Roman" pitchFamily="18" charset="0"/>
                      </a:endParaRPr>
                    </a:p>
                  </a:txBody>
                  <a:tcPr marL="68580" marR="68580" marT="0" marB="0" anchor="ctr"/>
                </a:tc>
                <a:extLst>
                  <a:ext uri="{0D108BD9-81ED-4DB2-BD59-A6C34878D82A}">
                    <a16:rowId xmlns:a16="http://schemas.microsoft.com/office/drawing/2014/main" val="10002"/>
                  </a:ext>
                </a:extLst>
              </a:tr>
              <a:tr h="711190">
                <a:tc vMerge="1">
                  <a:txBody>
                    <a:bodyPr/>
                    <a:lstStyle/>
                    <a:p>
                      <a:endParaRPr lang="zh-CN" altLang="en-US"/>
                    </a:p>
                  </a:txBody>
                  <a:tcPr/>
                </a:tc>
                <a:tc>
                  <a:txBody>
                    <a:bodyPr/>
                    <a:lstStyle/>
                    <a:p>
                      <a:pPr algn="ctr">
                        <a:spcAft>
                          <a:spcPts val="0"/>
                        </a:spcAft>
                        <a:tabLst>
                          <a:tab pos="1631950" algn="l"/>
                        </a:tabLst>
                      </a:pPr>
                      <a:r>
                        <a:rPr lang="en-US" sz="1200" kern="0" dirty="0">
                          <a:effectLst/>
                          <a:latin typeface="Times New Roman" pitchFamily="18" charset="0"/>
                          <a:cs typeface="Times New Roman" pitchFamily="18" charset="0"/>
                        </a:rPr>
                        <a:t>V1.5</a:t>
                      </a:r>
                      <a:endParaRPr lang="zh-CN" sz="1800" kern="100" dirty="0">
                        <a:effectLst/>
                        <a:latin typeface="Times New Roman" pitchFamily="18" charset="0"/>
                        <a:ea typeface="等线"/>
                        <a:cs typeface="Times New Roman" pitchFamily="18" charset="0"/>
                      </a:endParaRPr>
                    </a:p>
                  </a:txBody>
                  <a:tcPr marL="68580" marR="68580" marT="0" marB="0" anchor="ctr"/>
                </a:tc>
                <a:tc>
                  <a:txBody>
                    <a:bodyPr/>
                    <a:lstStyle/>
                    <a:p>
                      <a:pPr algn="ctr">
                        <a:spcAft>
                          <a:spcPts val="0"/>
                        </a:spcAft>
                        <a:tabLst>
                          <a:tab pos="1631950" algn="l"/>
                        </a:tabLst>
                      </a:pPr>
                      <a:r>
                        <a:rPr lang="en-US" sz="1200" kern="0" dirty="0">
                          <a:effectLst/>
                          <a:latin typeface="Times New Roman" pitchFamily="18" charset="0"/>
                          <a:cs typeface="Times New Roman" pitchFamily="18" charset="0"/>
                        </a:rPr>
                        <a:t>2</a:t>
                      </a:r>
                      <a:endParaRPr lang="zh-CN" sz="1800" kern="100" dirty="0">
                        <a:effectLst/>
                        <a:latin typeface="Times New Roman" pitchFamily="18" charset="0"/>
                        <a:ea typeface="等线"/>
                        <a:cs typeface="Times New Roman" pitchFamily="18" charset="0"/>
                      </a:endParaRPr>
                    </a:p>
                  </a:txBody>
                  <a:tcPr marL="68580" marR="68580" marT="0" marB="0" anchor="ctr"/>
                </a:tc>
                <a:tc>
                  <a:txBody>
                    <a:bodyPr/>
                    <a:lstStyle/>
                    <a:p>
                      <a:pPr algn="ctr">
                        <a:lnSpc>
                          <a:spcPct val="115000"/>
                        </a:lnSpc>
                        <a:spcAft>
                          <a:spcPts val="0"/>
                        </a:spcAft>
                        <a:tabLst>
                          <a:tab pos="1631950" algn="l"/>
                        </a:tabLst>
                      </a:pPr>
                      <a:r>
                        <a:rPr lang="en-US" sz="1200" kern="0" dirty="0">
                          <a:effectLst/>
                          <a:latin typeface="Times New Roman" pitchFamily="18" charset="0"/>
                          <a:cs typeface="Times New Roman" pitchFamily="18" charset="0"/>
                        </a:rPr>
                        <a:t>4</a:t>
                      </a:r>
                      <a:endParaRPr lang="zh-CN" sz="1800" kern="100" dirty="0">
                        <a:effectLst/>
                        <a:latin typeface="Times New Roman" pitchFamily="18" charset="0"/>
                        <a:ea typeface="等线"/>
                        <a:cs typeface="Times New Roman" pitchFamily="18" charset="0"/>
                      </a:endParaRPr>
                    </a:p>
                  </a:txBody>
                  <a:tcPr marL="68580" marR="68580" marT="0" marB="0" anchor="ctr"/>
                </a:tc>
                <a:tc>
                  <a:txBody>
                    <a:bodyPr/>
                    <a:lstStyle/>
                    <a:p>
                      <a:pPr>
                        <a:lnSpc>
                          <a:spcPct val="115000"/>
                        </a:lnSpc>
                        <a:spcAft>
                          <a:spcPts val="0"/>
                        </a:spcAft>
                        <a:tabLst>
                          <a:tab pos="1631950" algn="l"/>
                        </a:tabLst>
                      </a:pPr>
                      <a:r>
                        <a:rPr lang="en-US" sz="1200" kern="0" dirty="0">
                          <a:effectLst/>
                          <a:latin typeface="Times New Roman" pitchFamily="18" charset="0"/>
                          <a:cs typeface="Times New Roman" pitchFamily="18" charset="0"/>
                        </a:rPr>
                        <a:t>EPM is tightly affixed to Muscle Bracket</a:t>
                      </a:r>
                      <a:endParaRPr lang="zh-CN" sz="1800" kern="100" dirty="0">
                        <a:effectLst/>
                        <a:latin typeface="Times New Roman" pitchFamily="18" charset="0"/>
                        <a:ea typeface="等线"/>
                        <a:cs typeface="Times New Roman" pitchFamily="18" charset="0"/>
                      </a:endParaRPr>
                    </a:p>
                  </a:txBody>
                  <a:tcPr marL="68580" marR="68580" marT="0" marB="0" anchor="ctr"/>
                </a:tc>
                <a:tc>
                  <a:txBody>
                    <a:bodyPr/>
                    <a:lstStyle/>
                    <a:p>
                      <a:pPr>
                        <a:lnSpc>
                          <a:spcPct val="115000"/>
                        </a:lnSpc>
                        <a:spcAft>
                          <a:spcPts val="0"/>
                        </a:spcAft>
                        <a:tabLst>
                          <a:tab pos="1631950" algn="l"/>
                        </a:tabLst>
                      </a:pPr>
                      <a:r>
                        <a:rPr lang="en-US" sz="1200" kern="0" dirty="0">
                          <a:effectLst/>
                          <a:latin typeface="Times New Roman" pitchFamily="18" charset="0"/>
                          <a:cs typeface="Times New Roman" pitchFamily="18" charset="0"/>
                        </a:rPr>
                        <a:t>Close to true finger structure and fine control</a:t>
                      </a:r>
                      <a:endParaRPr lang="zh-CN" sz="1800" kern="100" dirty="0">
                        <a:effectLst/>
                        <a:latin typeface="Times New Roman" pitchFamily="18" charset="0"/>
                        <a:ea typeface="等线"/>
                        <a:cs typeface="Times New Roman" pitchFamily="18" charset="0"/>
                      </a:endParaRPr>
                    </a:p>
                  </a:txBody>
                  <a:tcPr marL="68580" marR="68580" marT="0" marB="0" anchor="ctr"/>
                </a:tc>
                <a:extLst>
                  <a:ext uri="{0D108BD9-81ED-4DB2-BD59-A6C34878D82A}">
                    <a16:rowId xmlns:a16="http://schemas.microsoft.com/office/drawing/2014/main" val="10003"/>
                  </a:ext>
                </a:extLst>
              </a:tr>
              <a:tr h="676198">
                <a:tc rowSpan="2">
                  <a:txBody>
                    <a:bodyPr/>
                    <a:lstStyle/>
                    <a:p>
                      <a:pPr algn="ctr">
                        <a:lnSpc>
                          <a:spcPct val="200000"/>
                        </a:lnSpc>
                        <a:spcAft>
                          <a:spcPts val="0"/>
                        </a:spcAft>
                        <a:tabLst>
                          <a:tab pos="1631950" algn="l"/>
                        </a:tabLst>
                      </a:pPr>
                      <a:r>
                        <a:rPr lang="en-US" sz="1200" kern="0" dirty="0">
                          <a:solidFill>
                            <a:schemeClr val="tx1"/>
                          </a:solidFill>
                          <a:effectLst/>
                          <a:latin typeface="Times New Roman" pitchFamily="18" charset="0"/>
                          <a:cs typeface="Times New Roman" pitchFamily="18" charset="0"/>
                        </a:rPr>
                        <a:t>V 2.0</a:t>
                      </a:r>
                      <a:endParaRPr lang="zh-CN" sz="1800" kern="100" dirty="0">
                        <a:solidFill>
                          <a:schemeClr val="tx1"/>
                        </a:solidFill>
                        <a:effectLst/>
                        <a:latin typeface="Times New Roman" pitchFamily="18" charset="0"/>
                        <a:ea typeface="等线"/>
                        <a:cs typeface="Times New Roman" pitchFamily="18" charset="0"/>
                      </a:endParaRPr>
                    </a:p>
                  </a:txBody>
                  <a:tcPr marL="68580" marR="68580" marT="0" marB="0" anchor="ctr">
                    <a:solidFill>
                      <a:schemeClr val="accent1">
                        <a:lumMod val="20000"/>
                        <a:lumOff val="80000"/>
                      </a:schemeClr>
                    </a:solidFill>
                  </a:tcPr>
                </a:tc>
                <a:tc>
                  <a:txBody>
                    <a:bodyPr/>
                    <a:lstStyle/>
                    <a:p>
                      <a:pPr algn="ctr">
                        <a:spcAft>
                          <a:spcPts val="0"/>
                        </a:spcAft>
                        <a:tabLst>
                          <a:tab pos="1631950" algn="l"/>
                        </a:tabLst>
                      </a:pPr>
                      <a:r>
                        <a:rPr lang="en-US" sz="1200" kern="0">
                          <a:effectLst/>
                          <a:latin typeface="Times New Roman" pitchFamily="18" charset="0"/>
                          <a:cs typeface="Times New Roman" pitchFamily="18" charset="0"/>
                        </a:rPr>
                        <a:t>V2.0</a:t>
                      </a:r>
                      <a:endParaRPr lang="zh-CN" sz="1800" kern="100">
                        <a:effectLst/>
                        <a:latin typeface="Times New Roman" pitchFamily="18" charset="0"/>
                        <a:ea typeface="等线"/>
                        <a:cs typeface="Times New Roman" pitchFamily="18" charset="0"/>
                      </a:endParaRPr>
                    </a:p>
                  </a:txBody>
                  <a:tcPr marL="68580" marR="68580" marT="0" marB="0" anchor="ctr"/>
                </a:tc>
                <a:tc>
                  <a:txBody>
                    <a:bodyPr/>
                    <a:lstStyle/>
                    <a:p>
                      <a:pPr algn="ctr">
                        <a:spcAft>
                          <a:spcPts val="0"/>
                        </a:spcAft>
                        <a:tabLst>
                          <a:tab pos="1631950" algn="l"/>
                        </a:tabLst>
                      </a:pPr>
                      <a:r>
                        <a:rPr lang="en-US" sz="1200" kern="0" dirty="0">
                          <a:effectLst/>
                          <a:latin typeface="Times New Roman" pitchFamily="18" charset="0"/>
                          <a:cs typeface="Times New Roman" pitchFamily="18" charset="0"/>
                        </a:rPr>
                        <a:t>2</a:t>
                      </a:r>
                      <a:endParaRPr lang="zh-CN" sz="1800" kern="100" dirty="0">
                        <a:effectLst/>
                        <a:latin typeface="Times New Roman" pitchFamily="18" charset="0"/>
                        <a:ea typeface="等线"/>
                        <a:cs typeface="Times New Roman" pitchFamily="18" charset="0"/>
                      </a:endParaRPr>
                    </a:p>
                  </a:txBody>
                  <a:tcPr marL="68580" marR="68580" marT="0" marB="0" anchor="ctr"/>
                </a:tc>
                <a:tc>
                  <a:txBody>
                    <a:bodyPr/>
                    <a:lstStyle/>
                    <a:p>
                      <a:pPr algn="ctr">
                        <a:lnSpc>
                          <a:spcPct val="115000"/>
                        </a:lnSpc>
                        <a:spcAft>
                          <a:spcPts val="0"/>
                        </a:spcAft>
                        <a:tabLst>
                          <a:tab pos="1631950" algn="l"/>
                        </a:tabLst>
                      </a:pPr>
                      <a:r>
                        <a:rPr lang="en-US" sz="1200" kern="0" dirty="0">
                          <a:effectLst/>
                          <a:latin typeface="Times New Roman" pitchFamily="18" charset="0"/>
                          <a:cs typeface="Times New Roman" pitchFamily="18" charset="0"/>
                        </a:rPr>
                        <a:t>4</a:t>
                      </a:r>
                      <a:endParaRPr lang="zh-CN" sz="1800" kern="100" dirty="0">
                        <a:effectLst/>
                        <a:latin typeface="Times New Roman" pitchFamily="18" charset="0"/>
                        <a:ea typeface="等线"/>
                        <a:cs typeface="Times New Roman" pitchFamily="18" charset="0"/>
                      </a:endParaRPr>
                    </a:p>
                  </a:txBody>
                  <a:tcPr marL="68580" marR="68580" marT="0" marB="0" anchor="ctr"/>
                </a:tc>
                <a:tc>
                  <a:txBody>
                    <a:bodyPr/>
                    <a:lstStyle/>
                    <a:p>
                      <a:pPr>
                        <a:lnSpc>
                          <a:spcPct val="115000"/>
                        </a:lnSpc>
                        <a:spcAft>
                          <a:spcPts val="0"/>
                        </a:spcAft>
                        <a:tabLst>
                          <a:tab pos="1631950" algn="l"/>
                        </a:tabLst>
                      </a:pPr>
                      <a:r>
                        <a:rPr lang="en-US" sz="1200" kern="0" dirty="0">
                          <a:effectLst/>
                          <a:latin typeface="Times New Roman" pitchFamily="18" charset="0"/>
                          <a:cs typeface="Times New Roman" pitchFamily="18" charset="0"/>
                        </a:rPr>
                        <a:t>EPM is lifted from Muscle Bracket</a:t>
                      </a:r>
                      <a:endParaRPr lang="zh-CN" sz="1800" kern="100" dirty="0">
                        <a:effectLst/>
                        <a:latin typeface="Times New Roman" pitchFamily="18" charset="0"/>
                        <a:ea typeface="等线"/>
                        <a:cs typeface="Times New Roman" pitchFamily="18" charset="0"/>
                      </a:endParaRPr>
                    </a:p>
                  </a:txBody>
                  <a:tcPr marL="68580" marR="68580" marT="0" marB="0" anchor="ctr"/>
                </a:tc>
                <a:tc>
                  <a:txBody>
                    <a:bodyPr/>
                    <a:lstStyle/>
                    <a:p>
                      <a:pPr>
                        <a:lnSpc>
                          <a:spcPct val="115000"/>
                        </a:lnSpc>
                        <a:spcAft>
                          <a:spcPts val="0"/>
                        </a:spcAft>
                        <a:tabLst>
                          <a:tab pos="1631950" algn="l"/>
                        </a:tabLst>
                      </a:pPr>
                      <a:r>
                        <a:rPr lang="en-US" sz="1200" kern="0">
                          <a:effectLst/>
                          <a:latin typeface="Times New Roman" pitchFamily="18" charset="0"/>
                          <a:cs typeface="Times New Roman" pitchFamily="18" charset="0"/>
                        </a:rPr>
                        <a:t>Lift the muscle and get bigger force arm</a:t>
                      </a:r>
                      <a:endParaRPr lang="zh-CN" sz="1800" kern="100">
                        <a:effectLst/>
                        <a:latin typeface="Times New Roman" pitchFamily="18" charset="0"/>
                        <a:ea typeface="等线"/>
                        <a:cs typeface="Times New Roman" pitchFamily="18" charset="0"/>
                      </a:endParaRPr>
                    </a:p>
                  </a:txBody>
                  <a:tcPr marL="68580" marR="68580" marT="0" marB="0" anchor="ctr"/>
                </a:tc>
                <a:extLst>
                  <a:ext uri="{0D108BD9-81ED-4DB2-BD59-A6C34878D82A}">
                    <a16:rowId xmlns:a16="http://schemas.microsoft.com/office/drawing/2014/main" val="10004"/>
                  </a:ext>
                </a:extLst>
              </a:tr>
              <a:tr h="469394">
                <a:tc vMerge="1">
                  <a:txBody>
                    <a:bodyPr/>
                    <a:lstStyle/>
                    <a:p>
                      <a:endParaRPr lang="zh-CN" altLang="en-US"/>
                    </a:p>
                  </a:txBody>
                  <a:tcPr/>
                </a:tc>
                <a:tc>
                  <a:txBody>
                    <a:bodyPr/>
                    <a:lstStyle/>
                    <a:p>
                      <a:pPr algn="ctr">
                        <a:spcAft>
                          <a:spcPts val="0"/>
                        </a:spcAft>
                        <a:tabLst>
                          <a:tab pos="1631950" algn="l"/>
                        </a:tabLst>
                      </a:pPr>
                      <a:r>
                        <a:rPr lang="en-US" sz="1200" kern="0" dirty="0">
                          <a:effectLst/>
                          <a:latin typeface="Times New Roman" pitchFamily="18" charset="0"/>
                          <a:cs typeface="Times New Roman" pitchFamily="18" charset="0"/>
                        </a:rPr>
                        <a:t>V2.5</a:t>
                      </a:r>
                      <a:endParaRPr lang="zh-CN" sz="1800" kern="100" dirty="0">
                        <a:effectLst/>
                        <a:latin typeface="Times New Roman" pitchFamily="18" charset="0"/>
                        <a:ea typeface="等线"/>
                        <a:cs typeface="Times New Roman" pitchFamily="18" charset="0"/>
                      </a:endParaRPr>
                    </a:p>
                  </a:txBody>
                  <a:tcPr marL="68580" marR="68580" marT="0" marB="0" anchor="ctr"/>
                </a:tc>
                <a:tc>
                  <a:txBody>
                    <a:bodyPr/>
                    <a:lstStyle/>
                    <a:p>
                      <a:pPr algn="ctr">
                        <a:spcAft>
                          <a:spcPts val="0"/>
                        </a:spcAft>
                        <a:tabLst>
                          <a:tab pos="1631950" algn="l"/>
                        </a:tabLst>
                      </a:pPr>
                      <a:r>
                        <a:rPr lang="en-US" sz="1200" kern="0">
                          <a:effectLst/>
                          <a:latin typeface="Times New Roman" pitchFamily="18" charset="0"/>
                          <a:cs typeface="Times New Roman" pitchFamily="18" charset="0"/>
                        </a:rPr>
                        <a:t>2</a:t>
                      </a:r>
                      <a:endParaRPr lang="zh-CN" sz="1800" kern="100">
                        <a:effectLst/>
                        <a:latin typeface="Times New Roman" pitchFamily="18" charset="0"/>
                        <a:ea typeface="等线"/>
                        <a:cs typeface="Times New Roman" pitchFamily="18" charset="0"/>
                      </a:endParaRPr>
                    </a:p>
                  </a:txBody>
                  <a:tcPr marL="68580" marR="68580" marT="0" marB="0" anchor="ctr"/>
                </a:tc>
                <a:tc>
                  <a:txBody>
                    <a:bodyPr/>
                    <a:lstStyle/>
                    <a:p>
                      <a:pPr algn="ctr">
                        <a:lnSpc>
                          <a:spcPct val="115000"/>
                        </a:lnSpc>
                        <a:spcAft>
                          <a:spcPts val="0"/>
                        </a:spcAft>
                        <a:tabLst>
                          <a:tab pos="1631950" algn="l"/>
                        </a:tabLst>
                      </a:pPr>
                      <a:r>
                        <a:rPr lang="en-US" sz="1200" kern="0" dirty="0">
                          <a:effectLst/>
                          <a:latin typeface="Times New Roman" pitchFamily="18" charset="0"/>
                          <a:cs typeface="Times New Roman" pitchFamily="18" charset="0"/>
                        </a:rPr>
                        <a:t>4</a:t>
                      </a:r>
                      <a:endParaRPr lang="zh-CN" sz="1800" kern="100" dirty="0">
                        <a:effectLst/>
                        <a:latin typeface="Times New Roman" pitchFamily="18" charset="0"/>
                        <a:ea typeface="等线"/>
                        <a:cs typeface="Times New Roman" pitchFamily="18" charset="0"/>
                      </a:endParaRPr>
                    </a:p>
                  </a:txBody>
                  <a:tcPr marL="68580" marR="68580" marT="0" marB="0" anchor="ctr"/>
                </a:tc>
                <a:tc>
                  <a:txBody>
                    <a:bodyPr/>
                    <a:lstStyle/>
                    <a:p>
                      <a:pPr>
                        <a:lnSpc>
                          <a:spcPct val="115000"/>
                        </a:lnSpc>
                        <a:spcAft>
                          <a:spcPts val="0"/>
                        </a:spcAft>
                        <a:tabLst>
                          <a:tab pos="1631950" algn="l"/>
                        </a:tabLst>
                      </a:pPr>
                      <a:r>
                        <a:rPr lang="en-US" sz="1200" kern="0" dirty="0">
                          <a:effectLst/>
                          <a:latin typeface="Times New Roman" pitchFamily="18" charset="0"/>
                          <a:cs typeface="Times New Roman" pitchFamily="18" charset="0"/>
                        </a:rPr>
                        <a:t>EPM is lifted from Muscle Bracket</a:t>
                      </a:r>
                      <a:endParaRPr lang="zh-CN" sz="1800" kern="100" dirty="0">
                        <a:effectLst/>
                        <a:latin typeface="Times New Roman" pitchFamily="18" charset="0"/>
                        <a:ea typeface="等线"/>
                        <a:cs typeface="Times New Roman" pitchFamily="18" charset="0"/>
                      </a:endParaRPr>
                    </a:p>
                  </a:txBody>
                  <a:tcPr marL="68580" marR="68580" marT="0" marB="0" anchor="ctr"/>
                </a:tc>
                <a:tc>
                  <a:txBody>
                    <a:bodyPr/>
                    <a:lstStyle/>
                    <a:p>
                      <a:pPr>
                        <a:lnSpc>
                          <a:spcPct val="115000"/>
                        </a:lnSpc>
                        <a:spcAft>
                          <a:spcPts val="0"/>
                        </a:spcAft>
                        <a:tabLst>
                          <a:tab pos="1631950" algn="l"/>
                        </a:tabLst>
                      </a:pPr>
                      <a:r>
                        <a:rPr lang="en-US" sz="1200" kern="0" dirty="0">
                          <a:effectLst/>
                          <a:latin typeface="Times New Roman" pitchFamily="18" charset="0"/>
                          <a:cs typeface="Times New Roman" pitchFamily="18" charset="0"/>
                        </a:rPr>
                        <a:t>Lighten muscle bracket weight</a:t>
                      </a:r>
                      <a:endParaRPr lang="zh-CN" sz="1800" kern="100" dirty="0">
                        <a:effectLst/>
                        <a:latin typeface="Times New Roman" pitchFamily="18" charset="0"/>
                        <a:ea typeface="等线"/>
                        <a:cs typeface="Times New Roman" pitchFamily="18" charset="0"/>
                      </a:endParaRPr>
                    </a:p>
                  </a:txBody>
                  <a:tcPr marL="68580" marR="68580" marT="0" marB="0" anchor="ctr"/>
                </a:tc>
                <a:extLst>
                  <a:ext uri="{0D108BD9-81ED-4DB2-BD59-A6C34878D82A}">
                    <a16:rowId xmlns:a16="http://schemas.microsoft.com/office/drawing/2014/main" val="10005"/>
                  </a:ext>
                </a:extLst>
              </a:tr>
            </a:tbl>
          </a:graphicData>
        </a:graphic>
      </p:graphicFrame>
      <p:sp>
        <p:nvSpPr>
          <p:cNvPr id="14" name="矩形 5">
            <a:extLst>
              <a:ext uri="{FF2B5EF4-FFF2-40B4-BE49-F238E27FC236}">
                <a16:creationId xmlns:a16="http://schemas.microsoft.com/office/drawing/2014/main" id="{CA3C00F9-8072-60EF-A631-B215D6C2C3F2}"/>
              </a:ext>
            </a:extLst>
          </p:cNvPr>
          <p:cNvSpPr/>
          <p:nvPr/>
        </p:nvSpPr>
        <p:spPr>
          <a:xfrm>
            <a:off x="3221145" y="1154293"/>
            <a:ext cx="5701852" cy="338554"/>
          </a:xfrm>
          <a:prstGeom prst="rect">
            <a:avLst/>
          </a:prstGeom>
        </p:spPr>
        <p:txBody>
          <a:bodyPr wrap="square">
            <a:spAutoFit/>
          </a:bodyPr>
          <a:lstStyle/>
          <a:p>
            <a:r>
              <a:rPr lang="en-US" altLang="zh-CN" sz="1600" dirty="0">
                <a:latin typeface="Times New Roman" pitchFamily="18" charset="0"/>
                <a:cs typeface="Times New Roman" pitchFamily="18" charset="0"/>
              </a:rPr>
              <a:t>Design iteration description</a:t>
            </a:r>
            <a:endParaRPr lang="zh-CN" altLang="en-US" sz="1600" dirty="0">
              <a:latin typeface="Times New Roman" pitchFamily="18" charset="0"/>
              <a:cs typeface="Times New Roman" pitchFamily="18" charset="0"/>
            </a:endParaRPr>
          </a:p>
        </p:txBody>
      </p:sp>
      <p:sp>
        <p:nvSpPr>
          <p:cNvPr id="2" name="矩形 4">
            <a:extLst>
              <a:ext uri="{FF2B5EF4-FFF2-40B4-BE49-F238E27FC236}">
                <a16:creationId xmlns:a16="http://schemas.microsoft.com/office/drawing/2014/main" id="{9E2FD1FF-E067-23A9-A0D3-24A73A85FFCA}"/>
              </a:ext>
            </a:extLst>
          </p:cNvPr>
          <p:cNvSpPr/>
          <p:nvPr/>
        </p:nvSpPr>
        <p:spPr>
          <a:xfrm>
            <a:off x="4067944" y="878644"/>
            <a:ext cx="3974233" cy="369332"/>
          </a:xfrm>
          <a:prstGeom prst="rect">
            <a:avLst/>
          </a:prstGeom>
        </p:spPr>
        <p:txBody>
          <a:bodyPr wrap="square">
            <a:spAutoFit/>
          </a:bodyPr>
          <a:lstStyle/>
          <a:p>
            <a:r>
              <a:rPr lang="en-US" altLang="zh-CN" dirty="0">
                <a:latin typeface="Times New Roman" pitchFamily="18" charset="0"/>
                <a:cs typeface="Times New Roman" pitchFamily="18" charset="0"/>
              </a:rPr>
              <a:t>Execution Unit - Finger Module </a:t>
            </a:r>
            <a:endParaRPr lang="zh-CN" altLang="en-US" dirty="0">
              <a:latin typeface="Times New Roman" pitchFamily="18" charset="0"/>
              <a:cs typeface="Times New Roman" pitchFamily="18" charset="0"/>
            </a:endParaRPr>
          </a:p>
        </p:txBody>
      </p:sp>
      <p:pic>
        <p:nvPicPr>
          <p:cNvPr id="6" name="Picture 5" descr="A grey metal piece with a couple of cubes&#10;&#10;Description automatically generated with medium confidence">
            <a:extLst>
              <a:ext uri="{FF2B5EF4-FFF2-40B4-BE49-F238E27FC236}">
                <a16:creationId xmlns:a16="http://schemas.microsoft.com/office/drawing/2014/main" id="{C3651480-F072-6075-5773-49C311F9411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13275" y="5194092"/>
            <a:ext cx="1425347" cy="734899"/>
          </a:xfrm>
          <a:prstGeom prst="rect">
            <a:avLst/>
          </a:prstGeom>
        </p:spPr>
      </p:pic>
      <p:pic>
        <p:nvPicPr>
          <p:cNvPr id="10" name="图片 629272401">
            <a:extLst>
              <a:ext uri="{FF2B5EF4-FFF2-40B4-BE49-F238E27FC236}">
                <a16:creationId xmlns:a16="http://schemas.microsoft.com/office/drawing/2014/main" id="{0FA76A9A-79AC-708F-1EF0-846969CF30C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67214" y="5040949"/>
            <a:ext cx="1403146" cy="1147288"/>
          </a:xfrm>
          <a:prstGeom prst="rect">
            <a:avLst/>
          </a:prstGeom>
        </p:spPr>
      </p:pic>
      <p:pic>
        <p:nvPicPr>
          <p:cNvPr id="11" name="图片 629272407">
            <a:extLst>
              <a:ext uri="{FF2B5EF4-FFF2-40B4-BE49-F238E27FC236}">
                <a16:creationId xmlns:a16="http://schemas.microsoft.com/office/drawing/2014/main" id="{FC672700-943A-E39A-D1E8-E3DB517F12B0}"/>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6003" t="29062" r="893" b="8124"/>
          <a:stretch/>
        </p:blipFill>
        <p:spPr>
          <a:xfrm>
            <a:off x="7447766" y="5149466"/>
            <a:ext cx="1464077" cy="998234"/>
          </a:xfrm>
          <a:prstGeom prst="rect">
            <a:avLst/>
          </a:prstGeom>
        </p:spPr>
      </p:pic>
      <p:sp>
        <p:nvSpPr>
          <p:cNvPr id="16" name="TextBox 15">
            <a:extLst>
              <a:ext uri="{FF2B5EF4-FFF2-40B4-BE49-F238E27FC236}">
                <a16:creationId xmlns:a16="http://schemas.microsoft.com/office/drawing/2014/main" id="{6D2B2640-E0AA-A515-9511-173C10FFF283}"/>
              </a:ext>
            </a:extLst>
          </p:cNvPr>
          <p:cNvSpPr txBox="1"/>
          <p:nvPr/>
        </p:nvSpPr>
        <p:spPr>
          <a:xfrm>
            <a:off x="2157293" y="6151994"/>
            <a:ext cx="1910651" cy="292388"/>
          </a:xfrm>
          <a:prstGeom prst="rect">
            <a:avLst/>
          </a:prstGeom>
        </p:spPr>
        <p:txBody>
          <a:bodyPr wrap="square">
            <a:spAutoFit/>
          </a:bodyPr>
          <a:lstStyle>
            <a:defPPr>
              <a:defRPr lang="zh-CN"/>
            </a:defPPr>
            <a:lvl1pPr>
              <a:defRPr sz="1400">
                <a:latin typeface="Times New Roman" pitchFamily="18" charset="0"/>
                <a:cs typeface="Times New Roman" pitchFamily="18" charset="0"/>
              </a:defRPr>
            </a:lvl1pPr>
          </a:lstStyle>
          <a:p>
            <a:r>
              <a:rPr lang="en-US" sz="1300" dirty="0"/>
              <a:t>3) </a:t>
            </a:r>
            <a:r>
              <a:rPr lang="x-none" sz="1300" dirty="0"/>
              <a:t>Muscle Bracket V1.0</a:t>
            </a:r>
          </a:p>
        </p:txBody>
      </p:sp>
      <p:sp>
        <p:nvSpPr>
          <p:cNvPr id="17" name="TextBox 16">
            <a:extLst>
              <a:ext uri="{FF2B5EF4-FFF2-40B4-BE49-F238E27FC236}">
                <a16:creationId xmlns:a16="http://schemas.microsoft.com/office/drawing/2014/main" id="{75C9A6A6-0FA5-AE29-21B6-05B74181E275}"/>
              </a:ext>
            </a:extLst>
          </p:cNvPr>
          <p:cNvSpPr txBox="1"/>
          <p:nvPr/>
        </p:nvSpPr>
        <p:spPr>
          <a:xfrm>
            <a:off x="3851920" y="6139987"/>
            <a:ext cx="1850378" cy="292388"/>
          </a:xfrm>
          <a:prstGeom prst="rect">
            <a:avLst/>
          </a:prstGeom>
        </p:spPr>
        <p:txBody>
          <a:bodyPr wrap="square">
            <a:spAutoFit/>
          </a:bodyPr>
          <a:lstStyle>
            <a:defPPr>
              <a:defRPr lang="zh-CN"/>
            </a:defPPr>
            <a:lvl1pPr>
              <a:defRPr sz="1300">
                <a:latin typeface="Times New Roman" pitchFamily="18" charset="0"/>
                <a:cs typeface="Times New Roman" pitchFamily="18" charset="0"/>
              </a:defRPr>
            </a:lvl1pPr>
          </a:lstStyle>
          <a:p>
            <a:r>
              <a:rPr lang="en-US" dirty="0"/>
              <a:t>4</a:t>
            </a:r>
            <a:r>
              <a:rPr lang="zh-CN" altLang="en-US" dirty="0"/>
              <a:t>）</a:t>
            </a:r>
            <a:r>
              <a:rPr lang="x-none" dirty="0"/>
              <a:t>Muscle Bracket V1.5</a:t>
            </a:r>
          </a:p>
        </p:txBody>
      </p:sp>
      <p:sp>
        <p:nvSpPr>
          <p:cNvPr id="18" name="TextBox 17">
            <a:extLst>
              <a:ext uri="{FF2B5EF4-FFF2-40B4-BE49-F238E27FC236}">
                <a16:creationId xmlns:a16="http://schemas.microsoft.com/office/drawing/2014/main" id="{0F151F56-531B-B519-9F5D-3B7DA839A1E2}"/>
              </a:ext>
            </a:extLst>
          </p:cNvPr>
          <p:cNvSpPr txBox="1"/>
          <p:nvPr/>
        </p:nvSpPr>
        <p:spPr>
          <a:xfrm>
            <a:off x="5648574" y="6145559"/>
            <a:ext cx="1850378" cy="292388"/>
          </a:xfrm>
          <a:prstGeom prst="rect">
            <a:avLst/>
          </a:prstGeom>
          <a:noFill/>
        </p:spPr>
        <p:txBody>
          <a:bodyPr wrap="none" rtlCol="0">
            <a:spAutoFit/>
          </a:bodyPr>
          <a:lstStyle/>
          <a:p>
            <a:r>
              <a:rPr lang="en-US" sz="1300" dirty="0">
                <a:latin typeface="Times New Roman" pitchFamily="18" charset="0"/>
                <a:cs typeface="Times New Roman" pitchFamily="18" charset="0"/>
              </a:rPr>
              <a:t>5</a:t>
            </a:r>
            <a:r>
              <a:rPr lang="zh-CN" altLang="en-US" sz="1300" dirty="0">
                <a:latin typeface="Times New Roman" pitchFamily="18" charset="0"/>
                <a:cs typeface="Times New Roman" pitchFamily="18" charset="0"/>
              </a:rPr>
              <a:t>）</a:t>
            </a:r>
            <a:r>
              <a:rPr lang="x-none" sz="1300" dirty="0">
                <a:latin typeface="Times New Roman" pitchFamily="18" charset="0"/>
                <a:cs typeface="Times New Roman" pitchFamily="18" charset="0"/>
              </a:rPr>
              <a:t>Muscle Bracket V2.0</a:t>
            </a:r>
          </a:p>
        </p:txBody>
      </p:sp>
      <p:sp>
        <p:nvSpPr>
          <p:cNvPr id="19" name="TextBox 18">
            <a:extLst>
              <a:ext uri="{FF2B5EF4-FFF2-40B4-BE49-F238E27FC236}">
                <a16:creationId xmlns:a16="http://schemas.microsoft.com/office/drawing/2014/main" id="{E5D19C5D-4598-BBE0-714B-44E402BDB74C}"/>
              </a:ext>
            </a:extLst>
          </p:cNvPr>
          <p:cNvSpPr txBox="1"/>
          <p:nvPr/>
        </p:nvSpPr>
        <p:spPr>
          <a:xfrm>
            <a:off x="7380312" y="6147600"/>
            <a:ext cx="1850378" cy="292388"/>
          </a:xfrm>
          <a:prstGeom prst="rect">
            <a:avLst/>
          </a:prstGeom>
          <a:noFill/>
        </p:spPr>
        <p:txBody>
          <a:bodyPr wrap="none" rtlCol="0">
            <a:spAutoFit/>
          </a:bodyPr>
          <a:lstStyle/>
          <a:p>
            <a:r>
              <a:rPr lang="en-US" sz="1300" dirty="0">
                <a:latin typeface="Times New Roman" pitchFamily="18" charset="0"/>
                <a:ea typeface="Cambria" pitchFamily="18" charset="0"/>
                <a:cs typeface="Times New Roman" pitchFamily="18" charset="0"/>
              </a:rPr>
              <a:t>6</a:t>
            </a:r>
            <a:r>
              <a:rPr lang="zh-CN" altLang="en-US" sz="1300" dirty="0">
                <a:latin typeface="Times New Roman" pitchFamily="18" charset="0"/>
                <a:ea typeface="Cambria" pitchFamily="18" charset="0"/>
                <a:cs typeface="Times New Roman" pitchFamily="18" charset="0"/>
              </a:rPr>
              <a:t>）</a:t>
            </a:r>
            <a:r>
              <a:rPr lang="x-none" sz="1300" dirty="0">
                <a:latin typeface="Times New Roman" pitchFamily="18" charset="0"/>
                <a:ea typeface="Cambria" pitchFamily="18" charset="0"/>
                <a:cs typeface="Times New Roman" pitchFamily="18" charset="0"/>
              </a:rPr>
              <a:t>Muscle Bracket V2.5</a:t>
            </a:r>
          </a:p>
        </p:txBody>
      </p:sp>
      <p:pic>
        <p:nvPicPr>
          <p:cNvPr id="20" name="Picture 6" descr="Diagram of a device with text&#10;&#10;Description automatically generated">
            <a:extLst>
              <a:ext uri="{FF2B5EF4-FFF2-40B4-BE49-F238E27FC236}">
                <a16:creationId xmlns:a16="http://schemas.microsoft.com/office/drawing/2014/main" id="{A99F5C04-B880-CD9E-5834-B09F13DDBAD9}"/>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126949" y="1569462"/>
            <a:ext cx="2985669" cy="1498494"/>
          </a:xfrm>
          <a:prstGeom prst="rect">
            <a:avLst/>
          </a:prstGeom>
        </p:spPr>
      </p:pic>
      <p:pic>
        <p:nvPicPr>
          <p:cNvPr id="8" name="Picture 7" descr="A drawing of a metal bar&#10;&#10;Description automatically generated">
            <a:extLst>
              <a:ext uri="{FF2B5EF4-FFF2-40B4-BE49-F238E27FC236}">
                <a16:creationId xmlns:a16="http://schemas.microsoft.com/office/drawing/2014/main" id="{8423D7F9-D135-F7A9-F257-BC82381BE0B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392173" y="5288944"/>
            <a:ext cx="1621101" cy="780986"/>
          </a:xfrm>
          <a:prstGeom prst="rect">
            <a:avLst/>
          </a:prstGeom>
        </p:spPr>
      </p:pic>
      <p:sp>
        <p:nvSpPr>
          <p:cNvPr id="22" name="TextBox 21">
            <a:extLst>
              <a:ext uri="{FF2B5EF4-FFF2-40B4-BE49-F238E27FC236}">
                <a16:creationId xmlns:a16="http://schemas.microsoft.com/office/drawing/2014/main" id="{171D9C16-E80C-E720-97C7-A8CDCBB3D205}"/>
              </a:ext>
            </a:extLst>
          </p:cNvPr>
          <p:cNvSpPr txBox="1"/>
          <p:nvPr/>
        </p:nvSpPr>
        <p:spPr>
          <a:xfrm>
            <a:off x="332341" y="3112563"/>
            <a:ext cx="2795124" cy="307777"/>
          </a:xfrm>
          <a:prstGeom prst="rect">
            <a:avLst/>
          </a:prstGeom>
          <a:noFill/>
        </p:spPr>
        <p:txBody>
          <a:bodyPr wrap="square">
            <a:spAutoFit/>
          </a:bodyPr>
          <a:lstStyle/>
          <a:p>
            <a:r>
              <a:rPr lang="en-US" altLang="zh-CN" sz="1400" dirty="0">
                <a:latin typeface="Times New Roman" pitchFamily="18" charset="0"/>
                <a:cs typeface="Times New Roman" pitchFamily="18" charset="0"/>
              </a:rPr>
              <a:t> 1) Finger Module V 1.0</a:t>
            </a:r>
            <a:endParaRPr lang="x-none" sz="1400" dirty="0"/>
          </a:p>
        </p:txBody>
      </p:sp>
      <p:sp>
        <p:nvSpPr>
          <p:cNvPr id="23" name="矩形 4">
            <a:extLst>
              <a:ext uri="{FF2B5EF4-FFF2-40B4-BE49-F238E27FC236}">
                <a16:creationId xmlns:a16="http://schemas.microsoft.com/office/drawing/2014/main" id="{F9C93E8C-C913-C9BC-E0D0-8D08C319A8B7}"/>
              </a:ext>
            </a:extLst>
          </p:cNvPr>
          <p:cNvSpPr/>
          <p:nvPr/>
        </p:nvSpPr>
        <p:spPr>
          <a:xfrm>
            <a:off x="323528" y="5626336"/>
            <a:ext cx="2751069" cy="307777"/>
          </a:xfrm>
          <a:prstGeom prst="rect">
            <a:avLst/>
          </a:prstGeom>
        </p:spPr>
        <p:txBody>
          <a:bodyPr wrap="square">
            <a:spAutoFit/>
          </a:bodyPr>
          <a:lstStyle/>
          <a:p>
            <a:r>
              <a:rPr lang="en-US" altLang="zh-CN" sz="1400" dirty="0">
                <a:latin typeface="Times New Roman" pitchFamily="18" charset="0"/>
                <a:cs typeface="Times New Roman" pitchFamily="18" charset="0"/>
              </a:rPr>
              <a:t>2) Finger Module V 2.0</a:t>
            </a:r>
            <a:endParaRPr lang="zh-CN" altLang="en-US" sz="1400" dirty="0">
              <a:latin typeface="Times New Roman" pitchFamily="18" charset="0"/>
              <a:cs typeface="Times New Roman" pitchFamily="18" charset="0"/>
            </a:endParaRPr>
          </a:p>
        </p:txBody>
      </p:sp>
      <p:pic>
        <p:nvPicPr>
          <p:cNvPr id="3" name="图片 629272389">
            <a:extLst>
              <a:ext uri="{FF2B5EF4-FFF2-40B4-BE49-F238E27FC236}">
                <a16:creationId xmlns:a16="http://schemas.microsoft.com/office/drawing/2014/main" id="{18BF0017-5F6E-4172-C424-2F2010075C6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05882" y="5840441"/>
            <a:ext cx="1896416" cy="324862"/>
          </a:xfrm>
          <a:prstGeom prst="rect">
            <a:avLst/>
          </a:prstGeom>
        </p:spPr>
      </p:pic>
      <p:grpSp>
        <p:nvGrpSpPr>
          <p:cNvPr id="24" name="组合 23"/>
          <p:cNvGrpSpPr/>
          <p:nvPr/>
        </p:nvGrpSpPr>
        <p:grpSpPr>
          <a:xfrm>
            <a:off x="1699062" y="3856614"/>
            <a:ext cx="1321739" cy="307777"/>
            <a:chOff x="23823864" y="4912966"/>
            <a:chExt cx="2854566" cy="351192"/>
          </a:xfrm>
          <a:solidFill>
            <a:schemeClr val="bg1"/>
          </a:solidFill>
        </p:grpSpPr>
        <p:sp>
          <p:nvSpPr>
            <p:cNvPr id="25" name="TextBox 24"/>
            <p:cNvSpPr txBox="1"/>
            <p:nvPr/>
          </p:nvSpPr>
          <p:spPr>
            <a:xfrm>
              <a:off x="24357093" y="4912966"/>
              <a:ext cx="2321337" cy="351192"/>
            </a:xfrm>
            <a:prstGeom prst="rect">
              <a:avLst/>
            </a:prstGeom>
            <a:grpFill/>
          </p:spPr>
          <p:txBody>
            <a:bodyPr wrap="square" rtlCol="0">
              <a:spAutoFit/>
            </a:bodyPr>
            <a:lstStyle/>
            <a:p>
              <a:pPr algn="just"/>
              <a:r>
                <a:rPr lang="en-US" altLang="zh-CN" sz="700" dirty="0"/>
                <a:t>Bend/Flex Sensor</a:t>
              </a:r>
            </a:p>
            <a:p>
              <a:pPr algn="just"/>
              <a:r>
                <a:rPr lang="en-US" altLang="zh-CN" sz="700" dirty="0"/>
                <a:t>Pressure Sensor</a:t>
              </a:r>
              <a:endParaRPr lang="zh-CN" altLang="en-US" sz="700" dirty="0"/>
            </a:p>
          </p:txBody>
        </p:sp>
        <p:cxnSp>
          <p:nvCxnSpPr>
            <p:cNvPr id="26" name="直接连接符 25"/>
            <p:cNvCxnSpPr/>
            <p:nvPr/>
          </p:nvCxnSpPr>
          <p:spPr>
            <a:xfrm>
              <a:off x="23823864" y="5187021"/>
              <a:ext cx="526005" cy="0"/>
            </a:xfrm>
            <a:prstGeom prst="line">
              <a:avLst/>
            </a:prstGeom>
            <a:grpFill/>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3831086" y="5034621"/>
              <a:ext cx="526005" cy="0"/>
            </a:xfrm>
            <a:prstGeom prst="line">
              <a:avLst/>
            </a:prstGeom>
            <a:grpFill/>
            <a:ln w="25400"/>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2906680" y="4096788"/>
            <a:ext cx="271068" cy="196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43226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6D84930A-86AD-9237-2549-86361F58365D}"/>
              </a:ext>
            </a:extLst>
          </p:cNvPr>
          <p:cNvSpPr/>
          <p:nvPr/>
        </p:nvSpPr>
        <p:spPr>
          <a:xfrm>
            <a:off x="172530" y="58449"/>
            <a:ext cx="8359899" cy="905729"/>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 name="标题 1">
            <a:extLst>
              <a:ext uri="{FF2B5EF4-FFF2-40B4-BE49-F238E27FC236}">
                <a16:creationId xmlns:a16="http://schemas.microsoft.com/office/drawing/2014/main" id="{7FA61C2B-09E2-A6C3-9B68-DE31C787FF04}"/>
              </a:ext>
            </a:extLst>
          </p:cNvPr>
          <p:cNvSpPr>
            <a:spLocks noGrp="1"/>
          </p:cNvSpPr>
          <p:nvPr>
            <p:ph type="title"/>
          </p:nvPr>
        </p:nvSpPr>
        <p:spPr>
          <a:xfrm>
            <a:off x="522474" y="379307"/>
            <a:ext cx="8211924" cy="387689"/>
          </a:xfrm>
        </p:spPr>
        <p:txBody>
          <a:bodyPr>
            <a:noAutofit/>
          </a:bodyPr>
          <a:lstStyle/>
          <a:p>
            <a:r>
              <a:rPr lang="en-US" altLang="zh-CN" sz="3600" b="1" i="1" dirty="0">
                <a:effectLst>
                  <a:outerShdw blurRad="38100" dist="38100" dir="2700000" algn="tl">
                    <a:srgbClr val="000000">
                      <a:alpha val="43137"/>
                    </a:srgbClr>
                  </a:outerShdw>
                </a:effectLst>
                <a:latin typeface="Times New Roman" pitchFamily="18" charset="0"/>
                <a:cs typeface="Times New Roman" pitchFamily="18" charset="0"/>
              </a:rPr>
              <a:t>Method: Electronic and Software Design</a:t>
            </a:r>
            <a:endParaRPr lang="zh-CN" altLang="en-US" sz="3600" b="1" dirty="0"/>
          </a:p>
        </p:txBody>
      </p:sp>
      <p:sp>
        <p:nvSpPr>
          <p:cNvPr id="3" name="矩形 2">
            <a:extLst>
              <a:ext uri="{FF2B5EF4-FFF2-40B4-BE49-F238E27FC236}">
                <a16:creationId xmlns:a16="http://schemas.microsoft.com/office/drawing/2014/main" id="{0DFD3AF5-8DEC-480E-4B72-DFF9780C209D}"/>
              </a:ext>
            </a:extLst>
          </p:cNvPr>
          <p:cNvSpPr/>
          <p:nvPr/>
        </p:nvSpPr>
        <p:spPr>
          <a:xfrm>
            <a:off x="864782" y="4947734"/>
            <a:ext cx="2592288" cy="276999"/>
          </a:xfrm>
          <a:prstGeom prst="rect">
            <a:avLst/>
          </a:prstGeom>
        </p:spPr>
        <p:txBody>
          <a:bodyPr wrap="square">
            <a:spAutoFit/>
          </a:bodyPr>
          <a:lstStyle/>
          <a:p>
            <a:r>
              <a:rPr lang="en-US" altLang="zh-CN" sz="1200" dirty="0"/>
              <a:t>Electronic System Design Diagram</a:t>
            </a:r>
            <a:endParaRPr lang="zh-CN" altLang="en-US" sz="1200" dirty="0"/>
          </a:p>
        </p:txBody>
      </p:sp>
      <p:sp>
        <p:nvSpPr>
          <p:cNvPr id="7" name="TextBox 6">
            <a:extLst>
              <a:ext uri="{FF2B5EF4-FFF2-40B4-BE49-F238E27FC236}">
                <a16:creationId xmlns:a16="http://schemas.microsoft.com/office/drawing/2014/main" id="{D0F33FE7-0F27-D948-D250-2DC24D79612E}"/>
              </a:ext>
            </a:extLst>
          </p:cNvPr>
          <p:cNvSpPr txBox="1"/>
          <p:nvPr/>
        </p:nvSpPr>
        <p:spPr>
          <a:xfrm>
            <a:off x="6781977" y="1130543"/>
            <a:ext cx="2362023" cy="584775"/>
          </a:xfrm>
          <a:prstGeom prst="rect">
            <a:avLst/>
          </a:prstGeom>
          <a:noFill/>
        </p:spPr>
        <p:txBody>
          <a:bodyPr wrap="square" rtlCol="0">
            <a:spAutoFit/>
          </a:bodyPr>
          <a:lstStyle/>
          <a:p>
            <a:endParaRPr lang="x-none" sz="1600" dirty="0"/>
          </a:p>
          <a:p>
            <a:endParaRPr lang="x-none" sz="1600" dirty="0"/>
          </a:p>
        </p:txBody>
      </p:sp>
      <p:grpSp>
        <p:nvGrpSpPr>
          <p:cNvPr id="21" name="组合 20"/>
          <p:cNvGrpSpPr/>
          <p:nvPr/>
        </p:nvGrpSpPr>
        <p:grpSpPr>
          <a:xfrm>
            <a:off x="798575" y="1505053"/>
            <a:ext cx="3290672" cy="3381058"/>
            <a:chOff x="1117036" y="1340768"/>
            <a:chExt cx="5040560" cy="4755182"/>
          </a:xfrm>
        </p:grpSpPr>
        <p:pic>
          <p:nvPicPr>
            <p:cNvPr id="8" name="图片 7" descr="C:\Users\Victor\AppData\Local\Packages\Microsoft.Windows.Photos_8wekyb3d8bbwe\TempState\ShareServiceTempFolder\electrical schemetic.jpe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7036" y="1340768"/>
              <a:ext cx="5040560" cy="4536504"/>
            </a:xfrm>
            <a:prstGeom prst="rect">
              <a:avLst/>
            </a:prstGeom>
            <a:noFill/>
            <a:ln>
              <a:noFill/>
            </a:ln>
          </p:spPr>
        </p:pic>
        <p:sp>
          <p:nvSpPr>
            <p:cNvPr id="11" name="矩形 10"/>
            <p:cNvSpPr/>
            <p:nvPr/>
          </p:nvSpPr>
          <p:spPr>
            <a:xfrm>
              <a:off x="1547664" y="4365104"/>
              <a:ext cx="2160240" cy="1728192"/>
            </a:xfrm>
            <a:prstGeom prst="rect">
              <a:avLst/>
            </a:prstGeom>
            <a:no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837459" y="4367758"/>
              <a:ext cx="2160240" cy="1728192"/>
            </a:xfrm>
            <a:prstGeom prst="rect">
              <a:avLst/>
            </a:prstGeom>
            <a:no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4139952" y="4616281"/>
              <a:ext cx="288032" cy="414977"/>
            </a:xfrm>
            <a:prstGeom prst="rect">
              <a:avLst/>
            </a:prstGeom>
            <a:noFill/>
            <a:ln w="12700">
              <a:solidFill>
                <a:srgbClr val="73FEFF"/>
              </a:solidFill>
            </a:ln>
          </p:spPr>
          <p:txBody>
            <a:bodyPr wrap="square" rtlCol="0">
              <a:spAutoFit/>
            </a:bodyPr>
            <a:lstStyle/>
            <a:p>
              <a:pPr algn="ctr"/>
              <a:r>
                <a:rPr lang="en-US" altLang="zh-CN" sz="1200" dirty="0"/>
                <a:t>1</a:t>
              </a:r>
              <a:endParaRPr lang="zh-CN" altLang="en-US" sz="1200" dirty="0"/>
            </a:p>
          </p:txBody>
        </p:sp>
        <p:sp>
          <p:nvSpPr>
            <p:cNvPr id="14" name="TextBox 13"/>
            <p:cNvSpPr txBox="1"/>
            <p:nvPr/>
          </p:nvSpPr>
          <p:spPr>
            <a:xfrm>
              <a:off x="3203847" y="4616281"/>
              <a:ext cx="288032" cy="414977"/>
            </a:xfrm>
            <a:prstGeom prst="rect">
              <a:avLst/>
            </a:prstGeom>
            <a:noFill/>
            <a:ln w="12700">
              <a:solidFill>
                <a:srgbClr val="73FEFF"/>
              </a:solidFill>
            </a:ln>
          </p:spPr>
          <p:txBody>
            <a:bodyPr wrap="square" rtlCol="0">
              <a:spAutoFit/>
            </a:bodyPr>
            <a:lstStyle/>
            <a:p>
              <a:pPr algn="ctr"/>
              <a:r>
                <a:rPr lang="en-US" altLang="zh-CN" sz="1200" dirty="0"/>
                <a:t>1</a:t>
              </a:r>
              <a:endParaRPr lang="zh-CN" altLang="en-US" sz="1200" dirty="0"/>
            </a:p>
          </p:txBody>
        </p:sp>
        <p:sp>
          <p:nvSpPr>
            <p:cNvPr id="15" name="TextBox 14"/>
            <p:cNvSpPr txBox="1"/>
            <p:nvPr/>
          </p:nvSpPr>
          <p:spPr>
            <a:xfrm>
              <a:off x="2899048" y="3767723"/>
              <a:ext cx="304800" cy="461086"/>
            </a:xfrm>
            <a:prstGeom prst="rect">
              <a:avLst/>
            </a:prstGeom>
            <a:noFill/>
            <a:ln w="12700">
              <a:solidFill>
                <a:srgbClr val="73FEFF"/>
              </a:solidFill>
            </a:ln>
          </p:spPr>
          <p:txBody>
            <a:bodyPr wrap="square" rtlCol="0">
              <a:spAutoFit/>
            </a:bodyPr>
            <a:lstStyle>
              <a:defPPr>
                <a:defRPr lang="zh-CN"/>
              </a:defPPr>
              <a:lvl1pPr algn="ctr">
                <a:defRPr sz="1100"/>
              </a:lvl1pPr>
            </a:lstStyle>
            <a:p>
              <a:r>
                <a:rPr lang="en-US" altLang="zh-CN" sz="1400" dirty="0"/>
                <a:t>2</a:t>
              </a:r>
              <a:endParaRPr lang="zh-CN" altLang="en-US" sz="1400" dirty="0"/>
            </a:p>
          </p:txBody>
        </p:sp>
        <p:sp>
          <p:nvSpPr>
            <p:cNvPr id="16" name="TextBox 15"/>
            <p:cNvSpPr txBox="1"/>
            <p:nvPr/>
          </p:nvSpPr>
          <p:spPr>
            <a:xfrm>
              <a:off x="3563890" y="3774126"/>
              <a:ext cx="273571" cy="461086"/>
            </a:xfrm>
            <a:prstGeom prst="rect">
              <a:avLst/>
            </a:prstGeom>
            <a:noFill/>
            <a:ln w="12700">
              <a:solidFill>
                <a:srgbClr val="73FEFF"/>
              </a:solidFill>
            </a:ln>
          </p:spPr>
          <p:txBody>
            <a:bodyPr wrap="square" rtlCol="0">
              <a:spAutoFit/>
            </a:bodyPr>
            <a:lstStyle>
              <a:defPPr>
                <a:defRPr lang="zh-CN"/>
              </a:defPPr>
              <a:lvl1pPr algn="ctr">
                <a:defRPr sz="1400"/>
              </a:lvl1pPr>
            </a:lstStyle>
            <a:p>
              <a:r>
                <a:rPr lang="en-US" altLang="zh-CN" dirty="0"/>
                <a:t>2</a:t>
              </a:r>
              <a:endParaRPr lang="zh-CN" altLang="en-US" dirty="0"/>
            </a:p>
          </p:txBody>
        </p:sp>
        <p:sp>
          <p:nvSpPr>
            <p:cNvPr id="17" name="TextBox 16"/>
            <p:cNvSpPr txBox="1"/>
            <p:nvPr/>
          </p:nvSpPr>
          <p:spPr>
            <a:xfrm>
              <a:off x="2108702" y="1422929"/>
              <a:ext cx="288032" cy="355824"/>
            </a:xfrm>
            <a:prstGeom prst="rect">
              <a:avLst/>
            </a:prstGeom>
            <a:noFill/>
            <a:ln w="12700">
              <a:solidFill>
                <a:srgbClr val="73FEFF"/>
              </a:solidFill>
            </a:ln>
          </p:spPr>
          <p:txBody>
            <a:bodyPr wrap="square" rtlCol="0">
              <a:spAutoFit/>
            </a:bodyPr>
            <a:lstStyle/>
            <a:p>
              <a:pPr algn="ctr"/>
              <a:r>
                <a:rPr lang="en-US" altLang="zh-CN" sz="1100" dirty="0"/>
                <a:t>5</a:t>
              </a:r>
              <a:endParaRPr lang="zh-CN" altLang="en-US" sz="1100" dirty="0"/>
            </a:p>
          </p:txBody>
        </p:sp>
        <p:sp>
          <p:nvSpPr>
            <p:cNvPr id="18" name="TextBox 17"/>
            <p:cNvSpPr txBox="1"/>
            <p:nvPr/>
          </p:nvSpPr>
          <p:spPr>
            <a:xfrm>
              <a:off x="5148063" y="2640337"/>
              <a:ext cx="288032" cy="391923"/>
            </a:xfrm>
            <a:prstGeom prst="rect">
              <a:avLst/>
            </a:prstGeom>
            <a:noFill/>
            <a:ln w="12700">
              <a:solidFill>
                <a:srgbClr val="73FEFF"/>
              </a:solidFill>
            </a:ln>
          </p:spPr>
          <p:txBody>
            <a:bodyPr wrap="square" rtlCol="0">
              <a:spAutoFit/>
            </a:bodyPr>
            <a:lstStyle>
              <a:defPPr>
                <a:defRPr lang="zh-CN"/>
              </a:defPPr>
              <a:lvl1pPr algn="ctr">
                <a:defRPr sz="1100"/>
              </a:lvl1pPr>
            </a:lstStyle>
            <a:p>
              <a:r>
                <a:rPr lang="en-US" altLang="zh-CN" dirty="0"/>
                <a:t>3</a:t>
              </a:r>
              <a:endParaRPr lang="zh-CN" altLang="en-US" dirty="0"/>
            </a:p>
          </p:txBody>
        </p:sp>
        <p:sp>
          <p:nvSpPr>
            <p:cNvPr id="19" name="TextBox 18"/>
            <p:cNvSpPr txBox="1"/>
            <p:nvPr/>
          </p:nvSpPr>
          <p:spPr>
            <a:xfrm>
              <a:off x="4139952" y="2636913"/>
              <a:ext cx="357921" cy="391923"/>
            </a:xfrm>
            <a:prstGeom prst="rect">
              <a:avLst/>
            </a:prstGeom>
            <a:noFill/>
            <a:ln w="12700">
              <a:solidFill>
                <a:srgbClr val="73FEFF"/>
              </a:solidFill>
            </a:ln>
          </p:spPr>
          <p:txBody>
            <a:bodyPr wrap="square" rtlCol="0">
              <a:spAutoFit/>
            </a:bodyPr>
            <a:lstStyle>
              <a:defPPr>
                <a:defRPr lang="zh-CN"/>
              </a:defPPr>
              <a:lvl1pPr algn="ctr">
                <a:defRPr sz="1100"/>
              </a:lvl1pPr>
            </a:lstStyle>
            <a:p>
              <a:r>
                <a:rPr lang="en-US" altLang="zh-CN" dirty="0"/>
                <a:t>4</a:t>
              </a:r>
              <a:endParaRPr lang="zh-CN" altLang="en-US" dirty="0"/>
            </a:p>
          </p:txBody>
        </p:sp>
      </p:grpSp>
      <p:sp>
        <p:nvSpPr>
          <p:cNvPr id="22" name="矩形 21"/>
          <p:cNvSpPr/>
          <p:nvPr/>
        </p:nvSpPr>
        <p:spPr>
          <a:xfrm>
            <a:off x="1211263" y="910328"/>
            <a:ext cx="1454244" cy="369332"/>
          </a:xfrm>
          <a:prstGeom prst="rect">
            <a:avLst/>
          </a:prstGeom>
        </p:spPr>
        <p:txBody>
          <a:bodyPr wrap="none">
            <a:spAutoFit/>
          </a:bodyPr>
          <a:lstStyle/>
          <a:p>
            <a:r>
              <a:rPr lang="en-US" altLang="zh-CN" b="1" i="1" dirty="0">
                <a:effectLst>
                  <a:outerShdw blurRad="38100" dist="38100" dir="2700000" algn="tl">
                    <a:srgbClr val="000000">
                      <a:alpha val="43137"/>
                    </a:srgbClr>
                  </a:outerShdw>
                </a:effectLst>
                <a:latin typeface="Times New Roman" pitchFamily="18" charset="0"/>
                <a:cs typeface="Times New Roman" pitchFamily="18" charset="0"/>
              </a:rPr>
              <a:t> Control Unit</a:t>
            </a:r>
            <a:endParaRPr lang="zh-CN" altLang="en-US" dirty="0"/>
          </a:p>
        </p:txBody>
      </p:sp>
      <p:sp>
        <p:nvSpPr>
          <p:cNvPr id="23" name="矩形 22"/>
          <p:cNvSpPr/>
          <p:nvPr/>
        </p:nvSpPr>
        <p:spPr>
          <a:xfrm>
            <a:off x="5796136" y="970416"/>
            <a:ext cx="1755609" cy="369332"/>
          </a:xfrm>
          <a:prstGeom prst="rect">
            <a:avLst/>
          </a:prstGeom>
        </p:spPr>
        <p:txBody>
          <a:bodyPr wrap="none">
            <a:spAutoFit/>
          </a:bodyPr>
          <a:lstStyle/>
          <a:p>
            <a:r>
              <a:rPr lang="en-US" altLang="zh-CN" b="1" i="1" dirty="0">
                <a:effectLst>
                  <a:outerShdw blurRad="38100" dist="38100" dir="2700000" algn="tl">
                    <a:srgbClr val="000000">
                      <a:alpha val="43137"/>
                    </a:srgbClr>
                  </a:outerShdw>
                </a:effectLst>
                <a:latin typeface="Times New Roman" pitchFamily="18" charset="0"/>
                <a:cs typeface="Times New Roman" pitchFamily="18" charset="0"/>
              </a:rPr>
              <a:t>Software Design</a:t>
            </a:r>
            <a:endParaRPr lang="zh-CN" altLang="en-US" dirty="0"/>
          </a:p>
        </p:txBody>
      </p:sp>
      <p:sp>
        <p:nvSpPr>
          <p:cNvPr id="24" name="TextBox 23">
            <a:extLst>
              <a:ext uri="{FF2B5EF4-FFF2-40B4-BE49-F238E27FC236}">
                <a16:creationId xmlns:a16="http://schemas.microsoft.com/office/drawing/2014/main" id="{71A669E0-59DC-7638-36C6-806C57EEFAD2}"/>
              </a:ext>
            </a:extLst>
          </p:cNvPr>
          <p:cNvSpPr txBox="1"/>
          <p:nvPr/>
        </p:nvSpPr>
        <p:spPr>
          <a:xfrm>
            <a:off x="4427984" y="1429830"/>
            <a:ext cx="4896544" cy="307777"/>
          </a:xfrm>
          <a:prstGeom prst="rect">
            <a:avLst/>
          </a:prstGeom>
          <a:noFill/>
        </p:spPr>
        <p:txBody>
          <a:bodyPr wrap="square" rtlCol="0">
            <a:spAutoFit/>
          </a:bodyPr>
          <a:lstStyle/>
          <a:p>
            <a:r>
              <a:rPr lang="en-US" sz="1400" dirty="0">
                <a:latin typeface="Times New Roman" pitchFamily="18" charset="0"/>
                <a:cs typeface="Times New Roman" pitchFamily="18" charset="0"/>
              </a:rPr>
              <a:t>Software </a:t>
            </a:r>
            <a:r>
              <a:rPr lang="x-none" sz="1400" dirty="0">
                <a:latin typeface="Times New Roman" pitchFamily="18" charset="0"/>
                <a:cs typeface="Times New Roman" pitchFamily="18" charset="0"/>
              </a:rPr>
              <a:t>Developing Environment: C++, Processing</a:t>
            </a:r>
            <a:r>
              <a:rPr lang="x-none" sz="1400">
                <a:latin typeface="Times New Roman" pitchFamily="18" charset="0"/>
                <a:cs typeface="Times New Roman" pitchFamily="18" charset="0"/>
              </a:rPr>
              <a:t>, Blinkers</a:t>
            </a:r>
            <a:endParaRPr lang="x-none" sz="1400" dirty="0">
              <a:latin typeface="Times New Roman" pitchFamily="18" charset="0"/>
              <a:cs typeface="Times New Roman" pitchFamily="18" charset="0"/>
            </a:endParaRPr>
          </a:p>
        </p:txBody>
      </p:sp>
      <p:sp>
        <p:nvSpPr>
          <p:cNvPr id="25" name="TextBox 24">
            <a:extLst>
              <a:ext uri="{FF2B5EF4-FFF2-40B4-BE49-F238E27FC236}">
                <a16:creationId xmlns:a16="http://schemas.microsoft.com/office/drawing/2014/main" id="{191190FC-C053-F748-1384-F795B07FA68E}"/>
              </a:ext>
            </a:extLst>
          </p:cNvPr>
          <p:cNvSpPr txBox="1"/>
          <p:nvPr/>
        </p:nvSpPr>
        <p:spPr>
          <a:xfrm>
            <a:off x="4355976" y="2132856"/>
            <a:ext cx="4759086" cy="3647152"/>
          </a:xfrm>
          <a:prstGeom prst="rect">
            <a:avLst/>
          </a:prstGeom>
          <a:noFill/>
        </p:spPr>
        <p:txBody>
          <a:bodyPr wrap="square" rtlCol="0">
            <a:spAutoFit/>
          </a:bodyPr>
          <a:lstStyle/>
          <a:p>
            <a:pPr>
              <a:lnSpc>
                <a:spcPts val="600"/>
              </a:lnSpc>
              <a:spcAft>
                <a:spcPts val="600"/>
              </a:spcAft>
            </a:pPr>
            <a:r>
              <a:rPr lang="x-none" sz="1400" dirty="0">
                <a:latin typeface="Times New Roman" pitchFamily="18" charset="0"/>
                <a:cs typeface="Times New Roman" pitchFamily="18" charset="0"/>
              </a:rPr>
              <a:t>THREE</a:t>
            </a:r>
            <a:r>
              <a:rPr lang="en-US" sz="1400" dirty="0">
                <a:latin typeface="Times New Roman" pitchFamily="18" charset="0"/>
                <a:cs typeface="Times New Roman" pitchFamily="18" charset="0"/>
              </a:rPr>
              <a:t> perspective of</a:t>
            </a:r>
            <a:r>
              <a:rPr lang="x-none" sz="1400" dirty="0">
                <a:latin typeface="Times New Roman" pitchFamily="18" charset="0"/>
                <a:cs typeface="Times New Roman" pitchFamily="18" charset="0"/>
              </a:rPr>
              <a:t> software features:</a:t>
            </a:r>
            <a:endParaRPr lang="en-US" sz="1400" dirty="0">
              <a:latin typeface="Times New Roman" pitchFamily="18" charset="0"/>
              <a:cs typeface="Times New Roman" pitchFamily="18" charset="0"/>
            </a:endParaRPr>
          </a:p>
          <a:p>
            <a:pPr marL="342900" indent="-342900">
              <a:buFont typeface="+mj-lt"/>
              <a:buAutoNum type="arabicPeriod"/>
            </a:pPr>
            <a:r>
              <a:rPr lang="en-US" sz="1400" dirty="0">
                <a:latin typeface="Times New Roman" pitchFamily="18" charset="0"/>
                <a:cs typeface="Times New Roman" pitchFamily="18" charset="0"/>
              </a:rPr>
              <a:t>System adaptive design:</a:t>
            </a:r>
          </a:p>
          <a:p>
            <a:pPr lvl="1"/>
            <a:r>
              <a:rPr lang="en-US" altLang="zh-CN" sz="1300" dirty="0">
                <a:latin typeface="Times New Roman" pitchFamily="18" charset="0"/>
                <a:cs typeface="Times New Roman" pitchFamily="18" charset="0"/>
              </a:rPr>
              <a:t>Personalized rehabilitation training programs are designed for each patient, and the program can be adjusted based on the training progress</a:t>
            </a:r>
          </a:p>
          <a:p>
            <a:pPr lvl="1"/>
            <a:endParaRPr lang="en-US" altLang="zh-CN" sz="1300" dirty="0">
              <a:latin typeface="Times New Roman" pitchFamily="18" charset="0"/>
              <a:cs typeface="Times New Roman" pitchFamily="18" charset="0"/>
            </a:endParaRPr>
          </a:p>
          <a:p>
            <a:pPr marL="342900" indent="-342900">
              <a:spcBef>
                <a:spcPts val="600"/>
              </a:spcBef>
              <a:buFont typeface="+mj-lt"/>
              <a:buAutoNum type="arabicPeriod" startAt="2"/>
            </a:pPr>
            <a:r>
              <a:rPr lang="en-US" altLang="zh-CN" sz="1400" dirty="0">
                <a:latin typeface="Times New Roman" pitchFamily="18" charset="0"/>
                <a:cs typeface="Times New Roman" pitchFamily="18" charset="0"/>
              </a:rPr>
              <a:t>Device functions:</a:t>
            </a:r>
          </a:p>
          <a:p>
            <a:pPr marL="800100" lvl="1" indent="-342900">
              <a:buAutoNum type="alphaLcParenR"/>
            </a:pPr>
            <a:r>
              <a:rPr lang="en-US" altLang="zh-CN" sz="1300" dirty="0">
                <a:latin typeface="Times New Roman" pitchFamily="18" charset="0"/>
                <a:cs typeface="Times New Roman" pitchFamily="18" charset="0"/>
              </a:rPr>
              <a:t>Finger Bending 		                    training</a:t>
            </a:r>
          </a:p>
          <a:p>
            <a:pPr marL="800100" lvl="1" indent="-342900">
              <a:buAutoNum type="alphaLcParenR"/>
            </a:pPr>
            <a:r>
              <a:rPr lang="en-US" altLang="zh-CN" sz="1300" dirty="0">
                <a:latin typeface="Times New Roman" pitchFamily="18" charset="0"/>
                <a:cs typeface="Times New Roman" pitchFamily="18" charset="0"/>
              </a:rPr>
              <a:t>Finger Tremor Rating </a:t>
            </a:r>
          </a:p>
          <a:p>
            <a:pPr marL="800100" lvl="1" indent="-342900">
              <a:buAutoNum type="alphaLcParenR"/>
            </a:pPr>
            <a:r>
              <a:rPr lang="en-US" altLang="zh-CN" sz="1300" dirty="0">
                <a:latin typeface="Times New Roman" pitchFamily="18" charset="0"/>
                <a:cs typeface="Times New Roman" pitchFamily="18" charset="0"/>
              </a:rPr>
              <a:t>Life Motion Assistance</a:t>
            </a:r>
          </a:p>
          <a:p>
            <a:pPr lvl="1">
              <a:spcBef>
                <a:spcPts val="600"/>
              </a:spcBef>
            </a:pPr>
            <a:endParaRPr lang="en-US" altLang="zh-CN" sz="1300" dirty="0">
              <a:latin typeface="Times New Roman" pitchFamily="18" charset="0"/>
              <a:cs typeface="Times New Roman" pitchFamily="18" charset="0"/>
            </a:endParaRPr>
          </a:p>
          <a:p>
            <a:pPr marL="342900" indent="-342900">
              <a:buFont typeface="+mj-lt"/>
              <a:buAutoNum type="arabicPeriod" startAt="2"/>
            </a:pPr>
            <a:r>
              <a:rPr lang="en-US" sz="1400" dirty="0">
                <a:latin typeface="Times New Roman" pitchFamily="18" charset="0"/>
                <a:cs typeface="Times New Roman" pitchFamily="18" charset="0"/>
              </a:rPr>
              <a:t>Portability:</a:t>
            </a:r>
            <a:endParaRPr lang="x-none" sz="1400" dirty="0">
              <a:latin typeface="Times New Roman" pitchFamily="18" charset="0"/>
              <a:cs typeface="Times New Roman" pitchFamily="18" charset="0"/>
            </a:endParaRPr>
          </a:p>
          <a:p>
            <a:pPr lvl="1"/>
            <a:r>
              <a:rPr lang="en-US" sz="1300" dirty="0">
                <a:latin typeface="Times New Roman" pitchFamily="18" charset="0"/>
                <a:cs typeface="Times New Roman" pitchFamily="18" charset="0"/>
              </a:rPr>
              <a:t>Device can be operated on a </a:t>
            </a:r>
          </a:p>
          <a:p>
            <a:pPr lvl="1"/>
            <a:r>
              <a:rPr lang="en-US" sz="1300" dirty="0">
                <a:latin typeface="Times New Roman" pitchFamily="18" charset="0"/>
                <a:cs typeface="Times New Roman" pitchFamily="18" charset="0"/>
              </a:rPr>
              <a:t>m</a:t>
            </a:r>
            <a:r>
              <a:rPr lang="en-CN" sz="1300" dirty="0">
                <a:latin typeface="Times New Roman" pitchFamily="18" charset="0"/>
                <a:cs typeface="Times New Roman" pitchFamily="18" charset="0"/>
              </a:rPr>
              <a:t>obile APP developed using</a:t>
            </a:r>
          </a:p>
          <a:p>
            <a:pPr lvl="1"/>
            <a:r>
              <a:rPr lang="en-CN" sz="1300" dirty="0">
                <a:latin typeface="Times New Roman" pitchFamily="18" charset="0"/>
                <a:cs typeface="Times New Roman" pitchFamily="18" charset="0"/>
              </a:rPr>
              <a:t>Bluetooth protocol for</a:t>
            </a:r>
          </a:p>
          <a:p>
            <a:pPr lvl="1"/>
            <a:r>
              <a:rPr lang="en-CN" sz="1300" dirty="0">
                <a:latin typeface="Times New Roman" pitchFamily="18" charset="0"/>
                <a:cs typeface="Times New Roman" pitchFamily="18" charset="0"/>
              </a:rPr>
              <a:t>communication </a:t>
            </a:r>
            <a:endParaRPr lang="en-US" sz="1300" dirty="0">
              <a:latin typeface="Times New Roman" pitchFamily="18" charset="0"/>
              <a:cs typeface="Times New Roman" pitchFamily="18" charset="0"/>
            </a:endParaRPr>
          </a:p>
        </p:txBody>
      </p:sp>
      <p:cxnSp>
        <p:nvCxnSpPr>
          <p:cNvPr id="29" name="直接连接符 28"/>
          <p:cNvCxnSpPr/>
          <p:nvPr/>
        </p:nvCxnSpPr>
        <p:spPr>
          <a:xfrm>
            <a:off x="4283968" y="1715318"/>
            <a:ext cx="0" cy="4385246"/>
          </a:xfrm>
          <a:prstGeom prst="line">
            <a:avLst/>
          </a:prstGeom>
          <a:ln w="19050">
            <a:solidFill>
              <a:schemeClr val="accent1">
                <a:lumMod val="60000"/>
                <a:lumOff val="4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8B6E42-78A8-ECD3-2678-00347D59D607}"/>
              </a:ext>
            </a:extLst>
          </p:cNvPr>
          <p:cNvSpPr txBox="1"/>
          <p:nvPr/>
        </p:nvSpPr>
        <p:spPr>
          <a:xfrm>
            <a:off x="652217" y="5184064"/>
            <a:ext cx="3631750" cy="1600438"/>
          </a:xfrm>
          <a:prstGeom prst="rect">
            <a:avLst/>
          </a:prstGeom>
          <a:noFill/>
        </p:spPr>
        <p:txBody>
          <a:bodyPr wrap="square" rtlCol="0">
            <a:spAutoFit/>
          </a:bodyPr>
          <a:lstStyle/>
          <a:p>
            <a:r>
              <a:rPr lang="en-CN" sz="1400" dirty="0">
                <a:latin typeface="Times New Roman" panose="02020603050405020304" pitchFamily="18" charset="0"/>
                <a:cs typeface="Times New Roman" panose="02020603050405020304" pitchFamily="18" charset="0"/>
              </a:rPr>
              <a:t>Components Description</a:t>
            </a:r>
            <a:r>
              <a:rPr lang="en-US" sz="1400" dirty="0">
                <a:latin typeface="Times New Roman" panose="02020603050405020304" pitchFamily="18" charset="0"/>
                <a:cs typeface="Times New Roman" panose="02020603050405020304" pitchFamily="18" charset="0"/>
              </a:rPr>
              <a:t>:</a:t>
            </a:r>
            <a:endParaRPr lang="en-CN" sz="1400" dirty="0">
              <a:latin typeface="Times New Roman" panose="02020603050405020304" pitchFamily="18" charset="0"/>
              <a:cs typeface="Times New Roman" panose="02020603050405020304" pitchFamily="18" charset="0"/>
            </a:endParaRPr>
          </a:p>
          <a:p>
            <a:pPr marL="228600" indent="-228600">
              <a:buAutoNum type="arabicPeriod"/>
            </a:pPr>
            <a:r>
              <a:rPr lang="en-CN" sz="1400" dirty="0">
                <a:latin typeface="Times New Roman" panose="02020603050405020304" pitchFamily="18" charset="0"/>
                <a:cs typeface="Times New Roman" panose="02020603050405020304" pitchFamily="18" charset="0"/>
              </a:rPr>
              <a:t>AD convertion circuits – welded on Sensor Data Acquisition Board</a:t>
            </a:r>
          </a:p>
          <a:p>
            <a:pPr marL="228600" indent="-228600">
              <a:buAutoNum type="arabicPeriod"/>
            </a:pPr>
            <a:r>
              <a:rPr lang="en-CN" sz="1400" dirty="0">
                <a:latin typeface="Times New Roman" panose="02020603050405020304" pitchFamily="18" charset="0"/>
                <a:cs typeface="Times New Roman" panose="02020603050405020304" pitchFamily="18" charset="0"/>
              </a:rPr>
              <a:t>Signal Transmission Board</a:t>
            </a:r>
          </a:p>
          <a:p>
            <a:pPr marL="228600" indent="-228600">
              <a:buAutoNum type="arabicPeriod"/>
            </a:pPr>
            <a:r>
              <a:rPr lang="en-CN" sz="1400" dirty="0">
                <a:latin typeface="Times New Roman" panose="02020603050405020304" pitchFamily="18" charset="0"/>
                <a:cs typeface="Times New Roman" panose="02020603050405020304" pitchFamily="18" charset="0"/>
              </a:rPr>
              <a:t>Accelerometer</a:t>
            </a:r>
          </a:p>
          <a:p>
            <a:pPr marL="228600" indent="-228600">
              <a:buAutoNum type="arabicPeriod"/>
            </a:pPr>
            <a:r>
              <a:rPr lang="en-CN" sz="1400" dirty="0">
                <a:latin typeface="Times New Roman" panose="02020603050405020304" pitchFamily="18" charset="0"/>
                <a:cs typeface="Times New Roman" panose="02020603050405020304" pitchFamily="18" charset="0"/>
              </a:rPr>
              <a:t>Microcontroller (Arduino Mega)</a:t>
            </a:r>
          </a:p>
          <a:p>
            <a:pPr marL="228600" indent="-228600">
              <a:buAutoNum type="arabicPeriod"/>
            </a:pPr>
            <a:r>
              <a:rPr lang="en-CN" sz="1400" dirty="0">
                <a:latin typeface="Times New Roman" panose="02020603050405020304" pitchFamily="18" charset="0"/>
                <a:cs typeface="Times New Roman" panose="02020603050405020304" pitchFamily="18" charset="0"/>
              </a:rPr>
              <a:t>Bluetooth Module</a:t>
            </a:r>
          </a:p>
        </p:txBody>
      </p:sp>
      <p:pic>
        <p:nvPicPr>
          <p:cNvPr id="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121" y="4044822"/>
            <a:ext cx="742846" cy="849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7">
            <a:extLst>
              <a:ext uri="{FF2B5EF4-FFF2-40B4-BE49-F238E27FC236}">
                <a16:creationId xmlns:a16="http://schemas.microsoft.com/office/drawing/2014/main" id="{1D696B8E-BF90-6B81-4080-458E8061849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13298" y="3134042"/>
            <a:ext cx="1316307" cy="2850241"/>
          </a:xfrm>
          <a:prstGeom prst="rect">
            <a:avLst/>
          </a:prstGeom>
        </p:spPr>
      </p:pic>
      <p:sp>
        <p:nvSpPr>
          <p:cNvPr id="30" name="TextBox 29">
            <a:extLst>
              <a:ext uri="{FF2B5EF4-FFF2-40B4-BE49-F238E27FC236}">
                <a16:creationId xmlns:a16="http://schemas.microsoft.com/office/drawing/2014/main" id="{CEA5AEE1-4D5C-8F28-2415-5B14925F9B93}"/>
              </a:ext>
            </a:extLst>
          </p:cNvPr>
          <p:cNvSpPr txBox="1"/>
          <p:nvPr/>
        </p:nvSpPr>
        <p:spPr>
          <a:xfrm>
            <a:off x="7164288" y="6008794"/>
            <a:ext cx="1723196" cy="430887"/>
          </a:xfrm>
          <a:prstGeom prst="rect">
            <a:avLst/>
          </a:prstGeom>
          <a:noFill/>
        </p:spPr>
        <p:txBody>
          <a:bodyPr wrap="square" rtlCol="0">
            <a:spAutoFit/>
          </a:bodyPr>
          <a:lstStyle/>
          <a:p>
            <a:pPr algn="ctr"/>
            <a:r>
              <a:rPr lang="en-CN" sz="1100" dirty="0">
                <a:latin typeface="Times New Roman" panose="02020603050405020304" pitchFamily="18" charset="0"/>
                <a:cs typeface="Times New Roman" panose="02020603050405020304" pitchFamily="18" charset="0"/>
              </a:rPr>
              <a:t>Mobile UI for operating the device</a:t>
            </a:r>
          </a:p>
        </p:txBody>
      </p:sp>
    </p:spTree>
    <p:extLst>
      <p:ext uri="{BB962C8B-B14F-4D97-AF65-F5344CB8AC3E}">
        <p14:creationId xmlns:p14="http://schemas.microsoft.com/office/powerpoint/2010/main" val="1806203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F926118-7F35-148A-33FB-D6E8B2D40C64}"/>
              </a:ext>
            </a:extLst>
          </p:cNvPr>
          <p:cNvSpPr/>
          <p:nvPr/>
        </p:nvSpPr>
        <p:spPr>
          <a:xfrm>
            <a:off x="185426" y="60714"/>
            <a:ext cx="5898742" cy="75437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 name="标题 1">
            <a:extLst>
              <a:ext uri="{FF2B5EF4-FFF2-40B4-BE49-F238E27FC236}">
                <a16:creationId xmlns:a16="http://schemas.microsoft.com/office/drawing/2014/main" id="{941D0F1A-EBAC-7940-5681-10097AC199EC}"/>
              </a:ext>
            </a:extLst>
          </p:cNvPr>
          <p:cNvSpPr txBox="1">
            <a:spLocks/>
          </p:cNvSpPr>
          <p:nvPr/>
        </p:nvSpPr>
        <p:spPr>
          <a:xfrm>
            <a:off x="590872" y="116632"/>
            <a:ext cx="8229600" cy="576064"/>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zh-CN" sz="3600" b="1" i="1" dirty="0">
                <a:effectLst>
                  <a:outerShdw blurRad="38100" dist="38100" dir="2700000" algn="tl">
                    <a:srgbClr val="000000">
                      <a:alpha val="43137"/>
                    </a:srgbClr>
                  </a:outerShdw>
                </a:effectLst>
                <a:latin typeface="Times New Roman" pitchFamily="18" charset="0"/>
                <a:cs typeface="Times New Roman" pitchFamily="18" charset="0"/>
              </a:rPr>
              <a:t>Safety Setting Experiments</a:t>
            </a:r>
            <a:endParaRPr lang="zh-CN" altLang="en-US" sz="3600" b="1" i="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0" name="TextBox 9">
            <a:extLst>
              <a:ext uri="{FF2B5EF4-FFF2-40B4-BE49-F238E27FC236}">
                <a16:creationId xmlns:a16="http://schemas.microsoft.com/office/drawing/2014/main" id="{268E8348-51EB-DD0F-5121-3B4FF75D6D4B}"/>
              </a:ext>
            </a:extLst>
          </p:cNvPr>
          <p:cNvSpPr txBox="1"/>
          <p:nvPr/>
        </p:nvSpPr>
        <p:spPr>
          <a:xfrm>
            <a:off x="71188" y="991047"/>
            <a:ext cx="4788843" cy="307777"/>
          </a:xfrm>
          <a:prstGeom prst="rect">
            <a:avLst/>
          </a:prstGeom>
          <a:noFill/>
        </p:spPr>
        <p:txBody>
          <a:bodyPr wrap="square">
            <a:spAutoFit/>
          </a:bodyPr>
          <a:lstStyle/>
          <a:p>
            <a:r>
              <a:rPr lang="en-US" sz="1400" b="1" dirty="0">
                <a:effectLst/>
                <a:latin typeface="Times New Roman" panose="02020603050405020304" pitchFamily="18" charset="0"/>
                <a:ea typeface="DengXian" panose="02010600030101010101" pitchFamily="2" charset="-122"/>
              </a:rPr>
              <a:t>Experiment 1: Finger Pressure in Relation to Air </a:t>
            </a:r>
            <a:r>
              <a:rPr lang="en-US" sz="1400" b="1" dirty="0">
                <a:latin typeface="Times New Roman" panose="02020603050405020304" pitchFamily="18" charset="0"/>
                <a:ea typeface="DengXian" panose="02010600030101010101" pitchFamily="2" charset="-122"/>
              </a:rPr>
              <a:t>S</a:t>
            </a:r>
            <a:r>
              <a:rPr lang="en-US" sz="1400" b="1" dirty="0">
                <a:effectLst/>
                <a:latin typeface="Times New Roman" panose="02020603050405020304" pitchFamily="18" charset="0"/>
                <a:ea typeface="DengXian" panose="02010600030101010101" pitchFamily="2" charset="-122"/>
              </a:rPr>
              <a:t>peed</a:t>
            </a:r>
            <a:endParaRPr lang="en-US" sz="1400" b="1" dirty="0"/>
          </a:p>
        </p:txBody>
      </p:sp>
      <p:sp>
        <p:nvSpPr>
          <p:cNvPr id="17" name="Rectangle 16">
            <a:extLst>
              <a:ext uri="{FF2B5EF4-FFF2-40B4-BE49-F238E27FC236}">
                <a16:creationId xmlns:a16="http://schemas.microsoft.com/office/drawing/2014/main" id="{6DF4F52D-36BB-EC1A-E95D-AF7F9D1567EA}"/>
              </a:ext>
            </a:extLst>
          </p:cNvPr>
          <p:cNvSpPr/>
          <p:nvPr/>
        </p:nvSpPr>
        <p:spPr>
          <a:xfrm>
            <a:off x="71188" y="991047"/>
            <a:ext cx="8893300" cy="32120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ACABF13-960C-137E-F28E-E1B447B99D6A}"/>
              </a:ext>
            </a:extLst>
          </p:cNvPr>
          <p:cNvSpPr txBox="1"/>
          <p:nvPr/>
        </p:nvSpPr>
        <p:spPr>
          <a:xfrm>
            <a:off x="75910" y="4263728"/>
            <a:ext cx="2044513" cy="307777"/>
          </a:xfrm>
          <a:prstGeom prst="rect">
            <a:avLst/>
          </a:prstGeom>
          <a:noFill/>
        </p:spPr>
        <p:txBody>
          <a:bodyPr wrap="square">
            <a:spAutoFit/>
          </a:bodyPr>
          <a:lstStyle/>
          <a:p>
            <a:r>
              <a:rPr lang="en-US" sz="1400" b="1" dirty="0">
                <a:latin typeface="Times New Roman" panose="02020603050405020304" pitchFamily="18" charset="0"/>
                <a:ea typeface="DengXian" panose="02010600030101010101" pitchFamily="2" charset="-122"/>
              </a:rPr>
              <a:t>Discussion</a:t>
            </a:r>
            <a:r>
              <a:rPr lang="en-US" sz="1200" dirty="0"/>
              <a:t>:</a:t>
            </a:r>
          </a:p>
        </p:txBody>
      </p:sp>
      <p:sp>
        <p:nvSpPr>
          <p:cNvPr id="21" name="Rectangle 20">
            <a:extLst>
              <a:ext uri="{FF2B5EF4-FFF2-40B4-BE49-F238E27FC236}">
                <a16:creationId xmlns:a16="http://schemas.microsoft.com/office/drawing/2014/main" id="{1E491235-DC37-A22D-F5A2-6BFF2384A128}"/>
              </a:ext>
            </a:extLst>
          </p:cNvPr>
          <p:cNvSpPr/>
          <p:nvPr/>
        </p:nvSpPr>
        <p:spPr>
          <a:xfrm>
            <a:off x="79546" y="4208329"/>
            <a:ext cx="8893300" cy="16380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3E1CF93-A588-D709-E50D-D6F060F5AC2D}"/>
              </a:ext>
            </a:extLst>
          </p:cNvPr>
          <p:cNvSpPr txBox="1"/>
          <p:nvPr/>
        </p:nvSpPr>
        <p:spPr>
          <a:xfrm>
            <a:off x="231166" y="4571505"/>
            <a:ext cx="4284009" cy="1169551"/>
          </a:xfrm>
          <a:prstGeom prst="rect">
            <a:avLst/>
          </a:prstGeom>
          <a:noFill/>
        </p:spPr>
        <p:txBody>
          <a:bodyPr wrap="square">
            <a:spAutoFit/>
          </a:bodyPr>
          <a:lstStyle/>
          <a:p>
            <a:pPr marL="171450" indent="-1714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The pressure on finger gets larger as air speed increases </a:t>
            </a:r>
            <a:r>
              <a:rPr lang="en-US" sz="1400" dirty="0">
                <a:latin typeface="Times New Roman" panose="02020603050405020304" pitchFamily="18" charset="0"/>
                <a:cs typeface="Times New Roman" panose="02020603050405020304" pitchFamily="18" charset="0"/>
                <a:sym typeface="Wingdings" panose="05000000000000000000" pitchFamily="2" charset="2"/>
              </a:rPr>
              <a:t> need to find the safest air/pump speed in each angle to ensure user safety</a:t>
            </a:r>
            <a:endParaRPr lang="en-US" sz="1400"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The difference in bending angle has no significant impact on the finger pressure.</a:t>
            </a:r>
          </a:p>
        </p:txBody>
      </p:sp>
      <p:sp>
        <p:nvSpPr>
          <p:cNvPr id="24" name="TextBox 23">
            <a:extLst>
              <a:ext uri="{FF2B5EF4-FFF2-40B4-BE49-F238E27FC236}">
                <a16:creationId xmlns:a16="http://schemas.microsoft.com/office/drawing/2014/main" id="{51D609A2-0B04-EEBA-D1C6-7E4F2BEE9C29}"/>
              </a:ext>
            </a:extLst>
          </p:cNvPr>
          <p:cNvSpPr txBox="1"/>
          <p:nvPr/>
        </p:nvSpPr>
        <p:spPr>
          <a:xfrm>
            <a:off x="4737065" y="4578271"/>
            <a:ext cx="4008906" cy="1169551"/>
          </a:xfrm>
          <a:prstGeom prst="rect">
            <a:avLst/>
          </a:prstGeom>
          <a:noFill/>
        </p:spPr>
        <p:txBody>
          <a:bodyPr wrap="square">
            <a:spAutoFit/>
          </a:bodyPr>
          <a:lstStyle/>
          <a:p>
            <a:pPr marL="171450" indent="-1714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sym typeface="Wingdings" panose="05000000000000000000" pitchFamily="2" charset="2"/>
              </a:rPr>
              <a:t>The minimum air speed for each angle has been found</a:t>
            </a:r>
          </a:p>
          <a:p>
            <a:pPr marL="171450" indent="-1714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The minimum/safest speed of air/pump speed get larger with the increase of the bending angle </a:t>
            </a:r>
            <a:r>
              <a:rPr lang="en-US" sz="1400" dirty="0">
                <a:latin typeface="Times New Roman" panose="02020603050405020304" pitchFamily="18" charset="0"/>
                <a:cs typeface="Times New Roman" panose="02020603050405020304" pitchFamily="18" charset="0"/>
                <a:sym typeface="Wingdings" panose="05000000000000000000" pitchFamily="2" charset="2"/>
              </a:rPr>
              <a:t> </a:t>
            </a:r>
          </a:p>
          <a:p>
            <a:pPr marL="171450" indent="-171450">
              <a:buFont typeface="Wingdings" panose="05000000000000000000" pitchFamily="2" charset="2"/>
              <a:buChar char="q"/>
            </a:pPr>
            <a:endParaRPr lang="en-US" sz="1400" dirty="0">
              <a:latin typeface="Times New Roman" panose="02020603050405020304" pitchFamily="18" charset="0"/>
              <a:cs typeface="Times New Roman" panose="02020603050405020304" pitchFamily="18" charset="0"/>
            </a:endParaRPr>
          </a:p>
        </p:txBody>
      </p:sp>
      <p:pic>
        <p:nvPicPr>
          <p:cNvPr id="26" name="Picture 25">
            <a:extLst>
              <a:ext uri="{FF2B5EF4-FFF2-40B4-BE49-F238E27FC236}">
                <a16:creationId xmlns:a16="http://schemas.microsoft.com/office/drawing/2014/main" id="{30112287-53CB-310F-BF06-28D35AA2EB05}"/>
              </a:ext>
            </a:extLst>
          </p:cNvPr>
          <p:cNvPicPr>
            <a:picLocks noChangeAspect="1"/>
          </p:cNvPicPr>
          <p:nvPr/>
        </p:nvPicPr>
        <p:blipFill>
          <a:blip r:embed="rId2"/>
          <a:stretch>
            <a:fillRect/>
          </a:stretch>
        </p:blipFill>
        <p:spPr>
          <a:xfrm>
            <a:off x="221600" y="1588880"/>
            <a:ext cx="4200518" cy="2455375"/>
          </a:xfrm>
          <a:prstGeom prst="rect">
            <a:avLst/>
          </a:prstGeom>
        </p:spPr>
      </p:pic>
      <p:pic>
        <p:nvPicPr>
          <p:cNvPr id="27" name="Picture 26">
            <a:extLst>
              <a:ext uri="{FF2B5EF4-FFF2-40B4-BE49-F238E27FC236}">
                <a16:creationId xmlns:a16="http://schemas.microsoft.com/office/drawing/2014/main" id="{1B30153E-10BB-6B49-4546-0E7CBC4840CB}"/>
              </a:ext>
            </a:extLst>
          </p:cNvPr>
          <p:cNvPicPr>
            <a:picLocks noChangeAspect="1"/>
          </p:cNvPicPr>
          <p:nvPr/>
        </p:nvPicPr>
        <p:blipFill>
          <a:blip r:embed="rId3"/>
          <a:stretch>
            <a:fillRect/>
          </a:stretch>
        </p:blipFill>
        <p:spPr>
          <a:xfrm>
            <a:off x="4862771" y="1591454"/>
            <a:ext cx="4015815" cy="2452801"/>
          </a:xfrm>
          <a:prstGeom prst="rect">
            <a:avLst/>
          </a:prstGeom>
        </p:spPr>
      </p:pic>
      <p:cxnSp>
        <p:nvCxnSpPr>
          <p:cNvPr id="29" name="Straight Connector 28">
            <a:extLst>
              <a:ext uri="{FF2B5EF4-FFF2-40B4-BE49-F238E27FC236}">
                <a16:creationId xmlns:a16="http://schemas.microsoft.com/office/drawing/2014/main" id="{4F88AFE7-FD77-6CA4-5A45-8198E32CA70D}"/>
              </a:ext>
            </a:extLst>
          </p:cNvPr>
          <p:cNvCxnSpPr>
            <a:cxnSpLocks/>
          </p:cNvCxnSpPr>
          <p:nvPr/>
        </p:nvCxnSpPr>
        <p:spPr>
          <a:xfrm>
            <a:off x="4644008" y="991047"/>
            <a:ext cx="0" cy="485533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7A102BF-E755-B11B-D7FB-E7B9CFC14FAF}"/>
              </a:ext>
            </a:extLst>
          </p:cNvPr>
          <p:cNvSpPr txBox="1"/>
          <p:nvPr/>
        </p:nvSpPr>
        <p:spPr>
          <a:xfrm>
            <a:off x="4694334" y="4270494"/>
            <a:ext cx="2044513" cy="307777"/>
          </a:xfrm>
          <a:prstGeom prst="rect">
            <a:avLst/>
          </a:prstGeom>
          <a:noFill/>
        </p:spPr>
        <p:txBody>
          <a:bodyPr wrap="square">
            <a:spAutoFit/>
          </a:bodyPr>
          <a:lstStyle/>
          <a:p>
            <a:r>
              <a:rPr lang="en-US" sz="1400" b="1" dirty="0">
                <a:latin typeface="Times New Roman" panose="02020603050405020304" pitchFamily="18" charset="0"/>
                <a:ea typeface="DengXian" panose="02010600030101010101" pitchFamily="2" charset="-122"/>
              </a:rPr>
              <a:t>Discussion</a:t>
            </a:r>
            <a:r>
              <a:rPr lang="en-US" sz="1200" dirty="0"/>
              <a:t>:</a:t>
            </a:r>
          </a:p>
        </p:txBody>
      </p:sp>
      <p:sp>
        <p:nvSpPr>
          <p:cNvPr id="36" name="TextBox 35">
            <a:extLst>
              <a:ext uri="{FF2B5EF4-FFF2-40B4-BE49-F238E27FC236}">
                <a16:creationId xmlns:a16="http://schemas.microsoft.com/office/drawing/2014/main" id="{AB5D8E54-9BC0-BDF8-DC1A-7E886C1A5EBE}"/>
              </a:ext>
            </a:extLst>
          </p:cNvPr>
          <p:cNvSpPr txBox="1"/>
          <p:nvPr/>
        </p:nvSpPr>
        <p:spPr>
          <a:xfrm>
            <a:off x="24408" y="6054282"/>
            <a:ext cx="8972846" cy="523220"/>
          </a:xfrm>
          <a:prstGeom prst="rect">
            <a:avLst/>
          </a:prstGeom>
          <a:noFill/>
        </p:spPr>
        <p:txBody>
          <a:bodyPr wrap="square">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minimum/safest air speed is set as the default value when bending. </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user is able to adjust the air speed starting with the default(safest) value based on their feelings. </a:t>
            </a:r>
          </a:p>
        </p:txBody>
      </p:sp>
      <p:sp>
        <p:nvSpPr>
          <p:cNvPr id="37" name="Rectangle 36">
            <a:extLst>
              <a:ext uri="{FF2B5EF4-FFF2-40B4-BE49-F238E27FC236}">
                <a16:creationId xmlns:a16="http://schemas.microsoft.com/office/drawing/2014/main" id="{66BECB7C-F319-E940-4BBA-14BE3E0DC88B}"/>
              </a:ext>
            </a:extLst>
          </p:cNvPr>
          <p:cNvSpPr/>
          <p:nvPr/>
        </p:nvSpPr>
        <p:spPr>
          <a:xfrm>
            <a:off x="79546" y="5963266"/>
            <a:ext cx="8893300" cy="7781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37ACC84-19C8-3A86-36D3-070E768386A5}"/>
              </a:ext>
            </a:extLst>
          </p:cNvPr>
          <p:cNvSpPr txBox="1"/>
          <p:nvPr/>
        </p:nvSpPr>
        <p:spPr>
          <a:xfrm>
            <a:off x="4615116" y="997521"/>
            <a:ext cx="4788843" cy="738664"/>
          </a:xfrm>
          <a:prstGeom prst="rect">
            <a:avLst/>
          </a:prstGeom>
          <a:noFill/>
        </p:spPr>
        <p:txBody>
          <a:bodyPr wrap="square">
            <a:spAutoFit/>
          </a:bodyPr>
          <a:lstStyle/>
          <a:p>
            <a:r>
              <a:rPr lang="en-US" sz="1400" b="1" dirty="0">
                <a:effectLst/>
                <a:latin typeface="Times New Roman" panose="02020603050405020304" pitchFamily="18" charset="0"/>
                <a:ea typeface="DengXian" panose="02010600030101010101" pitchFamily="2" charset="-122"/>
              </a:rPr>
              <a:t>Experiment 2: </a:t>
            </a:r>
            <a:r>
              <a:rPr lang="en-US" sz="1400" b="1" dirty="0"/>
              <a:t>Minimum/safest air speed for each bending angle</a:t>
            </a:r>
          </a:p>
          <a:p>
            <a:endParaRPr lang="en-US" sz="1400" b="1" dirty="0"/>
          </a:p>
        </p:txBody>
      </p:sp>
    </p:spTree>
    <p:extLst>
      <p:ext uri="{BB962C8B-B14F-4D97-AF65-F5344CB8AC3E}">
        <p14:creationId xmlns:p14="http://schemas.microsoft.com/office/powerpoint/2010/main" val="4164776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130153D-9C5E-2BBB-6B16-13B4388D6A2C}"/>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B073E76-209A-3671-37EA-808F347F03DF}"/>
              </a:ext>
            </a:extLst>
          </p:cNvPr>
          <p:cNvSpPr txBox="1"/>
          <p:nvPr/>
        </p:nvSpPr>
        <p:spPr>
          <a:xfrm>
            <a:off x="24408" y="1268760"/>
            <a:ext cx="3035424" cy="461665"/>
          </a:xfrm>
          <a:prstGeom prst="rect">
            <a:avLst/>
          </a:prstGeom>
          <a:noFill/>
        </p:spPr>
        <p:txBody>
          <a:bodyPr wrap="square">
            <a:spAutoFit/>
          </a:bodyPr>
          <a:lstStyle/>
          <a:p>
            <a:pPr marL="285750"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Flex sensor values in relation to finger actual flexion angles</a:t>
            </a:r>
          </a:p>
        </p:txBody>
      </p:sp>
      <p:sp>
        <p:nvSpPr>
          <p:cNvPr id="12" name="TextBox 11">
            <a:extLst>
              <a:ext uri="{FF2B5EF4-FFF2-40B4-BE49-F238E27FC236}">
                <a16:creationId xmlns:a16="http://schemas.microsoft.com/office/drawing/2014/main" id="{F01BCDAE-ABB0-6716-1012-573EF377BB91}"/>
              </a:ext>
            </a:extLst>
          </p:cNvPr>
          <p:cNvSpPr txBox="1"/>
          <p:nvPr/>
        </p:nvSpPr>
        <p:spPr>
          <a:xfrm>
            <a:off x="71188" y="991047"/>
            <a:ext cx="6424043" cy="307777"/>
          </a:xfrm>
          <a:prstGeom prst="rect">
            <a:avLst/>
          </a:prstGeom>
          <a:noFill/>
        </p:spPr>
        <p:txBody>
          <a:bodyPr wrap="square">
            <a:spAutoFit/>
          </a:bodyPr>
          <a:lstStyle/>
          <a:p>
            <a:r>
              <a:rPr lang="en-US" sz="1400" b="1" dirty="0">
                <a:effectLst/>
                <a:latin typeface="Times New Roman" panose="02020603050405020304" pitchFamily="18" charset="0"/>
                <a:ea typeface="DengXian" panose="02010600030101010101" pitchFamily="2" charset="-122"/>
                <a:cs typeface="Times New Roman" panose="02020603050405020304" pitchFamily="18" charset="0"/>
              </a:rPr>
              <a:t>Experiment 1: Finger Flexion Angle Accuracy and Repeatability</a:t>
            </a:r>
            <a:endParaRPr lang="en-US" sz="1400"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4C6A3105-BC6D-053D-56E5-0279ED0FD7BA}"/>
              </a:ext>
            </a:extLst>
          </p:cNvPr>
          <p:cNvSpPr txBox="1"/>
          <p:nvPr/>
        </p:nvSpPr>
        <p:spPr>
          <a:xfrm>
            <a:off x="2915816" y="1268760"/>
            <a:ext cx="3035424" cy="276999"/>
          </a:xfrm>
          <a:prstGeom prst="rect">
            <a:avLst/>
          </a:prstGeom>
          <a:noFill/>
        </p:spPr>
        <p:txBody>
          <a:bodyPr wrap="square">
            <a:spAutoFit/>
          </a:bodyPr>
          <a:lstStyle/>
          <a:p>
            <a:pPr marL="285750"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Accuracy of the finger flexion angles</a:t>
            </a:r>
          </a:p>
        </p:txBody>
      </p:sp>
      <p:sp>
        <p:nvSpPr>
          <p:cNvPr id="16" name="TextBox 15">
            <a:extLst>
              <a:ext uri="{FF2B5EF4-FFF2-40B4-BE49-F238E27FC236}">
                <a16:creationId xmlns:a16="http://schemas.microsoft.com/office/drawing/2014/main" id="{A9CC83BE-298F-B7B7-6E06-7CB11E50EA47}"/>
              </a:ext>
            </a:extLst>
          </p:cNvPr>
          <p:cNvSpPr txBox="1"/>
          <p:nvPr/>
        </p:nvSpPr>
        <p:spPr>
          <a:xfrm>
            <a:off x="5796136" y="1268760"/>
            <a:ext cx="3215132" cy="646331"/>
          </a:xfrm>
          <a:prstGeom prst="rect">
            <a:avLst/>
          </a:prstGeom>
          <a:noFill/>
        </p:spPr>
        <p:txBody>
          <a:bodyPr wrap="square">
            <a:spAutoFit/>
          </a:bodyPr>
          <a:lstStyle/>
          <a:p>
            <a:pPr marL="285750"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Trend of rehabilitation via the maximum flexion angle that the patient can do intentionally</a:t>
            </a:r>
          </a:p>
        </p:txBody>
      </p:sp>
      <p:pic>
        <p:nvPicPr>
          <p:cNvPr id="20" name="Picture 19">
            <a:extLst>
              <a:ext uri="{FF2B5EF4-FFF2-40B4-BE49-F238E27FC236}">
                <a16:creationId xmlns:a16="http://schemas.microsoft.com/office/drawing/2014/main" id="{C287B20C-F21E-9A35-2F59-2FEBA325AF80}"/>
              </a:ext>
            </a:extLst>
          </p:cNvPr>
          <p:cNvPicPr>
            <a:picLocks noChangeAspect="1"/>
          </p:cNvPicPr>
          <p:nvPr/>
        </p:nvPicPr>
        <p:blipFill>
          <a:blip r:embed="rId3"/>
          <a:stretch>
            <a:fillRect/>
          </a:stretch>
        </p:blipFill>
        <p:spPr>
          <a:xfrm>
            <a:off x="179512" y="2020101"/>
            <a:ext cx="2620629" cy="1544908"/>
          </a:xfrm>
          <a:prstGeom prst="rect">
            <a:avLst/>
          </a:prstGeom>
        </p:spPr>
      </p:pic>
      <p:pic>
        <p:nvPicPr>
          <p:cNvPr id="24" name="Picture 23">
            <a:extLst>
              <a:ext uri="{FF2B5EF4-FFF2-40B4-BE49-F238E27FC236}">
                <a16:creationId xmlns:a16="http://schemas.microsoft.com/office/drawing/2014/main" id="{9DFC4AB6-46E9-E237-3CD0-435CD1132D5F}"/>
              </a:ext>
            </a:extLst>
          </p:cNvPr>
          <p:cNvPicPr>
            <a:picLocks noChangeAspect="1"/>
          </p:cNvPicPr>
          <p:nvPr/>
        </p:nvPicPr>
        <p:blipFill>
          <a:blip r:embed="rId4"/>
          <a:stretch>
            <a:fillRect/>
          </a:stretch>
        </p:blipFill>
        <p:spPr>
          <a:xfrm>
            <a:off x="3059832" y="1556792"/>
            <a:ext cx="2328773" cy="1327039"/>
          </a:xfrm>
          <a:prstGeom prst="rect">
            <a:avLst/>
          </a:prstGeom>
        </p:spPr>
      </p:pic>
      <p:pic>
        <p:nvPicPr>
          <p:cNvPr id="28" name="Picture 27">
            <a:extLst>
              <a:ext uri="{FF2B5EF4-FFF2-40B4-BE49-F238E27FC236}">
                <a16:creationId xmlns:a16="http://schemas.microsoft.com/office/drawing/2014/main" id="{72032F8D-06AB-1EF1-5F61-5D633FB5D62F}"/>
              </a:ext>
            </a:extLst>
          </p:cNvPr>
          <p:cNvPicPr>
            <a:picLocks noChangeAspect="1"/>
          </p:cNvPicPr>
          <p:nvPr/>
        </p:nvPicPr>
        <p:blipFill>
          <a:blip r:embed="rId5"/>
          <a:stretch>
            <a:fillRect/>
          </a:stretch>
        </p:blipFill>
        <p:spPr>
          <a:xfrm>
            <a:off x="3064791" y="2924944"/>
            <a:ext cx="2328779" cy="1281296"/>
          </a:xfrm>
          <a:prstGeom prst="rect">
            <a:avLst/>
          </a:prstGeom>
        </p:spPr>
      </p:pic>
      <p:pic>
        <p:nvPicPr>
          <p:cNvPr id="30" name="Picture 29">
            <a:extLst>
              <a:ext uri="{FF2B5EF4-FFF2-40B4-BE49-F238E27FC236}">
                <a16:creationId xmlns:a16="http://schemas.microsoft.com/office/drawing/2014/main" id="{C628C05B-BE34-42A5-C4AF-AE85B16315F7}"/>
              </a:ext>
            </a:extLst>
          </p:cNvPr>
          <p:cNvPicPr>
            <a:picLocks noChangeAspect="1"/>
          </p:cNvPicPr>
          <p:nvPr/>
        </p:nvPicPr>
        <p:blipFill>
          <a:blip r:embed="rId6"/>
          <a:stretch>
            <a:fillRect/>
          </a:stretch>
        </p:blipFill>
        <p:spPr>
          <a:xfrm>
            <a:off x="5926544" y="2019442"/>
            <a:ext cx="2848071" cy="1638770"/>
          </a:xfrm>
          <a:prstGeom prst="rect">
            <a:avLst/>
          </a:prstGeom>
        </p:spPr>
      </p:pic>
      <p:sp>
        <p:nvSpPr>
          <p:cNvPr id="39" name="Rectangle 38">
            <a:extLst>
              <a:ext uri="{FF2B5EF4-FFF2-40B4-BE49-F238E27FC236}">
                <a16:creationId xmlns:a16="http://schemas.microsoft.com/office/drawing/2014/main" id="{876477FA-FFFB-4EE7-B547-D89300162463}"/>
              </a:ext>
            </a:extLst>
          </p:cNvPr>
          <p:cNvSpPr/>
          <p:nvPr/>
        </p:nvSpPr>
        <p:spPr>
          <a:xfrm>
            <a:off x="71188" y="991047"/>
            <a:ext cx="8893300" cy="32120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E9C5F9EC-CAFE-8F60-D56C-D1B9B84DA1D2}"/>
              </a:ext>
            </a:extLst>
          </p:cNvPr>
          <p:cNvSpPr txBox="1"/>
          <p:nvPr/>
        </p:nvSpPr>
        <p:spPr>
          <a:xfrm>
            <a:off x="4351246" y="2341362"/>
            <a:ext cx="1180295" cy="246221"/>
          </a:xfrm>
          <a:prstGeom prst="rect">
            <a:avLst/>
          </a:prstGeom>
          <a:noFill/>
        </p:spPr>
        <p:txBody>
          <a:bodyPr wrap="square">
            <a:spAutoFit/>
          </a:bodyPr>
          <a:lstStyle/>
          <a:p>
            <a:pPr marL="171450" indent="-171450">
              <a:buFont typeface="Wingdings" panose="05000000000000000000" pitchFamily="2" charset="2"/>
              <a:buChar char="q"/>
            </a:pPr>
            <a:r>
              <a:rPr lang="en-US" sz="1000" dirty="0">
                <a:latin typeface="Times New Roman" panose="02020603050405020304" pitchFamily="18" charset="0"/>
                <a:ea typeface="DengXian" panose="02010600030101010101" pitchFamily="2" charset="-122"/>
                <a:cs typeface="Times New Roman" panose="02020603050405020304" pitchFamily="18" charset="0"/>
              </a:rPr>
              <a:t>[2.1%, 7.6%] </a:t>
            </a:r>
          </a:p>
        </p:txBody>
      </p:sp>
      <p:sp>
        <p:nvSpPr>
          <p:cNvPr id="2" name="TextBox 1">
            <a:extLst>
              <a:ext uri="{FF2B5EF4-FFF2-40B4-BE49-F238E27FC236}">
                <a16:creationId xmlns:a16="http://schemas.microsoft.com/office/drawing/2014/main" id="{956C26F5-E21E-FA13-C2F7-4804220C0F66}"/>
              </a:ext>
            </a:extLst>
          </p:cNvPr>
          <p:cNvSpPr txBox="1"/>
          <p:nvPr/>
        </p:nvSpPr>
        <p:spPr>
          <a:xfrm>
            <a:off x="75910" y="4263728"/>
            <a:ext cx="2044513" cy="307777"/>
          </a:xfrm>
          <a:prstGeom prst="rect">
            <a:avLst/>
          </a:prstGeom>
          <a:noFill/>
        </p:spPr>
        <p:txBody>
          <a:bodyPr wrap="square">
            <a:spAutoFit/>
          </a:bodyPr>
          <a:lstStyle/>
          <a:p>
            <a:r>
              <a:rPr lang="en-US" sz="1400" b="1" dirty="0">
                <a:latin typeface="Times New Roman" panose="02020603050405020304" pitchFamily="18" charset="0"/>
                <a:ea typeface="DengXian" panose="02010600030101010101" pitchFamily="2" charset="-122"/>
                <a:cs typeface="Times New Roman" panose="02020603050405020304" pitchFamily="18" charset="0"/>
              </a:rPr>
              <a:t>Discussion 1</a:t>
            </a:r>
            <a:r>
              <a:rPr lang="en-US" sz="1200" dirty="0">
                <a:latin typeface="Times New Roman" panose="02020603050405020304" pitchFamily="18" charset="0"/>
                <a:cs typeface="Times New Roman" panose="02020603050405020304" pitchFamily="18" charset="0"/>
              </a:rPr>
              <a:t>:</a:t>
            </a:r>
          </a:p>
        </p:txBody>
      </p:sp>
      <p:sp>
        <p:nvSpPr>
          <p:cNvPr id="10" name="Rectangle 9">
            <a:extLst>
              <a:ext uri="{FF2B5EF4-FFF2-40B4-BE49-F238E27FC236}">
                <a16:creationId xmlns:a16="http://schemas.microsoft.com/office/drawing/2014/main" id="{32D87BFA-9B7F-16B0-248E-34E148D867FE}"/>
              </a:ext>
            </a:extLst>
          </p:cNvPr>
          <p:cNvSpPr/>
          <p:nvPr/>
        </p:nvSpPr>
        <p:spPr>
          <a:xfrm>
            <a:off x="71188" y="4201459"/>
            <a:ext cx="8893300" cy="22518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CB0F892-9BE4-E18F-7F20-5F881126841A}"/>
              </a:ext>
            </a:extLst>
          </p:cNvPr>
          <p:cNvSpPr txBox="1"/>
          <p:nvPr/>
        </p:nvSpPr>
        <p:spPr>
          <a:xfrm>
            <a:off x="287744" y="4676829"/>
            <a:ext cx="2603376" cy="1600438"/>
          </a:xfrm>
          <a:prstGeom prst="rect">
            <a:avLst/>
          </a:prstGeom>
          <a:noFill/>
        </p:spPr>
        <p:txBody>
          <a:bodyPr wrap="square">
            <a:spAutoFit/>
          </a:bodyPr>
          <a:lstStyle/>
          <a:p>
            <a:pPr marL="171450" indent="-1714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The actual finger bend angle and flex sensor value exhibit a  strong linear relationship.</a:t>
            </a:r>
          </a:p>
          <a:p>
            <a:endParaRPr lang="en-US" sz="1400"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High R-squared value 0.9859 indicates a relatively reliable relationship and less error. </a:t>
            </a:r>
          </a:p>
        </p:txBody>
      </p:sp>
      <p:sp>
        <p:nvSpPr>
          <p:cNvPr id="13" name="TextBox 12">
            <a:extLst>
              <a:ext uri="{FF2B5EF4-FFF2-40B4-BE49-F238E27FC236}">
                <a16:creationId xmlns:a16="http://schemas.microsoft.com/office/drawing/2014/main" id="{1C961069-15F4-08EB-43BC-4B3D54C8D84E}"/>
              </a:ext>
            </a:extLst>
          </p:cNvPr>
          <p:cNvSpPr txBox="1"/>
          <p:nvPr/>
        </p:nvSpPr>
        <p:spPr>
          <a:xfrm>
            <a:off x="2915816" y="4464722"/>
            <a:ext cx="2844627" cy="1384995"/>
          </a:xfrm>
          <a:prstGeom prst="rect">
            <a:avLst/>
          </a:prstGeom>
          <a:noFill/>
        </p:spPr>
        <p:txBody>
          <a:bodyPr wrap="square">
            <a:spAutoFit/>
          </a:bodyPr>
          <a:lstStyle/>
          <a:p>
            <a:endParaRPr lang="en-US" sz="1400"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High accuracy: within ±10%.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Relative deviation of the flexion angles ranging between 2.1% and 7.6%.</a:t>
            </a:r>
          </a:p>
          <a:p>
            <a:endParaRPr lang="en-US" sz="1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09EB1294-6C32-6B2E-2636-9AEC4B4300EF}"/>
              </a:ext>
            </a:extLst>
          </p:cNvPr>
          <p:cNvSpPr txBox="1"/>
          <p:nvPr/>
        </p:nvSpPr>
        <p:spPr>
          <a:xfrm>
            <a:off x="5926544" y="4676829"/>
            <a:ext cx="2905016" cy="1384995"/>
          </a:xfrm>
          <a:prstGeom prst="rect">
            <a:avLst/>
          </a:prstGeom>
          <a:noFill/>
        </p:spPr>
        <p:txBody>
          <a:bodyPr wrap="square">
            <a:spAutoFit/>
          </a:bodyPr>
          <a:lstStyle/>
          <a:p>
            <a:pPr marL="171450" indent="-1714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Monitoring the trend of the maximum angle to which the fingers can flex over time seems to be a solution in proving insights into the rate of rehabilitation progress.</a:t>
            </a:r>
          </a:p>
        </p:txBody>
      </p:sp>
      <p:sp>
        <p:nvSpPr>
          <p:cNvPr id="5" name="Oval 4">
            <a:extLst>
              <a:ext uri="{FF2B5EF4-FFF2-40B4-BE49-F238E27FC236}">
                <a16:creationId xmlns:a16="http://schemas.microsoft.com/office/drawing/2014/main" id="{5ECBAD89-173E-20EB-5A80-BE487060C1EE}"/>
              </a:ext>
            </a:extLst>
          </p:cNvPr>
          <p:cNvSpPr/>
          <p:nvPr/>
        </p:nvSpPr>
        <p:spPr>
          <a:xfrm>
            <a:off x="185426" y="60713"/>
            <a:ext cx="6552652" cy="84859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latin typeface="Times New Roman" panose="02020603050405020304" pitchFamily="18" charset="0"/>
              <a:cs typeface="Times New Roman" panose="02020603050405020304" pitchFamily="18" charset="0"/>
            </a:endParaRPr>
          </a:p>
        </p:txBody>
      </p:sp>
      <p:sp>
        <p:nvSpPr>
          <p:cNvPr id="6" name="标题 1">
            <a:extLst>
              <a:ext uri="{FF2B5EF4-FFF2-40B4-BE49-F238E27FC236}">
                <a16:creationId xmlns:a16="http://schemas.microsoft.com/office/drawing/2014/main" id="{33860285-BD15-9F7B-1479-53088C8B5723}"/>
              </a:ext>
            </a:extLst>
          </p:cNvPr>
          <p:cNvSpPr txBox="1">
            <a:spLocks/>
          </p:cNvSpPr>
          <p:nvPr/>
        </p:nvSpPr>
        <p:spPr>
          <a:xfrm>
            <a:off x="590872" y="116632"/>
            <a:ext cx="8229600" cy="576064"/>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br>
              <a:rPr lang="en-US" altLang="zh-CN" sz="3600" b="1" i="1" dirty="0">
                <a:effectLst>
                  <a:outerShdw blurRad="38100" dist="38100" dir="2700000" algn="tl">
                    <a:srgbClr val="000000">
                      <a:alpha val="43137"/>
                    </a:srgbClr>
                  </a:outerShdw>
                </a:effectLst>
                <a:latin typeface="Times New Roman" pitchFamily="18" charset="0"/>
                <a:cs typeface="Times New Roman" pitchFamily="18" charset="0"/>
              </a:rPr>
            </a:br>
            <a:br>
              <a:rPr lang="en-US" altLang="zh-CN" sz="3600" b="1" i="1" dirty="0">
                <a:effectLst>
                  <a:outerShdw blurRad="38100" dist="38100" dir="2700000" algn="tl">
                    <a:srgbClr val="000000">
                      <a:alpha val="43137"/>
                    </a:srgbClr>
                  </a:outerShdw>
                </a:effectLst>
                <a:latin typeface="Times New Roman" pitchFamily="18" charset="0"/>
                <a:cs typeface="Times New Roman" pitchFamily="18" charset="0"/>
              </a:rPr>
            </a:br>
            <a:br>
              <a:rPr lang="en-US" altLang="zh-CN" sz="3600" b="1" i="1" dirty="0">
                <a:effectLst>
                  <a:outerShdw blurRad="38100" dist="38100" dir="2700000" algn="tl">
                    <a:srgbClr val="000000">
                      <a:alpha val="43137"/>
                    </a:srgbClr>
                  </a:outerShdw>
                </a:effectLst>
                <a:latin typeface="Times New Roman" pitchFamily="18" charset="0"/>
                <a:cs typeface="Times New Roman" pitchFamily="18" charset="0"/>
              </a:rPr>
            </a:br>
            <a:br>
              <a:rPr lang="en-US" altLang="zh-CN" sz="3600" b="1" i="1" dirty="0">
                <a:effectLst>
                  <a:outerShdw blurRad="38100" dist="38100" dir="2700000" algn="tl">
                    <a:srgbClr val="000000">
                      <a:alpha val="43137"/>
                    </a:srgbClr>
                  </a:outerShdw>
                </a:effectLst>
                <a:latin typeface="Times New Roman" pitchFamily="18" charset="0"/>
                <a:cs typeface="Times New Roman" pitchFamily="18" charset="0"/>
              </a:rPr>
            </a:br>
            <a:br>
              <a:rPr lang="en-US" altLang="zh-CN" sz="3600" b="1" i="1" dirty="0">
                <a:effectLst>
                  <a:outerShdw blurRad="38100" dist="38100" dir="2700000" algn="tl">
                    <a:srgbClr val="000000">
                      <a:alpha val="43137"/>
                    </a:srgbClr>
                  </a:outerShdw>
                </a:effectLst>
                <a:latin typeface="Times New Roman" pitchFamily="18" charset="0"/>
                <a:cs typeface="Times New Roman" pitchFamily="18" charset="0"/>
              </a:rPr>
            </a:br>
            <a:br>
              <a:rPr lang="en-US" altLang="zh-CN" sz="3600" b="1" i="1" dirty="0">
                <a:effectLst>
                  <a:outerShdw blurRad="38100" dist="38100" dir="2700000" algn="tl">
                    <a:srgbClr val="000000">
                      <a:alpha val="43137"/>
                    </a:srgbClr>
                  </a:outerShdw>
                </a:effectLst>
                <a:latin typeface="Times New Roman" pitchFamily="18" charset="0"/>
                <a:cs typeface="Times New Roman" pitchFamily="18" charset="0"/>
              </a:rPr>
            </a:br>
            <a:r>
              <a:rPr lang="en-US" altLang="zh-CN" sz="3600" b="1" i="1" dirty="0">
                <a:effectLst>
                  <a:outerShdw blurRad="38100" dist="38100" dir="2700000" algn="tl">
                    <a:srgbClr val="000000">
                      <a:alpha val="43137"/>
                    </a:srgbClr>
                  </a:outerShdw>
                </a:effectLst>
                <a:latin typeface="Times New Roman" pitchFamily="18" charset="0"/>
                <a:cs typeface="Times New Roman" pitchFamily="18" charset="0"/>
              </a:rPr>
              <a:t>Device Functions Experiments</a:t>
            </a:r>
            <a:endParaRPr lang="zh-CN" altLang="en-US" sz="3600" b="1" i="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B65C1139-6FE8-AAFA-E03F-47124EC01208}"/>
              </a:ext>
            </a:extLst>
          </p:cNvPr>
          <p:cNvSpPr txBox="1"/>
          <p:nvPr/>
        </p:nvSpPr>
        <p:spPr>
          <a:xfrm>
            <a:off x="4492405" y="3668401"/>
            <a:ext cx="1014372" cy="246221"/>
          </a:xfrm>
          <a:prstGeom prst="rect">
            <a:avLst/>
          </a:prstGeom>
          <a:noFill/>
        </p:spPr>
        <p:txBody>
          <a:bodyPr wrap="square">
            <a:spAutoFit/>
          </a:bodyPr>
          <a:lstStyle/>
          <a:p>
            <a:pPr marL="171450" indent="-171450">
              <a:buFont typeface="Wingdings" panose="05000000000000000000" pitchFamily="2" charset="2"/>
              <a:buChar char="q"/>
            </a:pPr>
            <a:r>
              <a:rPr lang="en-US" sz="1000" dirty="0">
                <a:latin typeface="Times New Roman" panose="02020603050405020304" pitchFamily="18" charset="0"/>
                <a:ea typeface="DengXian" panose="02010600030101010101" pitchFamily="2" charset="-122"/>
                <a:cs typeface="Times New Roman" panose="02020603050405020304" pitchFamily="18" charset="0"/>
              </a:rPr>
              <a:t>[0.2</a:t>
            </a:r>
            <a:r>
              <a:rPr lang="en-US" sz="1000" baseline="30000" dirty="0">
                <a:latin typeface="Times New Roman" panose="02020603050405020304" pitchFamily="18" charset="0"/>
                <a:ea typeface="DengXian" panose="02010600030101010101" pitchFamily="2" charset="-122"/>
                <a:cs typeface="Times New Roman" panose="02020603050405020304" pitchFamily="18" charset="0"/>
              </a:rPr>
              <a:t>O</a:t>
            </a:r>
            <a:r>
              <a:rPr lang="en-US" sz="1000" dirty="0">
                <a:latin typeface="Times New Roman" panose="02020603050405020304" pitchFamily="18" charset="0"/>
                <a:ea typeface="DengXian" panose="02010600030101010101" pitchFamily="2" charset="-122"/>
                <a:cs typeface="Times New Roman" panose="02020603050405020304" pitchFamily="18" charset="0"/>
              </a:rPr>
              <a:t>, 3.7</a:t>
            </a:r>
            <a:r>
              <a:rPr lang="en-US" sz="1000" baseline="30000" dirty="0">
                <a:latin typeface="Times New Roman" panose="02020603050405020304" pitchFamily="18" charset="0"/>
                <a:ea typeface="DengXian" panose="02010600030101010101" pitchFamily="2" charset="-122"/>
                <a:cs typeface="Times New Roman" panose="02020603050405020304" pitchFamily="18" charset="0"/>
              </a:rPr>
              <a:t>O</a:t>
            </a:r>
            <a:r>
              <a:rPr lang="en-US" sz="1000" dirty="0">
                <a:latin typeface="Times New Roman" panose="02020603050405020304" pitchFamily="18" charset="0"/>
                <a:ea typeface="DengXian" panose="02010600030101010101" pitchFamily="2" charset="-122"/>
                <a:cs typeface="Times New Roman" panose="02020603050405020304" pitchFamily="18" charset="0"/>
              </a:rPr>
              <a:t>] </a:t>
            </a:r>
          </a:p>
        </p:txBody>
      </p:sp>
      <p:cxnSp>
        <p:nvCxnSpPr>
          <p:cNvPr id="9" name="Straight Connector 8">
            <a:extLst>
              <a:ext uri="{FF2B5EF4-FFF2-40B4-BE49-F238E27FC236}">
                <a16:creationId xmlns:a16="http://schemas.microsoft.com/office/drawing/2014/main" id="{74D49734-88C5-BE3E-5BE7-68E11CB661B9}"/>
              </a:ext>
            </a:extLst>
          </p:cNvPr>
          <p:cNvCxnSpPr/>
          <p:nvPr/>
        </p:nvCxnSpPr>
        <p:spPr>
          <a:xfrm>
            <a:off x="2891120" y="1369200"/>
            <a:ext cx="0" cy="496855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5BBE886-FF11-2CEF-B636-FC760EAEF3D6}"/>
              </a:ext>
            </a:extLst>
          </p:cNvPr>
          <p:cNvCxnSpPr/>
          <p:nvPr/>
        </p:nvCxnSpPr>
        <p:spPr>
          <a:xfrm>
            <a:off x="5732487" y="1369200"/>
            <a:ext cx="0" cy="496855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2428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40352</TotalTime>
  <Words>2106</Words>
  <Application>Microsoft Macintosh PowerPoint</Application>
  <PresentationFormat>On-screen Show (4:3)</PresentationFormat>
  <Paragraphs>323</Paragraphs>
  <Slides>11</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DengXian</vt:lpstr>
      <vt:lpstr>DengXian</vt:lpstr>
      <vt:lpstr>Arial</vt:lpstr>
      <vt:lpstr>Calibri</vt:lpstr>
      <vt:lpstr>Cambria Math</vt:lpstr>
      <vt:lpstr>Constantia</vt:lpstr>
      <vt:lpstr>Times New Roman</vt:lpstr>
      <vt:lpstr>Wingdings</vt:lpstr>
      <vt:lpstr>Wingdings 2</vt:lpstr>
      <vt:lpstr>流畅</vt:lpstr>
      <vt:lpstr>An Auxiliary Rehabilitation Device for Parkinson’s Patients with Finger Muscle Tremors  and Stiffness</vt:lpstr>
      <vt:lpstr>Introduction</vt:lpstr>
      <vt:lpstr>Innovations of my project</vt:lpstr>
      <vt:lpstr>Method: System Architecture</vt:lpstr>
      <vt:lpstr>Method: Theoretical Research</vt:lpstr>
      <vt:lpstr>Method: Mechanical Design</vt:lpstr>
      <vt:lpstr>Method: Electronic and Software Design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Victor</dc:creator>
  <cp:lastModifiedBy>Han Victor</cp:lastModifiedBy>
  <cp:revision>486</cp:revision>
  <dcterms:created xsi:type="dcterms:W3CDTF">2023-12-27T14:48:07Z</dcterms:created>
  <dcterms:modified xsi:type="dcterms:W3CDTF">2024-04-08T13:02:58Z</dcterms:modified>
</cp:coreProperties>
</file>