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4" r:id="rId5"/>
    <p:sldId id="315" r:id="rId6"/>
    <p:sldId id="308" r:id="rId7"/>
    <p:sldId id="309" r:id="rId8"/>
    <p:sldId id="310" r:id="rId9"/>
    <p:sldId id="311" r:id="rId10"/>
    <p:sldId id="312" r:id="rId11"/>
    <p:sldId id="313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C422F-2245-4368-8447-37C40EA8168C}" v="18" dt="2023-11-07T11:49:24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017" y="1005936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Going to buy for your pet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521" y="2505197"/>
            <a:ext cx="10225530" cy="5903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CASE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4FF15-5519-788D-FB06-5F7D6FAB68D6}"/>
              </a:ext>
            </a:extLst>
          </p:cNvPr>
          <p:cNvSpPr txBox="1"/>
          <p:nvPr/>
        </p:nvSpPr>
        <p:spPr>
          <a:xfrm>
            <a:off x="1959429" y="483608"/>
            <a:ext cx="7837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i="0" strike="noStrike" dirty="0">
                <a:effectLst/>
                <a:latin typeface="Manrope"/>
              </a:rPr>
              <a:t>Data Analytics Process</a:t>
            </a:r>
            <a:endParaRPr lang="en-AE" sz="6000" dirty="0"/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5C6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data analysis&#10;&#10;Description automatically generated">
            <a:extLst>
              <a:ext uri="{FF2B5EF4-FFF2-40B4-BE49-F238E27FC236}">
                <a16:creationId xmlns:a16="http://schemas.microsoft.com/office/drawing/2014/main" id="{46E115FC-64CD-B3B7-76CE-0A0E990A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672056"/>
            <a:ext cx="9951041" cy="3507741"/>
          </a:xfrm>
          <a:prstGeom prst="rect">
            <a:avLst/>
          </a:prstGeom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5199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CEFD4-476A-85F6-0D0A-B3DD584C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anrope"/>
              </a:rPr>
              <a:t>Plan</a:t>
            </a:r>
            <a:endParaRPr lang="en-A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756E-9514-E651-C103-B6B08EDF6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41" y="2341563"/>
            <a:ext cx="10623917" cy="3814281"/>
          </a:xfrm>
        </p:spPr>
        <p:txBody>
          <a:bodyPr vert="horz" lIns="180000" rIns="720000" bIns="0" anchor="t" anchorCtr="0">
            <a:normAutofit/>
          </a:bodyPr>
          <a:lstStyle/>
          <a:p>
            <a:pPr marL="293760" indent="-293760" algn="just" defTabSz="438912">
              <a:lnSpc>
                <a:spcPct val="90000"/>
              </a:lnSpc>
              <a:spcAft>
                <a:spcPts val="576"/>
              </a:spcAft>
            </a:pPr>
            <a:r>
              <a:rPr lang="en-GB" sz="163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First phase of the Data Analytics process is the Planning phase (also known as the asking phase). </a:t>
            </a:r>
          </a:p>
          <a:p>
            <a:pPr marL="293760" indent="-293760" algn="just" defTabSz="438912">
              <a:lnSpc>
                <a:spcPct val="90000"/>
              </a:lnSpc>
              <a:spcAft>
                <a:spcPts val="576"/>
              </a:spcAft>
            </a:pPr>
            <a:r>
              <a:rPr lang="en-GB" sz="163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This phase focuses on what requirements need to be fulfilled and where would these requirements be completed.</a:t>
            </a:r>
          </a:p>
          <a:p>
            <a:pPr marL="293760" indent="-293760" algn="just" defTabSz="438912">
              <a:lnSpc>
                <a:spcPct val="90000"/>
              </a:lnSpc>
              <a:spcAft>
                <a:spcPts val="576"/>
              </a:spcAft>
            </a:pPr>
            <a:r>
              <a:rPr lang="en-GB" sz="163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This phase is the part of the process where a structured approach (Objective) is defined for the entire Data Analytics process. </a:t>
            </a:r>
          </a:p>
          <a:p>
            <a:pPr marL="0" indent="0" algn="just" defTabSz="438912">
              <a:lnSpc>
                <a:spcPct val="90000"/>
              </a:lnSpc>
              <a:spcAft>
                <a:spcPts val="576"/>
              </a:spcAft>
              <a:buNone/>
            </a:pPr>
            <a:r>
              <a:rPr lang="en-GB" sz="163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Now, looking at the case study, our requirements would be:</a:t>
            </a:r>
          </a:p>
          <a:p>
            <a:pPr marL="329184" indent="-329184" algn="just" defTabSz="438912">
              <a:lnSpc>
                <a:spcPct val="90000"/>
              </a:lnSpc>
              <a:spcAft>
                <a:spcPts val="576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the necessary equipment to buy for the pet?</a:t>
            </a:r>
          </a:p>
          <a:p>
            <a:pPr marL="329184" indent="-329184" algn="just" defTabSz="438912">
              <a:lnSpc>
                <a:spcPct val="90000"/>
              </a:lnSpc>
              <a:spcAft>
                <a:spcPts val="576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the best place available to buy the equipment?</a:t>
            </a:r>
          </a:p>
          <a:p>
            <a:pPr marL="329184" indent="-329184" algn="just" defTabSz="438912">
              <a:lnSpc>
                <a:spcPct val="90000"/>
              </a:lnSpc>
              <a:spcAft>
                <a:spcPts val="576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there a sale on the equipment?</a:t>
            </a:r>
          </a:p>
          <a:p>
            <a:pPr marL="329184" indent="-329184" algn="just" defTabSz="438912">
              <a:lnSpc>
                <a:spcPct val="90000"/>
              </a:lnSpc>
              <a:spcAft>
                <a:spcPts val="576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things to be bought should be liked by the pet.</a:t>
            </a:r>
          </a:p>
          <a:p>
            <a:pPr marL="329184" indent="-329184" algn="just" defTabSz="438912">
              <a:lnSpc>
                <a:spcPct val="90000"/>
              </a:lnSpc>
              <a:spcAft>
                <a:spcPts val="576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pet fully vaccinated or is there any due medical treatment?</a:t>
            </a:r>
          </a:p>
          <a:p>
            <a:pPr marL="0" indent="0">
              <a:lnSpc>
                <a:spcPct val="90000"/>
              </a:lnSpc>
              <a:buNone/>
            </a:pPr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7F041A-8933-A5E4-9054-23E2887E2B96}"/>
              </a:ext>
            </a:extLst>
          </p:cNvPr>
          <p:cNvSpPr/>
          <p:nvPr/>
        </p:nvSpPr>
        <p:spPr>
          <a:xfrm>
            <a:off x="8633640" y="4029892"/>
            <a:ext cx="1916923" cy="1916923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7" name="Rectangle 6" descr="Dog">
            <a:extLst>
              <a:ext uri="{FF2B5EF4-FFF2-40B4-BE49-F238E27FC236}">
                <a16:creationId xmlns:a16="http://schemas.microsoft.com/office/drawing/2014/main" id="{D1A18C48-7987-DB9B-8971-4FBA3969895F}"/>
              </a:ext>
            </a:extLst>
          </p:cNvPr>
          <p:cNvSpPr/>
          <p:nvPr/>
        </p:nvSpPr>
        <p:spPr>
          <a:xfrm>
            <a:off x="9042163" y="4438416"/>
            <a:ext cx="1099874" cy="1099874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72199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197A8-1A8E-D1B4-A8D0-58A6F6CC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PREPARE</a:t>
            </a:r>
            <a:endParaRPr lang="en-A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039E-41F7-CA7E-D07B-6A4A3AFB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431405"/>
            <a:ext cx="11029950" cy="36345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GB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second phase in the Data Analytics process is the Preparation Phase.</a:t>
            </a:r>
          </a:p>
          <a:p>
            <a:pPr algn="just">
              <a:lnSpc>
                <a:spcPct val="100000"/>
              </a:lnSpc>
            </a:pPr>
            <a:r>
              <a:rPr lang="en-GB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This phase focuses on the utilities required to fulfil the requirements.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GB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AE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Now, looking at the case study, the utilities required are:</a:t>
            </a:r>
          </a:p>
          <a:p>
            <a:pPr marL="342900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AE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budget required to buy the equipment.</a:t>
            </a:r>
          </a:p>
          <a:p>
            <a:pPr marL="342900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AE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Prioritize what is required the most.</a:t>
            </a:r>
          </a:p>
          <a:p>
            <a:pPr marL="342900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AE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How will I get the finance for buying the equipment.</a:t>
            </a:r>
          </a:p>
          <a:p>
            <a:pPr marL="342900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AE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 make sure that the already brought equipment or food is out of date or not.</a:t>
            </a:r>
          </a:p>
          <a:p>
            <a:pPr marL="342900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AE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 develop a step by step approach to fulfil these requirements.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A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CE391C-5027-C846-8F1F-1AFA1AE1E61E}"/>
              </a:ext>
            </a:extLst>
          </p:cNvPr>
          <p:cNvSpPr/>
          <p:nvPr/>
        </p:nvSpPr>
        <p:spPr>
          <a:xfrm>
            <a:off x="8581332" y="3253610"/>
            <a:ext cx="1990185" cy="1990185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5" name="Rectangle 4" descr="Paw prints">
            <a:extLst>
              <a:ext uri="{FF2B5EF4-FFF2-40B4-BE49-F238E27FC236}">
                <a16:creationId xmlns:a16="http://schemas.microsoft.com/office/drawing/2014/main" id="{A0D4428E-A004-628F-2F91-54B09D67027A}"/>
              </a:ext>
            </a:extLst>
          </p:cNvPr>
          <p:cNvSpPr/>
          <p:nvPr/>
        </p:nvSpPr>
        <p:spPr>
          <a:xfrm>
            <a:off x="9005469" y="3677747"/>
            <a:ext cx="1141910" cy="114191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31939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E9EE7-F09C-D1DB-46D8-2FDD0DF9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process</a:t>
            </a:r>
            <a:endParaRPr lang="en-A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437B-7F2B-E46E-DB28-B51BBBC5A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431405"/>
            <a:ext cx="11029950" cy="3634596"/>
          </a:xfrm>
        </p:spPr>
        <p:txBody>
          <a:bodyPr/>
          <a:lstStyle/>
          <a:p>
            <a:r>
              <a:rPr lang="en-GB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third phase of the Data Analytics Process is the Process Phase.</a:t>
            </a:r>
          </a:p>
          <a:p>
            <a:r>
              <a:rPr lang="en-GB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This phase will actually involve the execution of the specific analytical tasks.</a:t>
            </a:r>
          </a:p>
          <a:p>
            <a:r>
              <a:rPr lang="en-GB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This phase considers the amount of utilities required from the requirements.</a:t>
            </a:r>
          </a:p>
          <a:p>
            <a:pPr marL="0" indent="0">
              <a:buNone/>
            </a:pPr>
            <a:endParaRPr lang="en-GB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GB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Now, looking at the case study, some of the process involved are:</a:t>
            </a:r>
          </a:p>
          <a:p>
            <a:pPr marL="342900" indent="-342900">
              <a:buFont typeface="+mj-lt"/>
              <a:buAutoNum type="arabicPeriod"/>
            </a:pPr>
            <a:r>
              <a:rPr lang="en-GB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Buying a collar for the pet depends upon their species, age and weight.</a:t>
            </a:r>
          </a:p>
          <a:p>
            <a:pPr marL="342900" indent="-342900">
              <a:buFont typeface="+mj-lt"/>
              <a:buAutoNum type="arabicPeriod"/>
            </a:pPr>
            <a:r>
              <a:rPr lang="en-GB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Buying food for the pet</a:t>
            </a:r>
            <a:r>
              <a:rPr lang="en-AE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depends on the dietary requirements of the pet.</a:t>
            </a:r>
          </a:p>
          <a:p>
            <a:pPr marL="342900" indent="-342900">
              <a:buFont typeface="+mj-lt"/>
              <a:buAutoNum type="arabicPeriod"/>
            </a:pPr>
            <a:r>
              <a:rPr lang="en-AE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budget should be reviewed for buying the equipment.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C6A24D-20FC-4D17-C507-0E004780DCCB}"/>
              </a:ext>
            </a:extLst>
          </p:cNvPr>
          <p:cNvSpPr/>
          <p:nvPr/>
        </p:nvSpPr>
        <p:spPr>
          <a:xfrm>
            <a:off x="8683972" y="3253610"/>
            <a:ext cx="1990185" cy="1990185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5" name="Rectangle 4" descr="Veterinarian">
            <a:extLst>
              <a:ext uri="{FF2B5EF4-FFF2-40B4-BE49-F238E27FC236}">
                <a16:creationId xmlns:a16="http://schemas.microsoft.com/office/drawing/2014/main" id="{2E2EEDDE-7345-DDFA-1816-76289A3318F9}"/>
              </a:ext>
            </a:extLst>
          </p:cNvPr>
          <p:cNvSpPr/>
          <p:nvPr/>
        </p:nvSpPr>
        <p:spPr>
          <a:xfrm>
            <a:off x="9108109" y="3677747"/>
            <a:ext cx="1141910" cy="114191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01311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AF5E-61D1-C45F-0479-E279F28E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A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9AC2-8E3A-28B3-D788-13578DFB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431405"/>
            <a:ext cx="11029950" cy="3634596"/>
          </a:xfrm>
        </p:spPr>
        <p:txBody>
          <a:bodyPr>
            <a:normAutofit/>
          </a:bodyPr>
          <a:lstStyle/>
          <a:p>
            <a:r>
              <a:rPr lang="en-GB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fourth phase of the Data Analytics process is the Analyse Phase.</a:t>
            </a:r>
          </a:p>
          <a:p>
            <a:r>
              <a:rPr lang="en-GB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This phase involves the exploration of the tasks to gain new insights and values.</a:t>
            </a:r>
          </a:p>
          <a:p>
            <a:r>
              <a:rPr lang="en-GB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This step is the most important phase in the Data Analytics process as it deals with gaining new information that the provider doesn’t know.</a:t>
            </a:r>
          </a:p>
          <a:p>
            <a:endParaRPr lang="en-GB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AE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Now, looking at the case study, some of the analysis performed are: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AE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AE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che</a:t>
            </a:r>
            <a:r>
              <a:rPr lang="en-GB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ck</a:t>
            </a:r>
            <a:r>
              <a:rPr lang="en-AE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the expiration date of the food items before being bought.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AE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 check whether the equipment is </a:t>
            </a:r>
            <a:r>
              <a:rPr lang="en-AE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neces</a:t>
            </a:r>
            <a:r>
              <a:rPr lang="en-GB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</a:t>
            </a:r>
            <a:r>
              <a:rPr lang="en-AE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ary</a:t>
            </a:r>
            <a:r>
              <a:rPr lang="en-AE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for the pet.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AE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 buy diet food according to the pets exercise and activity level.</a:t>
            </a:r>
            <a:endParaRPr lang="en-A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F49690-A5AD-FEC2-D33C-ACC571960D68}"/>
              </a:ext>
            </a:extLst>
          </p:cNvPr>
          <p:cNvSpPr/>
          <p:nvPr/>
        </p:nvSpPr>
        <p:spPr>
          <a:xfrm>
            <a:off x="8730626" y="3858798"/>
            <a:ext cx="1990185" cy="1990185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5" name="Rectangle 4" descr="Dog">
            <a:extLst>
              <a:ext uri="{FF2B5EF4-FFF2-40B4-BE49-F238E27FC236}">
                <a16:creationId xmlns:a16="http://schemas.microsoft.com/office/drawing/2014/main" id="{D49A588A-39FC-B2D4-FA80-506A7E8C8C99}"/>
              </a:ext>
            </a:extLst>
          </p:cNvPr>
          <p:cNvSpPr/>
          <p:nvPr/>
        </p:nvSpPr>
        <p:spPr>
          <a:xfrm>
            <a:off x="9154762" y="4282935"/>
            <a:ext cx="1141910" cy="114191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50543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8EC1D-54EB-03B3-2E43-DE27E27E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SHARE</a:t>
            </a:r>
            <a:endParaRPr lang="en-A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2F4F-8288-4D2E-99BA-0B46C01D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431405"/>
            <a:ext cx="11029950" cy="36345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fifth phase of the Data Analytics process is the Sharing Phase.</a:t>
            </a:r>
          </a:p>
          <a:p>
            <a:pPr>
              <a:lnSpc>
                <a:spcPct val="100000"/>
              </a:lnSpc>
            </a:pPr>
            <a:r>
              <a:rPr lang="en-GB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This phase ensures that the decision-making process involving the previous steps are correct.</a:t>
            </a:r>
          </a:p>
          <a:p>
            <a:pPr>
              <a:lnSpc>
                <a:spcPct val="100000"/>
              </a:lnSpc>
            </a:pPr>
            <a:r>
              <a:rPr lang="en-GB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This phase encourages to address any questions that arise while decision making.</a:t>
            </a:r>
          </a:p>
          <a:p>
            <a:pPr marL="0" indent="0">
              <a:lnSpc>
                <a:spcPct val="100000"/>
              </a:lnSpc>
              <a:buNone/>
            </a:pPr>
            <a:endParaRPr lang="en-GB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Now, looking at the case study, the questions asked may be:</a:t>
            </a:r>
          </a:p>
          <a:p>
            <a:pPr marL="0" indent="0">
              <a:lnSpc>
                <a:spcPct val="100000"/>
              </a:lnSpc>
              <a:buNone/>
            </a:pPr>
            <a:endParaRPr lang="en-GB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AutoNum type="arabicPeriod"/>
            </a:pPr>
            <a:r>
              <a:rPr lang="en-GB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What are the best and healthy food out in the market.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AutoNum type="arabicPeriod"/>
            </a:pPr>
            <a:r>
              <a:rPr lang="en-GB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Would this equipment lead to any injury. 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AutoNum type="arabicPeriod"/>
            </a:pPr>
            <a:r>
              <a:rPr lang="en-GB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Will the medication somehow cause any side-effects.</a:t>
            </a:r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572AF2-FF94-8729-08FE-52D941747A09}"/>
              </a:ext>
            </a:extLst>
          </p:cNvPr>
          <p:cNvSpPr/>
          <p:nvPr/>
        </p:nvSpPr>
        <p:spPr>
          <a:xfrm>
            <a:off x="8851928" y="3944096"/>
            <a:ext cx="1990185" cy="1990185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5" name="Rectangle 4" descr="Veterinarian">
            <a:extLst>
              <a:ext uri="{FF2B5EF4-FFF2-40B4-BE49-F238E27FC236}">
                <a16:creationId xmlns:a16="http://schemas.microsoft.com/office/drawing/2014/main" id="{137BB1A3-3941-F073-ECDE-CE531EC1EB89}"/>
              </a:ext>
            </a:extLst>
          </p:cNvPr>
          <p:cNvSpPr/>
          <p:nvPr/>
        </p:nvSpPr>
        <p:spPr>
          <a:xfrm>
            <a:off x="9276065" y="4248703"/>
            <a:ext cx="1141910" cy="114191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1454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09AD-A4A9-6A26-D78F-FC6581AB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endParaRPr lang="en-A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7615-E819-2F28-7D4A-C52D70AE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431405"/>
            <a:ext cx="11029950" cy="36345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final phase of the Data Analytics process is the Action phase.</a:t>
            </a:r>
          </a:p>
          <a:p>
            <a:pPr>
              <a:lnSpc>
                <a:spcPct val="100000"/>
              </a:lnSpc>
            </a:pPr>
            <a:r>
              <a:rPr lang="en-GB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This phase confirms the completion of the task off the list.</a:t>
            </a:r>
          </a:p>
          <a:p>
            <a:pPr>
              <a:lnSpc>
                <a:spcPct val="100000"/>
              </a:lnSpc>
            </a:pPr>
            <a:r>
              <a:rPr lang="en-GB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This phase involves the implementation of the decisions made while the thinking process.</a:t>
            </a:r>
          </a:p>
          <a:p>
            <a:pPr marL="0" indent="0">
              <a:lnSpc>
                <a:spcPct val="100000"/>
              </a:lnSpc>
              <a:buNone/>
            </a:pPr>
            <a:endParaRPr lang="en-GB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Now, looking at the case study, the actions committed will be: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AutoNum type="arabicPeriod"/>
            </a:pPr>
            <a:r>
              <a:rPr lang="en-GB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Purchasing of the recommended equipment for the pet.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AutoNum type="arabicPeriod"/>
            </a:pPr>
            <a:r>
              <a:rPr lang="en-GB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Considering the budget and the availability of the equipment.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AutoNum type="arabicPeriod"/>
            </a:pPr>
            <a:r>
              <a:rPr lang="en-GB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Seeking advice or guidance from the pet trainers.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AutoNum type="arabicPeriod"/>
            </a:pPr>
            <a:r>
              <a:rPr lang="en-GB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pet’s behaviour in and around the equipment.</a:t>
            </a:r>
          </a:p>
          <a:p>
            <a:pPr>
              <a:lnSpc>
                <a:spcPct val="100000"/>
              </a:lnSpc>
            </a:pPr>
            <a:endParaRPr lang="en-GB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endParaRPr lang="en-A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BB78F6-51CF-32D9-9520-8ECCBEB61D4D}"/>
              </a:ext>
            </a:extLst>
          </p:cNvPr>
          <p:cNvSpPr/>
          <p:nvPr/>
        </p:nvSpPr>
        <p:spPr>
          <a:xfrm>
            <a:off x="8488023" y="3393574"/>
            <a:ext cx="1990185" cy="1990185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5" name="Rectangle 4" descr="Paw prints">
            <a:extLst>
              <a:ext uri="{FF2B5EF4-FFF2-40B4-BE49-F238E27FC236}">
                <a16:creationId xmlns:a16="http://schemas.microsoft.com/office/drawing/2014/main" id="{6D20434D-EAFA-2789-2D8C-955AC1E84F13}"/>
              </a:ext>
            </a:extLst>
          </p:cNvPr>
          <p:cNvSpPr/>
          <p:nvPr/>
        </p:nvSpPr>
        <p:spPr>
          <a:xfrm>
            <a:off x="8912160" y="3817711"/>
            <a:ext cx="1141910" cy="114191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34846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F421A-B3FC-2D49-0F00-2BDBABE1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95164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Animal magnetism</Template>
  <TotalTime>239</TotalTime>
  <Words>614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Franklin Gothic Book</vt:lpstr>
      <vt:lpstr>Franklin Gothic Demi</vt:lpstr>
      <vt:lpstr>Gill Sans MT</vt:lpstr>
      <vt:lpstr>Manrope</vt:lpstr>
      <vt:lpstr>Wingdings 2</vt:lpstr>
      <vt:lpstr>DividendVTI</vt:lpstr>
      <vt:lpstr>Going to buy for your pet</vt:lpstr>
      <vt:lpstr>PowerPoint Presentation</vt:lpstr>
      <vt:lpstr>Plan</vt:lpstr>
      <vt:lpstr>PREPARE</vt:lpstr>
      <vt:lpstr>process</vt:lpstr>
      <vt:lpstr>analyse</vt:lpstr>
      <vt:lpstr>SHARE</vt:lpstr>
      <vt:lpstr>ACTION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to buy for your pet</dc:title>
  <dc:creator>Victor Shah</dc:creator>
  <cp:lastModifiedBy>Victor Shah</cp:lastModifiedBy>
  <cp:revision>2</cp:revision>
  <dcterms:created xsi:type="dcterms:W3CDTF">2023-11-06T15:20:56Z</dcterms:created>
  <dcterms:modified xsi:type="dcterms:W3CDTF">2023-11-07T11:59:18Z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